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2" r:id="rId6"/>
    <p:sldId id="266" r:id="rId7"/>
    <p:sldId id="269" r:id="rId8"/>
    <p:sldId id="270" r:id="rId9"/>
    <p:sldId id="267" r:id="rId10"/>
    <p:sldId id="268" r:id="rId11"/>
    <p:sldId id="263" r:id="rId12"/>
    <p:sldId id="264" r:id="rId13"/>
    <p:sldId id="260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752A1-E971-4700-B455-7C65D0DCA45A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29E44-3FEF-4A50-A837-DE868ECA8C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752A1-E971-4700-B455-7C65D0DCA45A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29E44-3FEF-4A50-A837-DE868ECA8C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752A1-E971-4700-B455-7C65D0DCA45A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29E44-3FEF-4A50-A837-DE868ECA8C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752A1-E971-4700-B455-7C65D0DCA45A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29E44-3FEF-4A50-A837-DE868ECA8C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752A1-E971-4700-B455-7C65D0DCA45A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29E44-3FEF-4A50-A837-DE868ECA8C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752A1-E971-4700-B455-7C65D0DCA45A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29E44-3FEF-4A50-A837-DE868ECA8C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752A1-E971-4700-B455-7C65D0DCA45A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29E44-3FEF-4A50-A837-DE868ECA8C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752A1-E971-4700-B455-7C65D0DCA45A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29E44-3FEF-4A50-A837-DE868ECA8C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752A1-E971-4700-B455-7C65D0DCA45A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DE929E44-3FEF-4A50-A837-DE868ECA8C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752A1-E971-4700-B455-7C65D0DCA45A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29E44-3FEF-4A50-A837-DE868ECA8C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752A1-E971-4700-B455-7C65D0DCA45A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29E44-3FEF-4A50-A837-DE868ECA8C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34752A1-E971-4700-B455-7C65D0DCA45A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E929E44-3FEF-4A50-A837-DE868ECA8C2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pPr algn="ctr"/>
            <a:r>
              <a:rPr lang="cs-CZ" sz="6000" u="sng" dirty="0" smtClean="0"/>
              <a:t>Josef Jungmann</a:t>
            </a:r>
            <a:endParaRPr lang="cs-CZ" sz="6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25677"/>
          </a:xfrm>
        </p:spPr>
        <p:txBody>
          <a:bodyPr>
            <a:normAutofit fontScale="92500"/>
          </a:bodyPr>
          <a:lstStyle/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Základní škola Choltice, okres Pardubice – „Učíme se pro život“</a:t>
            </a: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Šablona: č. III/2 Inovace a zkvalitnění výuky pomocí ICT</a:t>
            </a: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Pořadové číslo: </a:t>
            </a:r>
            <a:r>
              <a:rPr lang="cs-CZ" sz="2800" dirty="0" smtClean="0">
                <a:solidFill>
                  <a:prstClr val="white"/>
                </a:solidFill>
              </a:rPr>
              <a:t>29</a:t>
            </a:r>
            <a:endParaRPr lang="cs-CZ" sz="2800" dirty="0">
              <a:solidFill>
                <a:prstClr val="white"/>
              </a:solidFill>
            </a:endParaRP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Autor: Machová Alena</a:t>
            </a: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Ověření ve výuce: 8. třída</a:t>
            </a:r>
          </a:p>
          <a:p>
            <a:pPr lvl="0">
              <a:lnSpc>
                <a:spcPct val="150000"/>
              </a:lnSpc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Datum ověření: </a:t>
            </a:r>
            <a:r>
              <a:rPr lang="cs-CZ" sz="2800" dirty="0" smtClean="0">
                <a:solidFill>
                  <a:prstClr val="white"/>
                </a:solidFill>
              </a:rPr>
              <a:t>17</a:t>
            </a:r>
            <a:r>
              <a:rPr lang="cs-CZ" sz="2800" dirty="0">
                <a:solidFill>
                  <a:prstClr val="white"/>
                </a:solidFill>
              </a:rPr>
              <a:t>. </a:t>
            </a:r>
            <a:r>
              <a:rPr lang="cs-CZ" sz="2800" dirty="0" smtClean="0">
                <a:solidFill>
                  <a:prstClr val="white"/>
                </a:solidFill>
              </a:rPr>
              <a:t>4. </a:t>
            </a:r>
            <a:r>
              <a:rPr lang="cs-CZ" sz="2800" dirty="0">
                <a:solidFill>
                  <a:prstClr val="white"/>
                </a:solidFill>
              </a:rPr>
              <a:t>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5890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/>
          <a:lstStyle/>
          <a:p>
            <a:pPr algn="ctr"/>
            <a:r>
              <a:rPr lang="cs-CZ" sz="6000" u="sng" dirty="0">
                <a:ln w="500">
                  <a:solidFill>
                    <a:srgbClr val="FFF9E5">
                      <a:shade val="20000"/>
                      <a:satMod val="350000"/>
                    </a:srgbClr>
                  </a:solidFill>
                </a:ln>
                <a:solidFill>
                  <a:srgbClr val="FFF9E5">
                    <a:tint val="100000"/>
                    <a:satMod val="250000"/>
                  </a:srgbClr>
                </a:solidFill>
                <a:effectLst>
                  <a:outerShdw blurRad="30000" dist="30000" dir="2700000" algn="tl" rotWithShape="0">
                    <a:srgbClr val="30356E">
                      <a:shade val="45000"/>
                      <a:satMod val="150000"/>
                      <a:alpha val="90000"/>
                    </a:srgbClr>
                  </a:outerShdw>
                </a:effectLst>
              </a:rPr>
              <a:t>Josef Jungmann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060848"/>
            <a:ext cx="6864691" cy="3097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8030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>
            <a:normAutofit/>
          </a:bodyPr>
          <a:lstStyle/>
          <a:p>
            <a:r>
              <a:rPr lang="cs-CZ" sz="6000" u="sng" dirty="0" smtClean="0"/>
              <a:t>Metodika:</a:t>
            </a:r>
            <a:endParaRPr lang="cs-CZ" sz="6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81661"/>
          </a:xfrm>
        </p:spPr>
        <p:txBody>
          <a:bodyPr/>
          <a:lstStyle/>
          <a:p>
            <a:pPr lvl="0">
              <a:buClr>
                <a:srgbClr val="CC4757"/>
              </a:buClr>
            </a:pPr>
            <a:r>
              <a:rPr lang="cs-CZ" dirty="0">
                <a:solidFill>
                  <a:prstClr val="white"/>
                </a:solidFill>
              </a:rPr>
              <a:t>Žákům promítneme prezentaci, kterou lze doplnit vlastním výkladem.</a:t>
            </a:r>
          </a:p>
          <a:p>
            <a:pPr lvl="0">
              <a:buClr>
                <a:srgbClr val="CC4757"/>
              </a:buClr>
            </a:pPr>
            <a:r>
              <a:rPr lang="cs-CZ" dirty="0">
                <a:solidFill>
                  <a:prstClr val="white"/>
                </a:solidFill>
              </a:rPr>
              <a:t>Z prezentace vybereme několik nejdůležitějších poznámek jako zápis. </a:t>
            </a:r>
          </a:p>
          <a:p>
            <a:pPr lvl="0">
              <a:buClr>
                <a:srgbClr val="CC4757"/>
              </a:buClr>
            </a:pPr>
            <a:r>
              <a:rPr lang="cs-CZ" dirty="0">
                <a:solidFill>
                  <a:prstClr val="white"/>
                </a:solidFill>
              </a:rPr>
              <a:t>Pro kontrolu pozornosti žáků při výkladu je určen závěrečný test.</a:t>
            </a:r>
            <a:br>
              <a:rPr lang="cs-CZ" dirty="0">
                <a:solidFill>
                  <a:prstClr val="white"/>
                </a:solidFill>
              </a:rPr>
            </a:br>
            <a:endParaRPr lang="cs-CZ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u="sng" dirty="0">
                <a:solidFill>
                  <a:prstClr val="white"/>
                </a:solidFill>
              </a:rPr>
              <a:t>Klíčová slova: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jazykověda, překladatel, 2. fáze NO, vývoj českého jazyka.</a:t>
            </a:r>
            <a:endParaRPr lang="cs-CZ" dirty="0">
              <a:solidFill>
                <a:prstClr val="white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4838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8012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Josef Jungmann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12776"/>
            <a:ext cx="8856984" cy="5184576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cs-CZ" sz="3600" dirty="0" smtClean="0">
                <a:latin typeface="Gabriola" pitchFamily="82" charset="0"/>
              </a:rPr>
              <a:t>Český jazykovědec a literární historik, spisovatel </a:t>
            </a:r>
            <a:br>
              <a:rPr lang="cs-CZ" sz="3600" dirty="0" smtClean="0">
                <a:latin typeface="Gabriola" pitchFamily="82" charset="0"/>
              </a:rPr>
            </a:br>
            <a:r>
              <a:rPr lang="cs-CZ" sz="3600" dirty="0" smtClean="0">
                <a:latin typeface="Gabriola" pitchFamily="82" charset="0"/>
              </a:rPr>
              <a:t>a překladatel, jedna z vůdčích osobností  2. fáze národního obrození.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Narodil se 16. července 1773, Hudlice u Berouna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Zemřel 14. listopadu 1847, Praha.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63326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0825" y="332656"/>
            <a:ext cx="3562350" cy="542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70526" y="6090592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 č.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2115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Životopis: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784976" cy="5328592"/>
          </a:xfrm>
        </p:spPr>
        <p:txBody>
          <a:bodyPr>
            <a:normAutofit lnSpcReduction="10000"/>
          </a:bodyPr>
          <a:lstStyle/>
          <a:p>
            <a:r>
              <a:rPr lang="cs-CZ" sz="2800" dirty="0"/>
              <a:t>C</a:t>
            </a:r>
            <a:r>
              <a:rPr lang="cs-CZ" sz="2800" dirty="0" smtClean="0"/>
              <a:t>hodil </a:t>
            </a:r>
            <a:r>
              <a:rPr lang="cs-CZ" sz="2800" dirty="0"/>
              <a:t>do školy v Berouně, </a:t>
            </a:r>
            <a:r>
              <a:rPr lang="cs-CZ" sz="2800" dirty="0" smtClean="0"/>
              <a:t>později navštěvoval gymnázium </a:t>
            </a:r>
            <a:r>
              <a:rPr lang="cs-CZ" sz="2800" dirty="0"/>
              <a:t>v Praze a poté studoval na filozofické fakultě pražské </a:t>
            </a:r>
            <a:r>
              <a:rPr lang="cs-CZ" sz="2800" dirty="0" smtClean="0"/>
              <a:t>univerzity. Získal doktorát filozofie. </a:t>
            </a:r>
            <a:br>
              <a:rPr lang="cs-CZ" sz="2800" dirty="0" smtClean="0"/>
            </a:br>
            <a:r>
              <a:rPr lang="cs-CZ" sz="2800" dirty="0" smtClean="0"/>
              <a:t>Stal se děkanem tehdejší filozofické fakulty a později</a:t>
            </a:r>
            <a:br>
              <a:rPr lang="cs-CZ" sz="2800" dirty="0" smtClean="0"/>
            </a:br>
            <a:r>
              <a:rPr lang="cs-CZ" sz="2800" dirty="0" smtClean="0"/>
              <a:t>i rektorem pražské univerzity (návrat do Prahy – 1815).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Roku </a:t>
            </a:r>
            <a:r>
              <a:rPr lang="cs-CZ" sz="2800" dirty="0"/>
              <a:t>1800 </a:t>
            </a:r>
            <a:r>
              <a:rPr lang="cs-CZ" sz="2800" dirty="0" smtClean="0"/>
              <a:t>se oženil </a:t>
            </a:r>
            <a:r>
              <a:rPr lang="cs-CZ" sz="2800" dirty="0"/>
              <a:t>s Johannou Světeckou z Černčic (jeho žena byla poměrně zámožná). Od roku 1800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na gymnáziu v Litoměřicích </a:t>
            </a:r>
            <a:r>
              <a:rPr lang="cs-CZ" sz="2800" dirty="0"/>
              <a:t>vyučoval češtinu, za což nepobíral plat, a byl tak prvním učitelem češtiny v Čechách a na Moravě. </a:t>
            </a:r>
            <a:endParaRPr lang="cs-CZ" sz="2800" dirty="0" smtClean="0"/>
          </a:p>
          <a:p>
            <a:r>
              <a:rPr lang="cs-CZ" sz="2800" dirty="0" smtClean="0"/>
              <a:t>Dnešní </a:t>
            </a:r>
            <a:r>
              <a:rPr lang="cs-CZ" sz="2800" dirty="0"/>
              <a:t>litoměřické gymnázium nese jeho </a:t>
            </a:r>
            <a:r>
              <a:rPr lang="cs-CZ" sz="2800" dirty="0" smtClean="0"/>
              <a:t>jméno.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72858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04664"/>
            <a:ext cx="6640904" cy="4719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35954" y="5503587"/>
            <a:ext cx="62882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2 – Rodný dům Josefa Jungmanna, </a:t>
            </a:r>
            <a:r>
              <a:rPr lang="cs-CZ" dirty="0"/>
              <a:t>H</a:t>
            </a:r>
            <a:r>
              <a:rPr lang="cs-CZ" dirty="0" smtClean="0"/>
              <a:t>udlice u Berouna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1705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36104"/>
          </a:xfrm>
        </p:spPr>
        <p:txBody>
          <a:bodyPr>
            <a:normAutofit/>
          </a:bodyPr>
          <a:lstStyle/>
          <a:p>
            <a:r>
              <a:rPr lang="cs-CZ" sz="6000" dirty="0" smtClean="0"/>
              <a:t>Jungmannova tvorba: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53669"/>
          </a:xfrm>
        </p:spPr>
        <p:txBody>
          <a:bodyPr/>
          <a:lstStyle/>
          <a:p>
            <a:r>
              <a:rPr lang="cs-CZ" dirty="0" smtClean="0"/>
              <a:t>Jungmann </a:t>
            </a:r>
            <a:r>
              <a:rPr lang="cs-CZ" b="1" u="sng" dirty="0" smtClean="0"/>
              <a:t>věřil v obnovu českého jazyka</a:t>
            </a:r>
            <a:r>
              <a:rPr lang="cs-CZ" dirty="0" smtClean="0"/>
              <a:t>, byl plný nadšení a optimismu v budoucnost české kultury a literatury. </a:t>
            </a:r>
          </a:p>
          <a:p>
            <a:r>
              <a:rPr lang="cs-CZ" dirty="0" smtClean="0"/>
              <a:t>Kladl důraz na vztah národa a jeho jazyka a na potřebu takové literatury, která by vyjadřovala zájmy národní společnosti.</a:t>
            </a:r>
          </a:p>
          <a:p>
            <a:r>
              <a:rPr lang="cs-CZ" b="1" u="sng" dirty="0" smtClean="0"/>
              <a:t>Nepovažuje za Čechy ty, kteří sice vlastenecky cítí, ale mluví cizím jazykem.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583081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Zajímavosti: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340768"/>
            <a:ext cx="8856984" cy="4953669"/>
          </a:xfrm>
        </p:spPr>
        <p:txBody>
          <a:bodyPr/>
          <a:lstStyle/>
          <a:p>
            <a:r>
              <a:rPr lang="cs-CZ" dirty="0" smtClean="0"/>
              <a:t>Josef Jungmann </a:t>
            </a:r>
            <a:r>
              <a:rPr lang="cs-CZ" u="sng" dirty="0" smtClean="0"/>
              <a:t>položil teoretické základy novému vývoji češtiny</a:t>
            </a:r>
            <a:r>
              <a:rPr lang="cs-CZ" dirty="0" smtClean="0"/>
              <a:t>.</a:t>
            </a:r>
          </a:p>
          <a:p>
            <a:r>
              <a:rPr lang="cs-CZ" u="sng" dirty="0" smtClean="0"/>
              <a:t>Shromáždil slovní zásobu jazyka českého</a:t>
            </a:r>
            <a:r>
              <a:rPr lang="cs-CZ" dirty="0" smtClean="0"/>
              <a:t>.</a:t>
            </a:r>
          </a:p>
          <a:p>
            <a:r>
              <a:rPr lang="cs-CZ" dirty="0" smtClean="0"/>
              <a:t>Snažil se </a:t>
            </a:r>
            <a:r>
              <a:rPr lang="cs-CZ" u="sng" dirty="0" smtClean="0"/>
              <a:t>sestavit plán na vytvoření české encyklopedie</a:t>
            </a:r>
            <a:r>
              <a:rPr lang="cs-CZ" dirty="0" smtClean="0"/>
              <a:t> (částečně realizován, časopisem Krok).</a:t>
            </a:r>
          </a:p>
          <a:p>
            <a:r>
              <a:rPr lang="cs-CZ" dirty="0" smtClean="0"/>
              <a:t>Byl </a:t>
            </a:r>
            <a:r>
              <a:rPr lang="cs-CZ" b="1" u="sng" dirty="0" smtClean="0"/>
              <a:t>nejlepším překladatelem své doby</a:t>
            </a:r>
            <a:r>
              <a:rPr lang="cs-CZ" dirty="0" smtClean="0"/>
              <a:t> (překládá: Goetha, Schillera, </a:t>
            </a:r>
            <a:r>
              <a:rPr lang="cs-CZ" dirty="0" err="1" smtClean="0"/>
              <a:t>Miltona</a:t>
            </a:r>
            <a:r>
              <a:rPr lang="cs-CZ" dirty="0" smtClean="0"/>
              <a:t>, Chateaubrianda). Svými překlady chtěl dokázat, že i </a:t>
            </a:r>
            <a:r>
              <a:rPr lang="cs-CZ" b="1" u="sng" dirty="0" smtClean="0"/>
              <a:t>čeština je schopna shodně vyjádřit náročná díla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5922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Dílo: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lnSpcReduction="10000"/>
          </a:bodyPr>
          <a:lstStyle/>
          <a:p>
            <a:r>
              <a:rPr lang="cs-CZ" sz="2800" u="sng" dirty="0" smtClean="0"/>
              <a:t>Oldřich a Božena</a:t>
            </a:r>
            <a:r>
              <a:rPr lang="cs-CZ" sz="2800" dirty="0" smtClean="0"/>
              <a:t> (1806) – první česká romance.</a:t>
            </a:r>
          </a:p>
          <a:p>
            <a:r>
              <a:rPr lang="cs-CZ" sz="2800" u="sng" dirty="0" smtClean="0"/>
              <a:t>Rozmlouvání o jazyku českém</a:t>
            </a:r>
            <a:r>
              <a:rPr lang="cs-CZ" sz="2800" dirty="0" smtClean="0"/>
              <a:t> (1806) – stať, ve které se staví proti poněmčování. Prosazuje zavedení českého jazyka do škol.</a:t>
            </a:r>
          </a:p>
          <a:p>
            <a:r>
              <a:rPr lang="cs-CZ" sz="2800" u="sng" dirty="0" smtClean="0"/>
              <a:t>Slovesnost</a:t>
            </a:r>
            <a:r>
              <a:rPr lang="cs-CZ" sz="2800" dirty="0" smtClean="0"/>
              <a:t> (1820) – první česká učebnice literatury a slohová čítanka</a:t>
            </a:r>
          </a:p>
          <a:p>
            <a:r>
              <a:rPr lang="cs-CZ" sz="2800" u="sng" dirty="0" smtClean="0"/>
              <a:t>Historie literatury české</a:t>
            </a:r>
            <a:r>
              <a:rPr lang="cs-CZ" sz="2800" dirty="0" smtClean="0"/>
              <a:t> (1825) – obsahuje historické a kulturní statě, a také bibliografický seznam všech tehdy známých literárních památek.</a:t>
            </a:r>
          </a:p>
          <a:p>
            <a:r>
              <a:rPr lang="cs-CZ" sz="2800" u="sng" dirty="0" smtClean="0"/>
              <a:t>Slovník česko-německý</a:t>
            </a:r>
            <a:r>
              <a:rPr lang="cs-CZ" sz="2800" dirty="0" smtClean="0"/>
              <a:t> (1834 -1839) – 5 dílů.</a:t>
            </a:r>
          </a:p>
          <a:p>
            <a:r>
              <a:rPr lang="cs-CZ" sz="2800" u="sng" dirty="0" smtClean="0"/>
              <a:t>Zápisky</a:t>
            </a:r>
            <a:r>
              <a:rPr lang="cs-CZ" sz="2800" dirty="0" smtClean="0"/>
              <a:t> (1871) – poslední dílo, není určeno pro veřejnost, kritika církve a šlechty.</a:t>
            </a:r>
            <a:endParaRPr lang="cs-CZ" sz="2800" u="sng" dirty="0"/>
          </a:p>
        </p:txBody>
      </p:sp>
    </p:spTree>
    <p:extLst>
      <p:ext uri="{BB962C8B-B14F-4D97-AF65-F5344CB8AC3E}">
        <p14:creationId xmlns:p14="http://schemas.microsoft.com/office/powerpoint/2010/main" val="3850460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Opakování: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12776"/>
            <a:ext cx="8928992" cy="511256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200" dirty="0" smtClean="0"/>
              <a:t>K jaké fázi národního obrození řadíme J. Jungmanna?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/>
              <a:t>J. Jungmann byl významným překladatelem, které autory překládal?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/>
              <a:t>Jaký vztah měl J. Jungmann k českému jazyku?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/>
              <a:t>Vyjmenujte alespoň 3 díla J. Jungmanna?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80690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Řešení: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856984" cy="4953669"/>
          </a:xfrm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2. fáze NO = Ofenzivní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Překládá: </a:t>
            </a:r>
            <a:r>
              <a:rPr lang="cs-CZ" dirty="0">
                <a:solidFill>
                  <a:prstClr val="white"/>
                </a:solidFill>
              </a:rPr>
              <a:t>Goetha, Schillera, </a:t>
            </a:r>
            <a:r>
              <a:rPr lang="cs-CZ" dirty="0" err="1">
                <a:solidFill>
                  <a:prstClr val="white"/>
                </a:solidFill>
              </a:rPr>
              <a:t>Miltona</a:t>
            </a:r>
            <a:r>
              <a:rPr lang="cs-CZ" dirty="0">
                <a:solidFill>
                  <a:prstClr val="white"/>
                </a:solidFill>
              </a:rPr>
              <a:t>, </a:t>
            </a:r>
            <a:r>
              <a:rPr lang="cs-CZ" dirty="0" smtClean="0">
                <a:solidFill>
                  <a:prstClr val="white"/>
                </a:solidFill>
              </a:rPr>
              <a:t>Chateaubrianda.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Věřil v obnovu českého jazyka, v budoucnost české kultury a literatury.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Oldřich a Božena, Rozmlouvání o jazyku českém, Slovesnost, Historie literatury české, Slovník česko-německý, Zápisky.</a:t>
            </a:r>
          </a:p>
        </p:txBody>
      </p:sp>
    </p:spTree>
    <p:extLst>
      <p:ext uri="{BB962C8B-B14F-4D97-AF65-F5344CB8AC3E}">
        <p14:creationId xmlns:p14="http://schemas.microsoft.com/office/powerpoint/2010/main" val="3706409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>
            <a:normAutofit/>
          </a:bodyPr>
          <a:lstStyle/>
          <a:p>
            <a:r>
              <a:rPr lang="cs-CZ" sz="6000" u="sng" dirty="0" smtClean="0"/>
              <a:t>Zdroje:</a:t>
            </a:r>
            <a:endParaRPr lang="cs-CZ" sz="6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rmAutofit lnSpcReduction="10000"/>
          </a:bodyPr>
          <a:lstStyle/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Literární výchova pro 2. stupeň základní školy. 1. vyd. Praha: SPN, 2001. ISBN 80-7235-026-9. </a:t>
            </a:r>
            <a:br>
              <a:rPr lang="cs-CZ" sz="2800" dirty="0">
                <a:solidFill>
                  <a:prstClr val="white"/>
                </a:solidFill>
              </a:rPr>
            </a:br>
            <a:endParaRPr lang="cs-CZ" sz="2800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VOLHEJNOVÁ, Veronika. Čeští spisovatelé. 3. vyd. Praha: Fragment, 2011. Odkaz. ISBN 978-80-253-1273-5.</a:t>
            </a:r>
            <a:br>
              <a:rPr lang="cs-CZ" sz="2800" dirty="0">
                <a:solidFill>
                  <a:prstClr val="white"/>
                </a:solidFill>
              </a:rPr>
            </a:br>
            <a:endParaRPr lang="cs-CZ" sz="2800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SOCHROVÁ, Marie. Literatura v kostce. 2. vyd. Praha: Fragment, 1996. ISBN 80-7200-052-7. </a:t>
            </a:r>
            <a:br>
              <a:rPr lang="cs-CZ" sz="2800" dirty="0">
                <a:solidFill>
                  <a:prstClr val="white"/>
                </a:solidFill>
              </a:rPr>
            </a:br>
            <a:endParaRPr lang="cs-CZ" sz="2800" dirty="0">
              <a:solidFill>
                <a:prstClr val="white"/>
              </a:solidFill>
            </a:endParaRPr>
          </a:p>
          <a:p>
            <a:pPr lvl="0">
              <a:buClr>
                <a:srgbClr val="CC4757"/>
              </a:buClr>
            </a:pPr>
            <a:r>
              <a:rPr lang="cs-CZ" sz="2800" dirty="0">
                <a:solidFill>
                  <a:prstClr val="white"/>
                </a:solidFill>
              </a:rPr>
              <a:t>LNĚNIČKOVÁ, Jitka. České země v době obrození. 1. vyd. Praha: Albatros, 1995. ISBN 80-00-00375-9.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8268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Zdroje obrázků: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640960" cy="5256584"/>
          </a:xfrm>
        </p:spPr>
        <p:txBody>
          <a:bodyPr>
            <a:normAutofit/>
          </a:bodyPr>
          <a:lstStyle/>
          <a:p>
            <a:r>
              <a:rPr lang="cs-CZ" sz="1400" dirty="0"/>
              <a:t>http://www.google.cz/imgres?q=Josef+Jungmann&amp;hl=cs&amp;sa=X&amp;biw=1366&amp;bih=667&amp;tbm=isch&amp;prmd=imvnsbo&amp;tbnid=fTJGCC9msBOlTM:&amp;imgrefurl=http://www.obec-hudlice.cz/galerie/album-5/18/&amp;docid=JbzhygY2LkLtAM&amp;imgurl=http://</a:t>
            </a:r>
            <a:r>
              <a:rPr lang="cs-CZ" sz="1400" dirty="0" smtClean="0"/>
              <a:t>www.obec-hudlice.cz/uploads/images/Josef%252520Jungmann/jungmann.jpg&amp;w=374&amp;h=570&amp;ei=wCVWUM-NK83otQbk94DACw&amp;zoom=1&amp;iact=hc&amp;vpx=519&amp;vpy=145&amp;dur=185&amp;hovh=277&amp;hovw=182&amp;tx=117&amp;ty=143&amp;sig=102017272120240730438&amp;page=1&amp;tbnh=137&amp;tbnw=90&amp;start=0&amp;ndsp=26&amp;ved=1t:429,r:3,s:0,i:96</a:t>
            </a:r>
          </a:p>
          <a:p>
            <a:pPr marL="0" indent="0" algn="ctr">
              <a:buNone/>
            </a:pPr>
            <a:r>
              <a:rPr lang="cs-CZ" sz="1400" dirty="0" smtClean="0"/>
              <a:t>(Obrázek č. 1 – 17. 4. 2012)</a:t>
            </a:r>
          </a:p>
          <a:p>
            <a:pPr marL="0" indent="0" algn="ctr">
              <a:buNone/>
            </a:pPr>
            <a:endParaRPr lang="cs-CZ" sz="1400" dirty="0"/>
          </a:p>
          <a:p>
            <a:r>
              <a:rPr lang="cs-CZ" sz="1400" dirty="0"/>
              <a:t>http://www.google.cz/imgres?q=Josef+Jungmann&amp;start=135&amp;hl=cs&amp;sa=X&amp;biw=1366&amp;bih=667&amp;addh=36&amp;tbm=isch&amp;prmd=imvnsbo&amp;tbnid=B5oz0mD0dp0jIM:&amp;imgrefurl=http://cs.wikipedia.org/wiki/Soubor:Hudlice_43,_rodn%25C3%25BD_d%25C5%25AFm_Josefa_Jungmanna_(01).jpg&amp;docid=iYt1ELblJ7BszM&amp;imgurl=http://upload.wikimedia.org/wikipedia/commons/8/8e/Hudlice_43,_rodn%2525C3%2525BD_d%2525C5%2525AFm_Josefa_Jungmanna_(01).</a:t>
            </a:r>
            <a:r>
              <a:rPr lang="cs-CZ" sz="1400" dirty="0" smtClean="0"/>
              <a:t>jpg&amp;w=3187&amp;h=2265&amp;ei=wiZWUIq7MM7ptQawjYHQAg&amp;zoom=1&amp;iact=hc&amp;vpx=532&amp;vpy=299&amp;dur=2987&amp;hovh=189&amp;hovw=266&amp;tx=74&amp;ty=112&amp;sig=102017272120240730438&amp;page=6&amp;tbnh=146&amp;tbnw=197&amp;ndsp=28&amp;ved=1t:429,r:23,s:135,i:247</a:t>
            </a:r>
          </a:p>
          <a:p>
            <a:pPr marL="0" indent="0" algn="ctr">
              <a:buNone/>
            </a:pPr>
            <a:r>
              <a:rPr lang="cs-CZ" sz="1400" dirty="0" smtClean="0"/>
              <a:t>(Obrázek č. 2 – 17. 4. 2012)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86244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668</TotalTime>
  <Words>532</Words>
  <Application>Microsoft Office PowerPoint</Application>
  <PresentationFormat>Předvádění na obrazovce (4:3)</PresentationFormat>
  <Paragraphs>61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Deluxe</vt:lpstr>
      <vt:lpstr>Josef Jungmann</vt:lpstr>
      <vt:lpstr>Josef Jungmann</vt:lpstr>
      <vt:lpstr>Metodika:</vt:lpstr>
      <vt:lpstr>Josef Jungmann</vt:lpstr>
      <vt:lpstr>Prezentace aplikace PowerPoint</vt:lpstr>
      <vt:lpstr>Životopis:</vt:lpstr>
      <vt:lpstr>Prezentace aplikace PowerPoint</vt:lpstr>
      <vt:lpstr>Jungmannova tvorba:</vt:lpstr>
      <vt:lpstr>Zajímavosti:</vt:lpstr>
      <vt:lpstr>Dílo:</vt:lpstr>
      <vt:lpstr>Opakování:</vt:lpstr>
      <vt:lpstr>Řešení:</vt:lpstr>
      <vt:lpstr>Zdroje: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Josef Jungmann</dc:title>
  <dc:creator>Machová Alena</dc:creator>
  <cp:lastModifiedBy>Machová Alena</cp:lastModifiedBy>
  <cp:revision>44</cp:revision>
  <dcterms:created xsi:type="dcterms:W3CDTF">2012-09-13T05:12:43Z</dcterms:created>
  <dcterms:modified xsi:type="dcterms:W3CDTF">2012-09-16T20:40:35Z</dcterms:modified>
</cp:coreProperties>
</file>