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sldIdLst>
    <p:sldId id="260" r:id="rId2"/>
    <p:sldId id="261" r:id="rId3"/>
    <p:sldId id="267" r:id="rId4"/>
    <p:sldId id="256" r:id="rId5"/>
    <p:sldId id="257" r:id="rId6"/>
    <p:sldId id="258" r:id="rId7"/>
    <p:sldId id="259" r:id="rId8"/>
    <p:sldId id="263" r:id="rId9"/>
    <p:sldId id="264" r:id="rId10"/>
    <p:sldId id="269" r:id="rId11"/>
    <p:sldId id="271" r:id="rId12"/>
    <p:sldId id="268" r:id="rId13"/>
    <p:sldId id="265" r:id="rId14"/>
    <p:sldId id="266" r:id="rId15"/>
    <p:sldId id="262" r:id="rId16"/>
    <p:sldId id="272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ED2A4-F78A-455A-AAC6-33277D91E33F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A473C-0EFF-4B18-AE81-AEAD4A49FA6E}" type="slidenum">
              <a:rPr lang="cs-CZ" smtClean="0"/>
              <a:t>‹#›</a:t>
            </a:fld>
            <a:endParaRPr lang="cs-CZ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737448" cy="108012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Karel Jaromír Erben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136904" cy="5328592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20000"/>
              </a:lnSpc>
            </a:pPr>
            <a: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  <a:t>Základní škola Choltice, okres Pardubice </a:t>
            </a:r>
            <a:b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</a:br>
            <a: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  <a:t>– „Učíme se pro život“</a:t>
            </a:r>
          </a:p>
          <a:p>
            <a:pPr algn="ctr">
              <a:lnSpc>
                <a:spcPct val="120000"/>
              </a:lnSpc>
            </a:pPr>
            <a: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  <a:t>Šablona</a:t>
            </a:r>
            <a:r>
              <a:rPr lang="cs-CZ" sz="7200" dirty="0">
                <a:effectLst/>
                <a:latin typeface="Calibri" pitchFamily="34" charset="0"/>
                <a:cs typeface="Calibri" pitchFamily="34" charset="0"/>
              </a:rPr>
              <a:t>: č. III/2 Inovace a zkvalitnění výuky pomocí </a:t>
            </a:r>
            <a: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  <a:t>ICT</a:t>
            </a:r>
            <a:endParaRPr lang="cs-CZ" sz="7200" dirty="0">
              <a:effectLst/>
              <a:latin typeface="Calibri" pitchFamily="34" charset="0"/>
              <a:cs typeface="Calibri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cs-CZ" sz="7200" dirty="0">
                <a:effectLst/>
                <a:latin typeface="Calibri" pitchFamily="34" charset="0"/>
                <a:cs typeface="Calibri" pitchFamily="34" charset="0"/>
              </a:rPr>
              <a:t>Pořadové číslo</a:t>
            </a:r>
            <a:r>
              <a:rPr lang="cs-CZ" sz="7200" smtClean="0">
                <a:effectLst/>
                <a:latin typeface="Calibri" pitchFamily="34" charset="0"/>
                <a:cs typeface="Calibri" pitchFamily="34" charset="0"/>
              </a:rPr>
              <a:t>: </a:t>
            </a:r>
            <a:r>
              <a:rPr lang="cs-CZ" sz="7200" smtClean="0">
                <a:effectLst/>
                <a:latin typeface="Calibri" pitchFamily="34" charset="0"/>
                <a:cs typeface="Calibri" pitchFamily="34" charset="0"/>
              </a:rPr>
              <a:t>30</a:t>
            </a:r>
            <a: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</a:br>
            <a:endParaRPr lang="cs-CZ" sz="7200" dirty="0">
              <a:effectLst/>
              <a:latin typeface="Calibri" pitchFamily="34" charset="0"/>
              <a:cs typeface="Calibri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cs-CZ" sz="7200" dirty="0">
                <a:effectLst/>
                <a:latin typeface="Calibri" pitchFamily="34" charset="0"/>
                <a:cs typeface="Calibri" pitchFamily="34" charset="0"/>
              </a:rPr>
              <a:t>Autor: Machová </a:t>
            </a:r>
            <a: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  <a:t>Alena</a:t>
            </a:r>
            <a:b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</a:br>
            <a:endParaRPr lang="cs-CZ" sz="7200" dirty="0">
              <a:effectLst/>
              <a:latin typeface="Calibri" pitchFamily="34" charset="0"/>
              <a:cs typeface="Calibri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  <a:t>Ověření </a:t>
            </a:r>
            <a:r>
              <a:rPr lang="cs-CZ" sz="7200" dirty="0">
                <a:effectLst/>
                <a:latin typeface="Calibri" pitchFamily="34" charset="0"/>
                <a:cs typeface="Calibri" pitchFamily="34" charset="0"/>
              </a:rPr>
              <a:t>ve výuce: 8. </a:t>
            </a:r>
            <a: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  <a:t>třída</a:t>
            </a:r>
            <a:b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</a:br>
            <a:endParaRPr lang="cs-CZ" sz="7200" dirty="0">
              <a:effectLst/>
              <a:latin typeface="Calibri" pitchFamily="34" charset="0"/>
              <a:cs typeface="Calibri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cs-CZ" sz="7200" dirty="0" smtClean="0">
                <a:effectLst/>
                <a:latin typeface="Calibri" pitchFamily="34" charset="0"/>
                <a:cs typeface="Calibri" pitchFamily="34" charset="0"/>
              </a:rPr>
              <a:t>Datum ověření: 24. 4. 2012</a:t>
            </a:r>
            <a:endParaRPr lang="cs-CZ" sz="7200" dirty="0">
              <a:effectLst/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244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60648"/>
            <a:ext cx="4225280" cy="1080120"/>
          </a:xfrm>
        </p:spPr>
        <p:txBody>
          <a:bodyPr/>
          <a:lstStyle/>
          <a:p>
            <a:pPr algn="ctr"/>
            <a:r>
              <a:rPr lang="cs-CZ" dirty="0" smtClean="0"/>
              <a:t>Metodika: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7920880" cy="5256584"/>
          </a:xfrm>
        </p:spPr>
        <p:txBody>
          <a:bodyPr>
            <a:noAutofit/>
          </a:bodyPr>
          <a:lstStyle/>
          <a:p>
            <a:r>
              <a:rPr lang="cs-CZ" sz="2800" dirty="0">
                <a:latin typeface="Calibri" pitchFamily="34" charset="0"/>
                <a:cs typeface="Calibri" pitchFamily="34" charset="0"/>
              </a:rPr>
              <a:t>Žákům promítneme prezentaci, kterou lze doplnit vlastním výkladem.</a:t>
            </a:r>
          </a:p>
          <a:p>
            <a:r>
              <a:rPr lang="cs-CZ" sz="2800" dirty="0">
                <a:latin typeface="Calibri" pitchFamily="34" charset="0"/>
                <a:cs typeface="Calibri" pitchFamily="34" charset="0"/>
              </a:rPr>
              <a:t>Z prezentace vybereme několik nejdůležitějších poznámek jako zápis. </a:t>
            </a:r>
          </a:p>
          <a:p>
            <a:r>
              <a:rPr lang="cs-CZ" sz="2800" dirty="0">
                <a:latin typeface="Calibri" pitchFamily="34" charset="0"/>
                <a:cs typeface="Calibri" pitchFamily="34" charset="0"/>
              </a:rPr>
              <a:t>Pro kontrolu pozornosti žáků při výkladu je určen závěrečný test.</a:t>
            </a:r>
          </a:p>
        </p:txBody>
      </p:sp>
    </p:spTree>
    <p:extLst>
      <p:ext uri="{BB962C8B-B14F-4D97-AF65-F5344CB8AC3E}">
        <p14:creationId xmlns:p14="http://schemas.microsoft.com/office/powerpoint/2010/main" val="1697528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27984" y="116632"/>
            <a:ext cx="4320480" cy="1080120"/>
          </a:xfrm>
        </p:spPr>
        <p:txBody>
          <a:bodyPr/>
          <a:lstStyle/>
          <a:p>
            <a:pPr algn="r"/>
            <a:r>
              <a:rPr lang="cs-CZ" dirty="0" smtClean="0"/>
              <a:t>Klíčová slova: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1916832"/>
            <a:ext cx="6629400" cy="4224528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cs-CZ" sz="2800" dirty="0">
                <a:effectLst/>
                <a:latin typeface="Calibri" pitchFamily="34" charset="0"/>
                <a:cs typeface="Calibri" pitchFamily="34" charset="0"/>
              </a:rPr>
              <a:t> </a:t>
            </a:r>
            <a:r>
              <a:rPr lang="cs-CZ" sz="2800" dirty="0" smtClean="0">
                <a:effectLst/>
                <a:latin typeface="Calibri" pitchFamily="34" charset="0"/>
                <a:cs typeface="Calibri" pitchFamily="34" charset="0"/>
              </a:rPr>
              <a:t>Karel Jaromír Erben, literární romantismus, sběratel, Kytice,  pohádky a pověsti.</a:t>
            </a:r>
            <a:endParaRPr lang="cs-CZ" sz="2800" dirty="0">
              <a:effectLst/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79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/>
              <a:t>Karel Jaromír Erben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75856" y="2708920"/>
            <a:ext cx="5688632" cy="2664296"/>
          </a:xfrm>
        </p:spPr>
        <p:txBody>
          <a:bodyPr>
            <a:noAutofit/>
          </a:bodyPr>
          <a:lstStyle/>
          <a:p>
            <a:r>
              <a:rPr lang="cs-CZ" sz="2400" dirty="0" smtClean="0"/>
              <a:t>* 7</a:t>
            </a:r>
            <a:r>
              <a:rPr lang="cs-CZ" sz="2400" dirty="0"/>
              <a:t>. listopadu 1811,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Miletín </a:t>
            </a:r>
            <a:r>
              <a:rPr lang="cs-CZ" sz="2400" dirty="0"/>
              <a:t>u Hořic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v Podkrkonoší (</a:t>
            </a:r>
            <a:r>
              <a:rPr lang="cs-CZ" sz="2400" dirty="0"/>
              <a:t>okres </a:t>
            </a:r>
            <a:r>
              <a:rPr lang="cs-CZ" sz="2400" dirty="0" smtClean="0"/>
              <a:t>Jičín)</a:t>
            </a:r>
          </a:p>
          <a:p>
            <a:r>
              <a:rPr lang="cs-CZ" sz="2400" dirty="0" smtClean="0"/>
              <a:t>21</a:t>
            </a:r>
            <a:r>
              <a:rPr lang="cs-CZ" sz="2400" dirty="0"/>
              <a:t>. listopadu 1870, </a:t>
            </a:r>
            <a:r>
              <a:rPr lang="cs-CZ" sz="2400" dirty="0" smtClean="0"/>
              <a:t>Praha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5354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8640"/>
            <a:ext cx="5040560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558924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1430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07904" y="260648"/>
            <a:ext cx="4369296" cy="936104"/>
          </a:xfrm>
        </p:spPr>
        <p:txBody>
          <a:bodyPr/>
          <a:lstStyle/>
          <a:p>
            <a:pPr algn="ctr"/>
            <a:r>
              <a:rPr lang="cs-CZ" dirty="0" smtClean="0"/>
              <a:t>Život: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7609656" cy="4968552"/>
          </a:xfrm>
        </p:spPr>
        <p:txBody>
          <a:bodyPr>
            <a:noAutofit/>
          </a:bodyPr>
          <a:lstStyle/>
          <a:p>
            <a:pPr algn="ctr"/>
            <a:r>
              <a:rPr lang="cs-CZ" sz="3600" dirty="0"/>
              <a:t> </a:t>
            </a:r>
            <a:r>
              <a:rPr lang="cs-CZ" sz="3600" dirty="0" smtClean="0">
                <a:latin typeface="Cambria" pitchFamily="18" charset="0"/>
              </a:rPr>
              <a:t>český </a:t>
            </a:r>
            <a:r>
              <a:rPr lang="cs-CZ" sz="3600" dirty="0">
                <a:latin typeface="Cambria" pitchFamily="18" charset="0"/>
              </a:rPr>
              <a:t>historik, právník, archivář, spisovatel, básník, překladatel </a:t>
            </a:r>
            <a:r>
              <a:rPr lang="cs-CZ" sz="3600" dirty="0" smtClean="0">
                <a:latin typeface="Cambria" pitchFamily="18" charset="0"/>
              </a:rPr>
              <a:t/>
            </a:r>
            <a:br>
              <a:rPr lang="cs-CZ" sz="3600" dirty="0" smtClean="0">
                <a:latin typeface="Cambria" pitchFamily="18" charset="0"/>
              </a:rPr>
            </a:br>
            <a:r>
              <a:rPr lang="cs-CZ" sz="3600" dirty="0" smtClean="0">
                <a:latin typeface="Cambria" pitchFamily="18" charset="0"/>
              </a:rPr>
              <a:t>a </a:t>
            </a:r>
            <a:r>
              <a:rPr lang="cs-CZ" sz="3600" dirty="0">
                <a:latin typeface="Cambria" pitchFamily="18" charset="0"/>
              </a:rPr>
              <a:t>sběratel českých lidových písní a </a:t>
            </a:r>
            <a:r>
              <a:rPr lang="cs-CZ" sz="3600" dirty="0" smtClean="0">
                <a:latin typeface="Cambria" pitchFamily="18" charset="0"/>
              </a:rPr>
              <a:t>pohádek;</a:t>
            </a:r>
          </a:p>
          <a:p>
            <a:pPr algn="ctr"/>
            <a:r>
              <a:rPr lang="cs-CZ" sz="3600" dirty="0" smtClean="0">
                <a:latin typeface="Cambria" pitchFamily="18" charset="0"/>
              </a:rPr>
              <a:t>představitel </a:t>
            </a:r>
            <a:r>
              <a:rPr lang="cs-CZ" sz="3600" dirty="0">
                <a:latin typeface="Cambria" pitchFamily="18" charset="0"/>
              </a:rPr>
              <a:t>literárního </a:t>
            </a:r>
            <a:r>
              <a:rPr lang="cs-CZ" sz="3600" dirty="0" smtClean="0">
                <a:latin typeface="Cambria" pitchFamily="18" charset="0"/>
              </a:rPr>
              <a:t>romantismu</a:t>
            </a:r>
            <a:endParaRPr lang="cs-CZ" sz="36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578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260648"/>
            <a:ext cx="2448272" cy="100811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Život: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7848872" cy="5256584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cs-CZ" sz="11200" dirty="0" smtClean="0">
                <a:effectLst/>
                <a:latin typeface="Cambria" pitchFamily="18" charset="0"/>
              </a:rPr>
              <a:t> Řemeslnická rodina </a:t>
            </a:r>
            <a:br>
              <a:rPr lang="cs-CZ" sz="11200" dirty="0" smtClean="0">
                <a:effectLst/>
                <a:latin typeface="Cambria" pitchFamily="18" charset="0"/>
              </a:rPr>
            </a:br>
            <a:r>
              <a:rPr lang="cs-CZ" sz="11200" dirty="0" smtClean="0">
                <a:effectLst/>
                <a:latin typeface="Cambria" pitchFamily="18" charset="0"/>
              </a:rPr>
              <a:t>s dlouhou písmáckou tradicí.</a:t>
            </a:r>
            <a:endParaRPr lang="cs-CZ" sz="11200" dirty="0">
              <a:effectLst/>
              <a:latin typeface="Cambria" pitchFamily="18" charset="0"/>
            </a:endParaRPr>
          </a:p>
          <a:p>
            <a:pPr algn="ctr"/>
            <a:r>
              <a:rPr lang="cs-CZ" sz="11200" dirty="0" smtClean="0">
                <a:effectLst/>
                <a:latin typeface="Cambria" pitchFamily="18" charset="0"/>
              </a:rPr>
              <a:t> Studoval na gymnáziu v Hradci Králové, později práva na filozofické fakultě v Praze.</a:t>
            </a:r>
            <a:endParaRPr lang="cs-CZ" sz="11200" dirty="0">
              <a:effectLst/>
              <a:latin typeface="Cambria" pitchFamily="18" charset="0"/>
            </a:endParaRPr>
          </a:p>
          <a:p>
            <a:pPr algn="ctr"/>
            <a:r>
              <a:rPr lang="cs-CZ" sz="11200" dirty="0" smtClean="0">
                <a:effectLst/>
                <a:latin typeface="Cambria" pitchFamily="18" charset="0"/>
              </a:rPr>
              <a:t> V roce 1846 byl jmenován sekretářem Vlasteneckého muzea.</a:t>
            </a:r>
          </a:p>
          <a:p>
            <a:pPr algn="ctr"/>
            <a:r>
              <a:rPr lang="cs-CZ" sz="11200" dirty="0" smtClean="0">
                <a:effectLst/>
                <a:latin typeface="Cambria" pitchFamily="18" charset="0"/>
              </a:rPr>
              <a:t> V roce 1851 první archivář  města Prahy.</a:t>
            </a:r>
          </a:p>
        </p:txBody>
      </p:sp>
    </p:spTree>
    <p:extLst>
      <p:ext uri="{BB962C8B-B14F-4D97-AF65-F5344CB8AC3E}">
        <p14:creationId xmlns:p14="http://schemas.microsoft.com/office/powerpoint/2010/main" val="390474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71800" y="260648"/>
            <a:ext cx="6120680" cy="1008112"/>
          </a:xfrm>
        </p:spPr>
        <p:txBody>
          <a:bodyPr/>
          <a:lstStyle/>
          <a:p>
            <a:pPr algn="ctr"/>
            <a:r>
              <a:rPr lang="cs-CZ" dirty="0" smtClean="0"/>
              <a:t>Zajímavosti ze života: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208912" cy="5472608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effectLst/>
                <a:latin typeface="Cambria" pitchFamily="18" charset="0"/>
              </a:rPr>
              <a:t> V Miletínské základní škole vyučovali jeho strýc a dědeček.</a:t>
            </a:r>
          </a:p>
          <a:p>
            <a:pPr algn="ctr"/>
            <a:r>
              <a:rPr lang="cs-CZ" sz="3200" dirty="0">
                <a:effectLst/>
                <a:latin typeface="Cambria" pitchFamily="18" charset="0"/>
              </a:rPr>
              <a:t> </a:t>
            </a:r>
            <a:r>
              <a:rPr lang="cs-CZ" sz="3200" dirty="0" smtClean="0">
                <a:effectLst/>
                <a:latin typeface="Cambria" pitchFamily="18" charset="0"/>
              </a:rPr>
              <a:t>Pocházel z dvojčat, bratr Jan brzy zemřel, oba časté zdravotní problémy.</a:t>
            </a:r>
          </a:p>
          <a:p>
            <a:pPr algn="ctr"/>
            <a:r>
              <a:rPr lang="cs-CZ" sz="3200" dirty="0">
                <a:effectLst/>
                <a:latin typeface="Cambria" pitchFamily="18" charset="0"/>
              </a:rPr>
              <a:t> </a:t>
            </a:r>
            <a:r>
              <a:rPr lang="cs-CZ" sz="3200" dirty="0" smtClean="0">
                <a:effectLst/>
                <a:latin typeface="Cambria" pitchFamily="18" charset="0"/>
              </a:rPr>
              <a:t>Rodiče chtěli, aby z něho byl učitel, kvůli vadě výslovnosti to nebylo možné.</a:t>
            </a:r>
            <a:endParaRPr lang="cs-CZ" sz="3200" dirty="0">
              <a:effectLst/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038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188640"/>
            <a:ext cx="3600400" cy="108012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Dílo: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280920" cy="5400600"/>
          </a:xfrm>
        </p:spPr>
        <p:txBody>
          <a:bodyPr>
            <a:normAutofit fontScale="85000" lnSpcReduction="20000"/>
          </a:bodyPr>
          <a:lstStyle/>
          <a:p>
            <a:r>
              <a:rPr lang="cs-CZ" sz="3200" dirty="0">
                <a:effectLst/>
                <a:latin typeface="Cambria" pitchFamily="18" charset="0"/>
              </a:rPr>
              <a:t> Kytice z pověstí </a:t>
            </a:r>
            <a:r>
              <a:rPr lang="cs-CZ" sz="3200" dirty="0" smtClean="0">
                <a:effectLst/>
                <a:latin typeface="Cambria" pitchFamily="18" charset="0"/>
              </a:rPr>
              <a:t>národních (1853) </a:t>
            </a:r>
            <a:r>
              <a:rPr lang="cs-CZ" sz="3200" dirty="0">
                <a:effectLst/>
                <a:latin typeface="Cambria" pitchFamily="18" charset="0"/>
              </a:rPr>
              <a:t>– jediná sbírka básní, kterou vydal; </a:t>
            </a:r>
            <a:r>
              <a:rPr lang="cs-CZ" sz="3200" dirty="0" smtClean="0">
                <a:effectLst/>
                <a:latin typeface="Cambria" pitchFamily="18" charset="0"/>
              </a:rPr>
              <a:t>podkladem </a:t>
            </a:r>
            <a:r>
              <a:rPr lang="cs-CZ" sz="3200" dirty="0">
                <a:effectLst/>
                <a:latin typeface="Cambria" pitchFamily="18" charset="0"/>
              </a:rPr>
              <a:t>Kytice jsou staré české lidové báje</a:t>
            </a:r>
            <a:endParaRPr lang="cs-CZ" sz="3200" dirty="0" smtClean="0">
              <a:effectLst/>
              <a:latin typeface="Cambria" pitchFamily="18" charset="0"/>
            </a:endParaRPr>
          </a:p>
          <a:p>
            <a:r>
              <a:rPr lang="cs-CZ" sz="3200" dirty="0" smtClean="0">
                <a:effectLst/>
                <a:latin typeface="Cambria" pitchFamily="18" charset="0"/>
              </a:rPr>
              <a:t> Prostonárodní české písně </a:t>
            </a:r>
            <a:br>
              <a:rPr lang="cs-CZ" sz="3200" dirty="0" smtClean="0">
                <a:effectLst/>
                <a:latin typeface="Cambria" pitchFamily="18" charset="0"/>
              </a:rPr>
            </a:br>
            <a:r>
              <a:rPr lang="cs-CZ" sz="3200" dirty="0" smtClean="0">
                <a:effectLst/>
                <a:latin typeface="Cambria" pitchFamily="18" charset="0"/>
              </a:rPr>
              <a:t>a říkadla (1864)</a:t>
            </a:r>
          </a:p>
          <a:p>
            <a:r>
              <a:rPr lang="cs-CZ" sz="3200" dirty="0">
                <a:effectLst/>
                <a:latin typeface="Cambria" pitchFamily="18" charset="0"/>
              </a:rPr>
              <a:t> Sto prostonárodních pohádek a pověstí slovanských v nářečích původních (1865)</a:t>
            </a:r>
            <a:endParaRPr lang="cs-CZ" sz="3200" dirty="0" smtClean="0">
              <a:effectLst/>
              <a:latin typeface="Cambria" pitchFamily="18" charset="0"/>
            </a:endParaRPr>
          </a:p>
          <a:p>
            <a:endParaRPr lang="cs-CZ" sz="3200" dirty="0">
              <a:effectLst/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06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80728"/>
            <a:ext cx="6572250" cy="462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849766" y="5836622"/>
            <a:ext cx="5824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2 – scéna z filmu Kytice (Svatební košile)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9043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1349768"/>
            <a:ext cx="5337009" cy="3951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005886" y="5683696"/>
            <a:ext cx="4852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3 – scéna z pohádky Zlatovláska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1782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175" y="3933056"/>
            <a:ext cx="3294856" cy="2439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268" y="260648"/>
            <a:ext cx="2479526" cy="3521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59824"/>
            <a:ext cx="2457028" cy="3547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960" y="260648"/>
            <a:ext cx="3534643" cy="2479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9921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60648"/>
            <a:ext cx="4608512" cy="1080120"/>
          </a:xfrm>
        </p:spPr>
        <p:txBody>
          <a:bodyPr/>
          <a:lstStyle/>
          <a:p>
            <a:pPr algn="ctr"/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208912" cy="518457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latin typeface="Cambria" pitchFamily="18" charset="0"/>
              </a:rPr>
              <a:t>Kde se K. J. Erben narodil?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latin typeface="Cambria" pitchFamily="18" charset="0"/>
              </a:rPr>
              <a:t>Proč se nemohl stát učitelem?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latin typeface="Cambria" pitchFamily="18" charset="0"/>
              </a:rPr>
              <a:t>Jaké </a:t>
            </a:r>
            <a:r>
              <a:rPr lang="cs-CZ" sz="3200" dirty="0">
                <a:latin typeface="Cambria" pitchFamily="18" charset="0"/>
              </a:rPr>
              <a:t>je nejznámější dílo K. J. Erbena</a:t>
            </a:r>
            <a:r>
              <a:rPr lang="cs-CZ" sz="3200" dirty="0" smtClean="0">
                <a:latin typeface="Cambria" pitchFamily="18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latin typeface="Cambria" pitchFamily="18" charset="0"/>
              </a:rPr>
              <a:t>Co je balada a mezi jaké žánry patří?</a:t>
            </a:r>
            <a:endParaRPr lang="cs-CZ" sz="32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34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24128" y="188640"/>
            <a:ext cx="3168352" cy="1152128"/>
          </a:xfrm>
        </p:spPr>
        <p:txBody>
          <a:bodyPr/>
          <a:lstStyle/>
          <a:p>
            <a:pPr algn="ctr"/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496944" cy="5616624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effectLst/>
                <a:latin typeface="Cambria" pitchFamily="18" charset="0"/>
              </a:rPr>
              <a:t>Miletín u Hořic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effectLst/>
                <a:latin typeface="Cambria" pitchFamily="18" charset="0"/>
              </a:rPr>
              <a:t>Měl vadu výslovnosti.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effectLst/>
                <a:latin typeface="Cambria" pitchFamily="18" charset="0"/>
              </a:rPr>
              <a:t>Kytice </a:t>
            </a:r>
            <a:r>
              <a:rPr lang="cs-CZ" sz="3200" dirty="0">
                <a:effectLst/>
                <a:latin typeface="Cambria" pitchFamily="18" charset="0"/>
              </a:rPr>
              <a:t>z pověstí </a:t>
            </a:r>
            <a:r>
              <a:rPr lang="cs-CZ" sz="3200" dirty="0" smtClean="0">
                <a:effectLst/>
                <a:latin typeface="Cambria" pitchFamily="18" charset="0"/>
              </a:rPr>
              <a:t>národních.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effectLst/>
                <a:latin typeface="Cambria" pitchFamily="18" charset="0"/>
              </a:rPr>
              <a:t>Balada je báseň s pochmurným dějem, který končí smutně nebo přímo tragicky. Mnohdy v ní vystupují nadpřirozené bytosti.</a:t>
            </a:r>
            <a:br>
              <a:rPr lang="cs-CZ" sz="3200" dirty="0" smtClean="0">
                <a:effectLst/>
                <a:latin typeface="Cambria" pitchFamily="18" charset="0"/>
              </a:rPr>
            </a:br>
            <a:r>
              <a:rPr lang="cs-CZ" sz="3200" dirty="0" smtClean="0">
                <a:effectLst/>
                <a:latin typeface="Cambria" pitchFamily="18" charset="0"/>
              </a:rPr>
              <a:t>Patří mezi Lyricko-epické žánry.</a:t>
            </a:r>
            <a:endParaRPr lang="cs-CZ" sz="3200" dirty="0">
              <a:effectLst/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166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52120" y="116632"/>
            <a:ext cx="3384376" cy="1080120"/>
          </a:xfrm>
        </p:spPr>
        <p:txBody>
          <a:bodyPr/>
          <a:lstStyle/>
          <a:p>
            <a:pPr algn="ctr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80728"/>
            <a:ext cx="8856984" cy="5472608"/>
          </a:xfrm>
        </p:spPr>
        <p:txBody>
          <a:bodyPr>
            <a:normAutofit fontScale="47500" lnSpcReduction="20000"/>
          </a:bodyPr>
          <a:lstStyle/>
          <a:p>
            <a:r>
              <a:rPr lang="cs-CZ" sz="4400" i="1" dirty="0">
                <a:effectLst/>
              </a:rPr>
              <a:t>Literární výchova pro 2. stupeň základní školy</a:t>
            </a:r>
            <a:r>
              <a:rPr lang="cs-CZ" sz="4400" dirty="0">
                <a:effectLst/>
              </a:rPr>
              <a:t>. 1. vyd. Praha: SPN, 2001. ISBN 80-7235-026-9. </a:t>
            </a:r>
            <a:endParaRPr lang="cs-CZ" sz="4400" dirty="0" smtClean="0">
              <a:effectLst/>
            </a:endParaRPr>
          </a:p>
          <a:p>
            <a:r>
              <a:rPr lang="cs-CZ" sz="4400" dirty="0">
                <a:effectLst/>
              </a:rPr>
              <a:t>VOLHEJNOVÁ, Veronika. </a:t>
            </a:r>
            <a:r>
              <a:rPr lang="cs-CZ" sz="4400" i="1" dirty="0">
                <a:effectLst/>
              </a:rPr>
              <a:t>Čeští spisovatelé</a:t>
            </a:r>
            <a:r>
              <a:rPr lang="cs-CZ" sz="4400" dirty="0">
                <a:effectLst/>
              </a:rPr>
              <a:t>. 3. vyd. Praha: Fragment, 2011. Odkaz. ISBN 978-80-253-1273-5</a:t>
            </a:r>
            <a:r>
              <a:rPr lang="cs-CZ" sz="4400" dirty="0" smtClean="0">
                <a:effectLst/>
              </a:rPr>
              <a:t>.</a:t>
            </a:r>
          </a:p>
          <a:p>
            <a:r>
              <a:rPr lang="cs-CZ" sz="4400" dirty="0">
                <a:effectLst/>
              </a:rPr>
              <a:t>SOCHROVÁ, Marie. </a:t>
            </a:r>
            <a:r>
              <a:rPr lang="cs-CZ" sz="4400" i="1" dirty="0">
                <a:effectLst/>
              </a:rPr>
              <a:t>Literatura v kostce</a:t>
            </a:r>
            <a:r>
              <a:rPr lang="cs-CZ" sz="4400" dirty="0">
                <a:effectLst/>
              </a:rPr>
              <a:t>. 2. vyd. Praha: Fragment, 1996. ISBN 80-7200-052-7. </a:t>
            </a:r>
            <a:endParaRPr lang="cs-CZ" sz="4400" dirty="0" smtClean="0">
              <a:effectLst/>
            </a:endParaRPr>
          </a:p>
          <a:p>
            <a:r>
              <a:rPr lang="cs-CZ" sz="4400" dirty="0" smtClean="0">
                <a:effectLst/>
              </a:rPr>
              <a:t>LNĚNIČKOVÁ</a:t>
            </a:r>
            <a:r>
              <a:rPr lang="cs-CZ" sz="4400" dirty="0">
                <a:effectLst/>
              </a:rPr>
              <a:t>, Jitka. </a:t>
            </a:r>
            <a:r>
              <a:rPr lang="cs-CZ" sz="4400" i="1" dirty="0">
                <a:effectLst/>
              </a:rPr>
              <a:t>České země v době obrození</a:t>
            </a:r>
            <a:r>
              <a:rPr lang="cs-CZ" sz="4400" dirty="0">
                <a:effectLst/>
              </a:rPr>
              <a:t>. 1. vyd. Praha: Albatros, 1995. ISBN 80-00-00375-9</a:t>
            </a:r>
            <a:r>
              <a:rPr lang="cs-CZ" sz="4400" dirty="0" smtClean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33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79912" y="692696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4000" dirty="0" smtClean="0">
                <a:latin typeface="+mj-lt"/>
              </a:rPr>
              <a:t>Zdroje obrázků:</a:t>
            </a:r>
            <a:endParaRPr lang="cs-CZ" sz="4000" dirty="0">
              <a:latin typeface="+mj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700808"/>
            <a:ext cx="799288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http://www.google.cz/imgres?q=karel+jarom%C3%ADr+erben&amp;hl=cs&amp;sa=X&amp;biw=1366&amp;bih=667&amp;tbm=isch&amp;prmd=imvnsb&amp;tbnid=-2OICcSLFCWixM:&amp;imgrefurl=http://cs.wikipedia.org/wiki/Karel_Jarom%25C3%25ADr_Erben&amp;docid=KOeRJA7eu4QNmM&amp;imgurl=http://upload.wikimedia.org/wikipedia/commons/thumb/6/6a/Jan_Vil%2525C3%2525ADmek_-_Karel_Jarom%2525C3%2525ADr_Erben.jpg/250px-Jan_Vil%2525C3%2525ADmek_-_Karel_Jarom%2525C3%2525ADr_Erben.jpg&amp;w=250&amp;h=345&amp;ei=eT1QUNz1JIzPsgaE4YD4CA&amp;zoom=1&amp;iact=hc&amp;vpx=178&amp;vpy=149&amp;dur=149&amp;hovh=264&amp;hovw=191&amp;tx=96&amp;ty=111&amp;sig=102017272120240730438&amp;page=1&amp;tbnh=131&amp;tbnw=107&amp;start=0&amp;ndsp=25&amp;ved=1t:429,r:0,s:0,i:87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algn="ctr"/>
            <a:r>
              <a:rPr lang="cs-CZ" sz="1400" dirty="0"/>
              <a:t>(Obrázek č.1 - 24. 4. 2012) </a:t>
            </a:r>
            <a:endParaRPr lang="cs-CZ" sz="1400" dirty="0" smtClean="0"/>
          </a:p>
          <a:p>
            <a:pPr algn="ctr"/>
            <a:endParaRPr lang="cs-CZ" sz="1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http://</a:t>
            </a:r>
            <a:r>
              <a:rPr lang="cs-CZ" sz="1400" dirty="0" smtClean="0"/>
              <a:t>www.google.cz/search?q=karel+jarom%C3%ADr+erben&amp;hl=cs&amp;prmd=imvnsb&amp;tbm=isch&amp;tbo=u&amp;source=univ&amp;sa=X&amp;ei=8DtQULjzFITRtAbxxYGoCA&amp;ved=0CDMQsAQ&amp;biw=1366&amp;bih=667</a:t>
            </a:r>
            <a:br>
              <a:rPr lang="cs-CZ" sz="1400" dirty="0" smtClean="0"/>
            </a:br>
            <a:endParaRPr lang="cs-CZ" sz="1400" dirty="0" smtClean="0"/>
          </a:p>
          <a:p>
            <a:pPr algn="ctr"/>
            <a:r>
              <a:rPr lang="cs-CZ" sz="1400" dirty="0" smtClean="0"/>
              <a:t>(Zdroj dalších možných obrázků týkajících se K. J. Erbena – 24. 4. 2012)</a:t>
            </a:r>
          </a:p>
        </p:txBody>
      </p:sp>
    </p:spTree>
    <p:extLst>
      <p:ext uri="{BB962C8B-B14F-4D97-AF65-F5344CB8AC3E}">
        <p14:creationId xmlns:p14="http://schemas.microsoft.com/office/powerpoint/2010/main" val="850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64088" y="620688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4000" dirty="0" smtClean="0">
                <a:latin typeface="+mj-lt"/>
              </a:rPr>
              <a:t>Zdroje obrázků:</a:t>
            </a:r>
            <a:endParaRPr lang="cs-CZ" sz="4000" dirty="0">
              <a:latin typeface="+mj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700808"/>
            <a:ext cx="806489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http://www.google.cz/imgres?q=karel+jarom%C3%ADr+erben&amp;start=106&amp;hl=cs&amp;sa=X&amp;biw=1366&amp;bih=667&amp;addh=36&amp;tbm=isch&amp;prmd=imvnsb&amp;tbnid=Lw_lqEFTeeTzEM:&amp;imgrefurl=http://scena.cz/index.php%3Fo%3D4%26c%3D9883%26r%3D16%26d%3D1&amp;docid=PWgZUSe8VQlXjM&amp;imgurl=http://www.scena.cz/fota/db/cas4r1616713.jpg&amp;w=690&amp;h=486&amp;ei=-</a:t>
            </a:r>
            <a:r>
              <a:rPr lang="cs-CZ" sz="1400" dirty="0" smtClean="0"/>
              <a:t>jtQUKmjCcXPtAbM-4DgBg&amp;zoom=1&amp;iact=hc&amp;vpx=307&amp;vpy=334&amp;dur=696&amp;hovh=188&amp;hovw=268&amp;tx=114&amp;ty=107&amp;sig=102017272120240730438&amp;page=5&amp;tbnh=134&amp;tbnw=167&amp;ndsp=28&amp;ved=1t:429,r:15,s:106,i:136</a:t>
            </a:r>
          </a:p>
          <a:p>
            <a:pPr algn="ctr"/>
            <a:r>
              <a:rPr lang="cs-CZ" sz="1400" dirty="0" smtClean="0"/>
              <a:t>(Obrázek č. 2 – 24. 4. 2012)</a:t>
            </a:r>
          </a:p>
          <a:p>
            <a:pPr algn="ctr"/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http://www.google.cz/imgres?q=karel+jarom%C3%ADr+erben&amp;start=107&amp;hl=cs&amp;sa=X&amp;biw=1366&amp;bih=667&amp;tbm=isch&amp;prmd=imvnsb&amp;tbnid=TPUwQ4CI0mIvXM:&amp;imgrefurl=http://www.do-ucha.cz/viewtopic.php%3Ff%3D54%26t%3D3089&amp;docid=r_7oYM9joFUpqM&amp;imgurl=http://</a:t>
            </a:r>
            <a:r>
              <a:rPr lang="cs-CZ" sz="1400" dirty="0" smtClean="0"/>
              <a:t>img442.imageshack.us/img442/4003/zlatovlaska.jpg&amp;w=261&amp;h=193&amp;ei=ej1QUOTtKcnHswbvuYHYDA&amp;zoom=1&amp;iact=hc&amp;vpx=1115&amp;vpy=274&amp;dur=545&amp;hovh=154&amp;hovw=208&amp;tx=76&amp;ty=108&amp;sig=102017272120240730438&amp;page=5&amp;tbnh=152&amp;tbnw=208&amp;ndsp=28&amp;ved=1t:429,r:27,s:107,i:173</a:t>
            </a:r>
          </a:p>
          <a:p>
            <a:pPr algn="ctr"/>
            <a:r>
              <a:rPr lang="cs-CZ" sz="1400" dirty="0" smtClean="0"/>
              <a:t>(Obrázek č. 3 – 24. 4. 2012)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54629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1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Bubliny</Template>
  <TotalTime>897</TotalTime>
  <Words>417</Words>
  <Application>Microsoft Office PowerPoint</Application>
  <PresentationFormat>Předvádění na obrazovce (4:3)</PresentationFormat>
  <Paragraphs>62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1</vt:lpstr>
      <vt:lpstr>Karel Jaromír Erben</vt:lpstr>
      <vt:lpstr>Metodika:</vt:lpstr>
      <vt:lpstr>Klíčová slova:</vt:lpstr>
      <vt:lpstr>Karel Jaromír Erben</vt:lpstr>
      <vt:lpstr>Prezentace aplikace PowerPoint</vt:lpstr>
      <vt:lpstr>Život:</vt:lpstr>
      <vt:lpstr>Život:</vt:lpstr>
      <vt:lpstr>Zajímavosti ze života:</vt:lpstr>
      <vt:lpstr>Dílo:</vt:lpstr>
      <vt:lpstr>Prezentace aplikace PowerPoint</vt:lpstr>
      <vt:lpstr>Prezentace aplikace PowerPoint</vt:lpstr>
      <vt:lpstr>Prezentace aplikace PowerPoint</vt:lpstr>
      <vt:lpstr>Opakování:</vt:lpstr>
      <vt:lpstr>Řešení:</vt:lpstr>
      <vt:lpstr>Zdroje: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Jaromír Erben</dc:title>
  <dc:creator>Machová Alena</dc:creator>
  <cp:lastModifiedBy>Machová Alena</cp:lastModifiedBy>
  <cp:revision>61</cp:revision>
  <dcterms:created xsi:type="dcterms:W3CDTF">2012-04-06T11:32:37Z</dcterms:created>
  <dcterms:modified xsi:type="dcterms:W3CDTF">2012-09-12T08:37:25Z</dcterms:modified>
</cp:coreProperties>
</file>