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7" r:id="rId3"/>
    <p:sldId id="258" r:id="rId4"/>
    <p:sldId id="261" r:id="rId5"/>
    <p:sldId id="262" r:id="rId6"/>
    <p:sldId id="263" r:id="rId7"/>
    <p:sldId id="264" r:id="rId8"/>
    <p:sldId id="271" r:id="rId9"/>
    <p:sldId id="268" r:id="rId10"/>
    <p:sldId id="269" r:id="rId11"/>
    <p:sldId id="272" r:id="rId12"/>
    <p:sldId id="265" r:id="rId13"/>
    <p:sldId id="266" r:id="rId14"/>
    <p:sldId id="267" r:id="rId15"/>
    <p:sldId id="259" r:id="rId16"/>
    <p:sldId id="270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E8852-692A-4961-81AB-5A5C116C6553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EE11-4C21-4619-A23E-E40719AFF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E8852-692A-4961-81AB-5A5C116C6553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EE11-4C21-4619-A23E-E40719AFF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E8852-692A-4961-81AB-5A5C116C6553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EE11-4C21-4619-A23E-E40719AFF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E8852-692A-4961-81AB-5A5C116C6553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EE11-4C21-4619-A23E-E40719AFF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E8852-692A-4961-81AB-5A5C116C6553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EE11-4C21-4619-A23E-E40719AFF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E8852-692A-4961-81AB-5A5C116C6553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EE11-4C21-4619-A23E-E40719AFF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E8852-692A-4961-81AB-5A5C116C6553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EE11-4C21-4619-A23E-E40719AFF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E8852-692A-4961-81AB-5A5C116C6553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EE11-4C21-4619-A23E-E40719AFF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E8852-692A-4961-81AB-5A5C116C6553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8D15EE11-4C21-4619-A23E-E40719AFF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E8852-692A-4961-81AB-5A5C116C6553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EE11-4C21-4619-A23E-E40719AFF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E8852-692A-4961-81AB-5A5C116C6553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EE11-4C21-4619-A23E-E40719AFF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A0E8852-692A-4961-81AB-5A5C116C6553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D15EE11-4C21-4619-A23E-E40719AFF4E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Karel_Havlicek_Borovsky_statue_in_Prostejov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296144"/>
          </a:xfrm>
        </p:spPr>
        <p:txBody>
          <a:bodyPr>
            <a:normAutofit/>
          </a:bodyPr>
          <a:lstStyle/>
          <a:p>
            <a:pPr algn="ctr"/>
            <a:r>
              <a:rPr lang="cs-CZ" sz="6000" u="sng" dirty="0" smtClean="0"/>
              <a:t>Karel Havlíček Borovský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09653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cs-CZ" sz="3200" dirty="0"/>
              <a:t>Základní škola Choltice, okres Pardubice – „Učíme se pro život“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Šablona: č. III/2 Inovace a zkvalitnění výuky pomocí ICT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Pořadové číslo: </a:t>
            </a:r>
            <a:r>
              <a:rPr lang="cs-CZ" sz="3200" dirty="0" smtClean="0"/>
              <a:t>32</a:t>
            </a:r>
            <a:endParaRPr lang="cs-CZ" sz="3200" dirty="0"/>
          </a:p>
          <a:p>
            <a:pPr>
              <a:lnSpc>
                <a:spcPct val="150000"/>
              </a:lnSpc>
            </a:pPr>
            <a:r>
              <a:rPr lang="cs-CZ" sz="3200" dirty="0"/>
              <a:t>Autor: Machová Alena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Ověření ve výuce: 8. třída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Datum ověření: </a:t>
            </a:r>
            <a:r>
              <a:rPr lang="cs-CZ" sz="3200" dirty="0" smtClean="0"/>
              <a:t>24. 5. </a:t>
            </a:r>
            <a:r>
              <a:rPr lang="cs-CZ" sz="3200" dirty="0"/>
              <a:t>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6145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/>
          </a:bodyPr>
          <a:lstStyle/>
          <a:p>
            <a:pPr algn="ctr"/>
            <a:r>
              <a:rPr lang="cs-CZ" sz="6000" u="sng" dirty="0"/>
              <a:t>Karel Havlíček Borovský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9654" y="2688520"/>
            <a:ext cx="6864691" cy="3097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662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/>
          </a:bodyPr>
          <a:lstStyle/>
          <a:p>
            <a:r>
              <a:rPr lang="cs-CZ" sz="6000" u="sng" dirty="0" smtClean="0"/>
              <a:t>Metodika: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53669"/>
          </a:xfrm>
        </p:spPr>
        <p:txBody>
          <a:bodyPr/>
          <a:lstStyle/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Žákům promítneme prezentaci, kterou lze doplnit vlastním výkladem.</a:t>
            </a:r>
          </a:p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Z prezentace vybereme několik nejdůležitějších poznámek jako zápis. </a:t>
            </a:r>
          </a:p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Pro kontrolu pozornosti žáků při výkladu je určen závěrečný test.</a:t>
            </a:r>
            <a:br>
              <a:rPr lang="cs-CZ" dirty="0">
                <a:solidFill>
                  <a:prstClr val="white"/>
                </a:solidFill>
              </a:rPr>
            </a:br>
            <a:endParaRPr lang="cs-CZ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u="sng" dirty="0">
                <a:solidFill>
                  <a:prstClr val="white"/>
                </a:solidFill>
              </a:rPr>
              <a:t>Klíčová slova: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redaktor, kritik, Národní listy, epigramy, 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2871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Karel Havlíček Borovský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6"/>
            <a:ext cx="8928992" cy="5112568"/>
          </a:xfrm>
        </p:spPr>
        <p:txBody>
          <a:bodyPr>
            <a:normAutofit fontScale="92500" lnSpcReduction="20000"/>
          </a:bodyPr>
          <a:lstStyle/>
          <a:p>
            <a:pPr algn="ctr">
              <a:lnSpc>
                <a:spcPct val="150000"/>
              </a:lnSpc>
            </a:pPr>
            <a:r>
              <a:rPr lang="cs-CZ" sz="4000" dirty="0"/>
              <a:t> </a:t>
            </a:r>
            <a:r>
              <a:rPr lang="cs-CZ" sz="4300" b="1" dirty="0" smtClean="0">
                <a:latin typeface="Gabriola" pitchFamily="82" charset="0"/>
              </a:rPr>
              <a:t>Český </a:t>
            </a:r>
            <a:r>
              <a:rPr lang="cs-CZ" sz="4300" b="1" dirty="0">
                <a:latin typeface="Gabriola" pitchFamily="82" charset="0"/>
              </a:rPr>
              <a:t>básník, novinář, ekonom a politik. </a:t>
            </a:r>
            <a:r>
              <a:rPr lang="cs-CZ" sz="4300" b="1" dirty="0" smtClean="0">
                <a:latin typeface="Gabriola" pitchFamily="82" charset="0"/>
              </a:rPr>
              <a:t/>
            </a:r>
            <a:br>
              <a:rPr lang="cs-CZ" sz="4300" b="1" dirty="0" smtClean="0">
                <a:latin typeface="Gabriola" pitchFamily="82" charset="0"/>
              </a:rPr>
            </a:br>
            <a:r>
              <a:rPr lang="cs-CZ" sz="4300" b="1" dirty="0" smtClean="0">
                <a:latin typeface="Gabriola" pitchFamily="82" charset="0"/>
              </a:rPr>
              <a:t>Je </a:t>
            </a:r>
            <a:r>
              <a:rPr lang="cs-CZ" sz="4300" b="1" dirty="0">
                <a:latin typeface="Gabriola" pitchFamily="82" charset="0"/>
              </a:rPr>
              <a:t>považován za zakladatele české žurnalistiky, satiry </a:t>
            </a:r>
            <a:r>
              <a:rPr lang="cs-CZ" sz="4300" b="1" dirty="0" smtClean="0">
                <a:latin typeface="Gabriola" pitchFamily="82" charset="0"/>
              </a:rPr>
              <a:t/>
            </a:r>
            <a:br>
              <a:rPr lang="cs-CZ" sz="4300" b="1" dirty="0" smtClean="0">
                <a:latin typeface="Gabriola" pitchFamily="82" charset="0"/>
              </a:rPr>
            </a:br>
            <a:r>
              <a:rPr lang="cs-CZ" sz="4300" b="1" dirty="0" smtClean="0">
                <a:latin typeface="Gabriola" pitchFamily="82" charset="0"/>
              </a:rPr>
              <a:t>a </a:t>
            </a:r>
            <a:r>
              <a:rPr lang="cs-CZ" sz="4300" b="1" dirty="0">
                <a:latin typeface="Gabriola" pitchFamily="82" charset="0"/>
              </a:rPr>
              <a:t>literární kritiky.</a:t>
            </a:r>
          </a:p>
          <a:p>
            <a:pPr>
              <a:lnSpc>
                <a:spcPct val="150000"/>
              </a:lnSpc>
            </a:pPr>
            <a:r>
              <a:rPr lang="cs-CZ" sz="4000" dirty="0" smtClean="0"/>
              <a:t>Narodil </a:t>
            </a:r>
            <a:r>
              <a:rPr lang="cs-CZ" sz="4000" dirty="0"/>
              <a:t>se 31. října 1821 </a:t>
            </a:r>
            <a:r>
              <a:rPr lang="cs-CZ" sz="4000" dirty="0" smtClean="0"/>
              <a:t> v Borové </a:t>
            </a:r>
            <a:br>
              <a:rPr lang="cs-CZ" sz="4000" dirty="0" smtClean="0"/>
            </a:br>
            <a:r>
              <a:rPr lang="cs-CZ" sz="4000" dirty="0" smtClean="0"/>
              <a:t>u </a:t>
            </a:r>
            <a:r>
              <a:rPr lang="cs-CZ" sz="4000" dirty="0"/>
              <a:t>Přibyslavi </a:t>
            </a:r>
          </a:p>
          <a:p>
            <a:pPr>
              <a:lnSpc>
                <a:spcPct val="150000"/>
              </a:lnSpc>
            </a:pPr>
            <a:r>
              <a:rPr lang="cs-CZ" sz="4000" dirty="0" smtClean="0"/>
              <a:t>Zemřel 29</a:t>
            </a:r>
            <a:r>
              <a:rPr lang="cs-CZ" sz="4000" dirty="0"/>
              <a:t>. července 1856 </a:t>
            </a:r>
            <a:r>
              <a:rPr lang="cs-CZ" sz="4000" dirty="0" smtClean="0"/>
              <a:t>v Praze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34599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04664"/>
            <a:ext cx="4464496" cy="5553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21761" y="6243549"/>
            <a:ext cx="1356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059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Životopis: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/>
          <a:lstStyle/>
          <a:p>
            <a:r>
              <a:rPr lang="cs-CZ" dirty="0" smtClean="0"/>
              <a:t>Narodil se v zámožné kupecké rodině, vystudoval gymnázium a dal se zapsat na teologii. Přísný duch semináře se mu nelíbil, po roce seminář opustil a až do konce života se z něho stal kritik římskokatolické církve.</a:t>
            </a:r>
          </a:p>
          <a:p>
            <a:r>
              <a:rPr lang="cs-CZ" dirty="0" smtClean="0"/>
              <a:t>Pracoval jako vychovatel v Moskvě, nadšení pro Rusko a </a:t>
            </a:r>
            <a:r>
              <a:rPr lang="cs-CZ" dirty="0" err="1" smtClean="0"/>
              <a:t>panslovanství</a:t>
            </a:r>
            <a:r>
              <a:rPr lang="cs-CZ" dirty="0" smtClean="0"/>
              <a:t>, však vzalo brzy za své.</a:t>
            </a:r>
          </a:p>
          <a:p>
            <a:r>
              <a:rPr lang="cs-CZ" dirty="0" smtClean="0"/>
              <a:t>Po návratu do Prahy vzbudil velký rozruch ostrou kritikou Tylovy povídky Poslední Čech.</a:t>
            </a:r>
          </a:p>
          <a:p>
            <a:r>
              <a:rPr lang="cs-CZ" dirty="0" smtClean="0"/>
              <a:t>Byl redaktorem Pražských novin, později založil vlastní noviny = Národní noviny.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381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Životopis: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3"/>
            <a:ext cx="8856984" cy="5425720"/>
          </a:xfrm>
        </p:spPr>
        <p:txBody>
          <a:bodyPr>
            <a:noAutofit/>
          </a:bodyPr>
          <a:lstStyle/>
          <a:p>
            <a:r>
              <a:rPr lang="cs-CZ" sz="3200" dirty="0" smtClean="0"/>
              <a:t>Kvůli ostrým protivládním kritikám byly Národní noviny zakázány.</a:t>
            </a:r>
          </a:p>
          <a:p>
            <a:r>
              <a:rPr lang="cs-CZ" sz="3200" dirty="0"/>
              <a:t> Havlíček byl vykázán z Prahy a po delším hledání se i s rodinou usadil v Kutné hoře. V jiných místech totiž odmítali jeho texty tisknout. Havlíček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v </a:t>
            </a:r>
            <a:r>
              <a:rPr lang="cs-CZ" sz="3200" dirty="0"/>
              <a:t>Kutné hoře založil časopis Slovan, který vycházel 2x týdně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V roce 1851 byl deportován do vyhnanství v tyrolském Brixenu, zde strávil 4 roky. Byla to doba, kdy napsal svá největší díla.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14969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60648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49427" y="6195601"/>
            <a:ext cx="50669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2 – Socha K. H. Borovského v Prostějově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9130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Zajímavosti: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928992" cy="532859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200" dirty="0"/>
              <a:t>Karel Havlíček Borovský, pseudonymem Havel, vlastním jménem Karel </a:t>
            </a:r>
            <a:r>
              <a:rPr lang="cs-CZ" sz="3200" dirty="0" smtClean="0"/>
              <a:t>Havlíček.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Přídomek </a:t>
            </a:r>
            <a:r>
              <a:rPr lang="cs-CZ" sz="3200" u="sng" dirty="0"/>
              <a:t>"Borovský"</a:t>
            </a:r>
            <a:r>
              <a:rPr lang="cs-CZ" sz="3200" dirty="0"/>
              <a:t>, kterým často podepisoval své články, je odvozen od jeho místa narození (Borová</a:t>
            </a:r>
            <a:r>
              <a:rPr lang="cs-CZ" sz="3200" dirty="0" smtClean="0"/>
              <a:t>).</a:t>
            </a:r>
          </a:p>
          <a:p>
            <a:pPr>
              <a:lnSpc>
                <a:spcPct val="150000"/>
              </a:lnSpc>
            </a:pPr>
            <a:r>
              <a:rPr lang="cs-CZ" sz="3200" b="1" u="sng" dirty="0"/>
              <a:t> Je považován za zakladatele české žurnalistiky, satiry a literární kritiky</a:t>
            </a:r>
            <a:r>
              <a:rPr lang="cs-CZ" sz="3200" b="1" u="sng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20486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/>
          <a:lstStyle/>
          <a:p>
            <a:r>
              <a:rPr lang="cs-CZ" dirty="0" smtClean="0"/>
              <a:t>Zajímavosti: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928992" cy="54006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Zemřel na tuberkulózu (jako jeho manželka).</a:t>
            </a:r>
          </a:p>
          <a:p>
            <a:r>
              <a:rPr lang="cs-CZ" dirty="0" smtClean="0"/>
              <a:t>Pohřeb </a:t>
            </a:r>
            <a:r>
              <a:rPr lang="cs-CZ" dirty="0"/>
              <a:t>zorganizoval sládek Ferdinand </a:t>
            </a:r>
            <a:r>
              <a:rPr lang="cs-CZ" dirty="0" err="1"/>
              <a:t>Fingerhut</a:t>
            </a:r>
            <a:r>
              <a:rPr lang="cs-CZ" dirty="0"/>
              <a:t>-Náprstek, bratr Vojtěcha Náprstka a pořadatelství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se </a:t>
            </a:r>
            <a:r>
              <a:rPr lang="cs-CZ" dirty="0"/>
              <a:t>ujal Josef Němec, manžel Boženy Němcové, spolu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 </a:t>
            </a:r>
            <a:r>
              <a:rPr lang="cs-CZ" dirty="0"/>
              <a:t>Josefem Václavem Fričem. Pohřbu se zúčastnilo velké množství lidí a policie jmenovitě zaznamenala přítomnost např. Františka Palackého, Františka Ladislava Riegra, Václava Hanky nebo Karla Jaromíra Erbena. Josef Němec byl po pohřbu následně za svou aktivitu odsouzen k osmi dnům vězení. Na pohřbu Božena Němcová údajně položila na Havlíčkovu rakev trnovou korunu jako symbol mučednictví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1264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4476750" cy="3762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8627" y="4612486"/>
            <a:ext cx="3326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3 – rodný dům Borová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2247524"/>
            <a:ext cx="3727681" cy="2795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69781" y="5445224"/>
            <a:ext cx="2940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4 – dům v Brixenu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7683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rmAutofit/>
          </a:bodyPr>
          <a:lstStyle/>
          <a:p>
            <a:r>
              <a:rPr lang="cs-CZ" sz="6000" dirty="0" smtClean="0"/>
              <a:t>Dílo: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928992" cy="5616624"/>
          </a:xfrm>
        </p:spPr>
        <p:txBody>
          <a:bodyPr>
            <a:normAutofit fontScale="92500" lnSpcReduction="20000"/>
          </a:bodyPr>
          <a:lstStyle/>
          <a:p>
            <a:r>
              <a:rPr lang="cs-CZ" u="sng" dirty="0" smtClean="0"/>
              <a:t>Obrazy z Rus </a:t>
            </a:r>
            <a:r>
              <a:rPr lang="cs-CZ" dirty="0" smtClean="0"/>
              <a:t>– cestopis; o životě v Rusku.</a:t>
            </a:r>
          </a:p>
          <a:p>
            <a:r>
              <a:rPr lang="cs-CZ" u="sng" dirty="0" smtClean="0"/>
              <a:t>Tyrolské elegie </a:t>
            </a:r>
            <a:r>
              <a:rPr lang="cs-CZ" dirty="0" smtClean="0"/>
              <a:t>– žalozpěv; o jeho vyhnanství v Brixenu.</a:t>
            </a:r>
          </a:p>
          <a:p>
            <a:r>
              <a:rPr lang="cs-CZ" u="sng" dirty="0" smtClean="0"/>
              <a:t>Král Lávra</a:t>
            </a:r>
            <a:r>
              <a:rPr lang="cs-CZ" dirty="0" smtClean="0"/>
              <a:t> – </a:t>
            </a:r>
            <a:r>
              <a:rPr lang="cs-CZ" dirty="0"/>
              <a:t>Alegorická satirická skladba, jejíž námětem je stará irská pověst o králi s oslíma ušima, ale přizpůsobená českému prostředí.</a:t>
            </a:r>
          </a:p>
          <a:p>
            <a:r>
              <a:rPr lang="cs-CZ" u="sng" dirty="0"/>
              <a:t>Křest svatého </a:t>
            </a:r>
            <a:r>
              <a:rPr lang="cs-CZ" u="sng" dirty="0" smtClean="0"/>
              <a:t>Vladimíra</a:t>
            </a:r>
            <a:r>
              <a:rPr lang="cs-CZ" dirty="0" smtClean="0"/>
              <a:t> – </a:t>
            </a:r>
            <a:r>
              <a:rPr lang="cs-CZ" dirty="0"/>
              <a:t>Příběh boha Peruna (slovanský bůh hromu). Car chtěl, aby mu na jeho svátek Perun zahřměl na oslavu, Perun to odmítl splnit. Car dal Peruna chytit a utopit. </a:t>
            </a:r>
            <a:endParaRPr lang="cs-CZ" dirty="0" smtClean="0"/>
          </a:p>
          <a:p>
            <a:r>
              <a:rPr lang="cs-CZ" u="sng" dirty="0" smtClean="0"/>
              <a:t>Epigramy</a:t>
            </a:r>
            <a:r>
              <a:rPr lang="cs-CZ" dirty="0" smtClean="0"/>
              <a:t> </a:t>
            </a:r>
            <a:r>
              <a:rPr lang="cs-CZ" dirty="0"/>
              <a:t>– krátké pointované veršované skladby. Většinou se jedná o kritiku, parodii, či satiru. </a:t>
            </a:r>
            <a:endParaRPr lang="cs-CZ" dirty="0" smtClean="0"/>
          </a:p>
          <a:p>
            <a:r>
              <a:rPr lang="cs-CZ" u="sng" dirty="0" smtClean="0"/>
              <a:t>Duch </a:t>
            </a:r>
            <a:r>
              <a:rPr lang="cs-CZ" u="sng" dirty="0"/>
              <a:t>Národních novin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– výbor novinových článků z období působení K. Havlíčka Borovského v Národních novinách.</a:t>
            </a:r>
          </a:p>
        </p:txBody>
      </p:sp>
    </p:spTree>
    <p:extLst>
      <p:ext uri="{BB962C8B-B14F-4D97-AF65-F5344CB8AC3E}">
        <p14:creationId xmlns:p14="http://schemas.microsoft.com/office/powerpoint/2010/main" val="195579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Opakování: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25677"/>
          </a:xfrm>
        </p:spPr>
        <p:txBody>
          <a:bodyPr/>
          <a:lstStyle/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Jaké je autorovo vlastní jméno a kde získal přídomek?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V které zemi a městě byl ve vyhnanství a proč?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Je považován za zakladatele ….?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Které významné osobnosti se účastnili pohřbu?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Vyjmenuj alespoň tři jeho díla?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9386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Řešení: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5400600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Karel Havlíček, přídomek: Borovský = podle místa narození.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Rakousko (Tyrolsko), město Brixen; kritika vlády.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Zakladatel: české žurnalistiky, satiry a literární kritiky.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Náprstek, J. V. Frič, J. Němec a B. Němcová, </a:t>
            </a:r>
            <a:br>
              <a:rPr lang="cs-CZ" dirty="0" smtClean="0"/>
            </a:br>
            <a:r>
              <a:rPr lang="cs-CZ" dirty="0" smtClean="0"/>
              <a:t>F. Palacký, F. L. Rieger, V. Hanka, K. J. Erben 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Díla: Obrazy z Rus, Tyrolské elegie, Král Lávra, Křest svatého Vladimíra, Epigramy, atd.</a:t>
            </a:r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6601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/>
          </a:bodyPr>
          <a:lstStyle/>
          <a:p>
            <a:r>
              <a:rPr lang="cs-CZ" sz="6000" u="sng" dirty="0" smtClean="0"/>
              <a:t>Zdroje: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81661"/>
          </a:xfrm>
        </p:spPr>
        <p:txBody>
          <a:bodyPr>
            <a:normAutofit fontScale="92500"/>
          </a:bodyPr>
          <a:lstStyle/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Literární výchova pro 2. stupeň základní školy. 1. vyd. Praha: SPN, 2001. ISBN 80-7235-026-9. 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VOLHEJNOVÁ, Veronika. Čeští spisovatelé. 3. vyd. Praha: Fragment, 2011. Odkaz. ISBN 978-80-253-1273-5.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SOCHROVÁ, Marie. Literatura v kostce. 2. vyd. Praha: Fragment, 1996. ISBN 80-7200-052-7. 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LNĚNIČKOVÁ, Jitka. České země v době obrození. 1. vyd. Praha: Albatros, 1995. ISBN 80-00-00375-9.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9764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Zdroje obrázků: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5400600"/>
          </a:xfrm>
        </p:spPr>
        <p:txBody>
          <a:bodyPr>
            <a:normAutofit/>
          </a:bodyPr>
          <a:lstStyle/>
          <a:p>
            <a:r>
              <a:rPr lang="cs-CZ" sz="1400" dirty="0"/>
              <a:t>http://www.google.cz/imgres?q=Karel+Havl%C3%AD%C4%8Dek+Borovsk%C3%BD&amp;hl=cs&amp;sa=X&amp;biw=1366&amp;bih=667&amp;tbm=isch&amp;prmd=imvnsb&amp;tbnid=6HFFKrgE7FL4DM:&amp;imgrefurl=http://cs.wikipedia.org/wiki/Karel_Havl%25C3%25AD%25C4%258Dek_Borovsk%25C3%25BD&amp;docid=OKeSuXP3CxXT_M&amp;imgurl=http://upload.wikimedia.org/wikipedia/commons/thumb/d/de/Jan_Vil%2525C3%2525ADmek_-_Karel_Havl%2525C3%2525AD%2525C4%25258Dek_Borovsk%2525C3%2525BD.jpg/250px-Jan_Vil%2525C3%2525ADmek_-_</a:t>
            </a:r>
            <a:r>
              <a:rPr lang="cs-CZ" sz="1400" dirty="0" smtClean="0"/>
              <a:t>Karel_Havl%2525C3%2525AD%2525C4%25258Dek_Borovsk%2525C3%2525BD.jpg&amp;w=250&amp;h=311&amp;ei=cxVVUPDhEJOAhQetnoDIDQ&amp;zoom=1&amp;iact=hc&amp;vpx=184&amp;vpy=140&amp;dur=265&amp;hovh=247&amp;hovw=199&amp;tx=103&amp;ty=122&amp;sig=102017272120240730438&amp;page=1&amp;tbnh=154&amp;tbnw=112&amp;start=0&amp;ndsp=22&amp;ved=1t:429,r:0,s:0,i:73</a:t>
            </a:r>
          </a:p>
          <a:p>
            <a:pPr marL="0" indent="0" algn="ctr">
              <a:buNone/>
            </a:pPr>
            <a:r>
              <a:rPr lang="cs-CZ" sz="1400" dirty="0" smtClean="0"/>
              <a:t>(Obrázek č. 1 – 24.5. 2012)</a:t>
            </a:r>
          </a:p>
          <a:p>
            <a:pPr marL="0" indent="0" algn="ctr">
              <a:buNone/>
            </a:pPr>
            <a:endParaRPr lang="cs-CZ" sz="1400" dirty="0"/>
          </a:p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cs.wikipedia.org/wiki/Soubor:Karel_Havlicek_Borovsky_statue_in_Prostejov.jpg</a:t>
            </a:r>
            <a:endParaRPr lang="cs-CZ" sz="1400" dirty="0"/>
          </a:p>
          <a:p>
            <a:pPr marL="0" indent="0" algn="ctr">
              <a:buNone/>
            </a:pPr>
            <a:r>
              <a:rPr lang="cs-CZ" sz="1400" dirty="0" smtClean="0"/>
              <a:t>(Obrázek č.2 – 24.5. 2012)</a:t>
            </a:r>
          </a:p>
          <a:p>
            <a:pPr marL="0" indent="0" algn="ctr">
              <a:buNone/>
            </a:pPr>
            <a:endParaRPr lang="cs-CZ" sz="1400" dirty="0"/>
          </a:p>
          <a:p>
            <a:r>
              <a:rPr lang="cs-CZ" sz="1400" dirty="0"/>
              <a:t>http://www.google.cz/imgres?q=Karel+Havl%C3%AD%C4%8Dek+Borovsk%C3%BD&amp;hl=cs&amp;sa=X&amp;biw=1366&amp;bih=667&amp;tbm=isch&amp;prmd=imvnsb&amp;tbnid=w9AsEB-I4sQTjM:&amp;imgrefurl=http://skip.nkp.cz/Bulletin/Bull05_410.htm&amp;docid=mo2fAHukOYBGqM&amp;imgurl=http://</a:t>
            </a:r>
            <a:r>
              <a:rPr lang="cs-CZ" sz="1400" dirty="0" smtClean="0"/>
              <a:t>skip.nkp.cz/Bulletin/Obr/405/borova.jpg&amp;w=470&amp;h=395&amp;ei=cxVVUPDhEJOAhQetnoDIDQ&amp;zoom=1&amp;iact=hc&amp;vpx=323&amp;vpy=4&amp;dur=9160&amp;hovh=206&amp;hovw=245&amp;tx=210&amp;ty=138&amp;sig=102017272120240730438&amp;page=3&amp;tbnh=158&amp;tbnw=188&amp;start=50&amp;ndsp=26&amp;ved=1t:429,r:1,s:50,i:236</a:t>
            </a:r>
          </a:p>
          <a:p>
            <a:pPr marL="0" indent="0" algn="ctr">
              <a:buNone/>
            </a:pPr>
            <a:r>
              <a:rPr lang="cs-CZ" sz="1400" dirty="0" smtClean="0"/>
              <a:t>(Obrázek č. 3 – 24. 5. 2012)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29469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>
            <a:normAutofit/>
          </a:bodyPr>
          <a:lstStyle/>
          <a:p>
            <a:r>
              <a:rPr lang="cs-CZ" sz="6000" dirty="0"/>
              <a:t>Zdroje obrázků: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69693"/>
          </a:xfrm>
        </p:spPr>
        <p:txBody>
          <a:bodyPr>
            <a:normAutofit/>
          </a:bodyPr>
          <a:lstStyle/>
          <a:p>
            <a:r>
              <a:rPr lang="cs-CZ" sz="1400" dirty="0"/>
              <a:t>http://www.google.cz/imgres?q=Karel+Havl%C3%AD%C4%8Dek+Borovsk%C3%BD&amp;hl=cs&amp;sa=X&amp;biw=1366&amp;bih=667&amp;tbm=isch&amp;prmd=imvnsb&amp;tbnid=vESdzdsoHqTlBM:&amp;imgrefurl=http://cs.wikipedia.org/wiki/Karel_Havl%25C3%25AD%25C4%258Dek_Borovsk%25C3%25BD&amp;docid=OKeSuXP3CxXT_M&amp;imgurl=http://</a:t>
            </a:r>
            <a:r>
              <a:rPr lang="cs-CZ" sz="1400" dirty="0" smtClean="0"/>
              <a:t>upload.wikimedia.org/wikipedia/commons/thumb/2/2f/Brixen-Havl%2525C3%2525AD%2525C4%25258Dek%2527s_house3.JPG/220px-Brixen-Havl%2525C3%2525AD%2525C4%25258Dek%2527s_house3.JPG&amp;w=220&amp;h=165&amp;ei=dxdVUMTXFs2ZhQf0zYDIDQ&amp;zoom=1&amp;iact=hc&amp;vpx=1145&amp;vpy=12&amp;dur=1386&amp;hovh=132&amp;hovw=176&amp;tx=99&amp;ty=31&amp;sig=102017272120240730438&amp;page=1&amp;tbnh=132&amp;tbnw=176&amp;start=0&amp;ndsp=22&amp;ved=1t:429,r:21,s:0,i:138</a:t>
            </a:r>
          </a:p>
          <a:p>
            <a:pPr marL="0" indent="0" algn="ctr">
              <a:buNone/>
            </a:pPr>
            <a:r>
              <a:rPr lang="cs-CZ" sz="1400" dirty="0" smtClean="0"/>
              <a:t>(Obrázek č. 4 – 24. 5. 2012)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03004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291</TotalTime>
  <Words>642</Words>
  <Application>Microsoft Office PowerPoint</Application>
  <PresentationFormat>Předvádění na obrazovce (4:3)</PresentationFormat>
  <Paragraphs>73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Deluxe</vt:lpstr>
      <vt:lpstr>Karel Havlíček Borovský</vt:lpstr>
      <vt:lpstr>Karel Havlíček Borovský</vt:lpstr>
      <vt:lpstr>Metodika:</vt:lpstr>
      <vt:lpstr>Karel Havlíček Borovský</vt:lpstr>
      <vt:lpstr>Prezentace aplikace PowerPoint</vt:lpstr>
      <vt:lpstr>Životopis:</vt:lpstr>
      <vt:lpstr>Životopis:</vt:lpstr>
      <vt:lpstr>Prezentace aplikace PowerPoint</vt:lpstr>
      <vt:lpstr>Zajímavosti:</vt:lpstr>
      <vt:lpstr>Zajímavosti:</vt:lpstr>
      <vt:lpstr>Prezentace aplikace PowerPoint</vt:lpstr>
      <vt:lpstr>Dílo:</vt:lpstr>
      <vt:lpstr>Opakování:</vt:lpstr>
      <vt:lpstr>Řešení:</vt:lpstr>
      <vt:lpstr>Zdroje:</vt:lpstr>
      <vt:lpstr>Zdroje obrázků: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Machová Alena</dc:creator>
  <cp:lastModifiedBy>Machová Alena</cp:lastModifiedBy>
  <cp:revision>35</cp:revision>
  <dcterms:created xsi:type="dcterms:W3CDTF">2012-09-13T04:51:11Z</dcterms:created>
  <dcterms:modified xsi:type="dcterms:W3CDTF">2012-09-16T17:46:39Z</dcterms:modified>
</cp:coreProperties>
</file>