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71" r:id="rId5"/>
    <p:sldId id="272" r:id="rId6"/>
    <p:sldId id="27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60" r:id="rId15"/>
    <p:sldId id="261" r:id="rId16"/>
    <p:sldId id="262" r:id="rId17"/>
    <p:sldId id="274" r:id="rId18"/>
    <p:sldId id="263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5B070-F109-4A27-9DD8-6C43EBB266AC}" type="datetimeFigureOut">
              <a:rPr lang="cs-CZ" smtClean="0"/>
              <a:t>17.9.2012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217B4-6D22-4177-97BF-F98BD54DD1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5B070-F109-4A27-9DD8-6C43EBB266AC}" type="datetimeFigureOut">
              <a:rPr lang="cs-CZ" smtClean="0"/>
              <a:t>17.9.2012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217B4-6D22-4177-97BF-F98BD54DD1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5B070-F109-4A27-9DD8-6C43EBB266AC}" type="datetimeFigureOut">
              <a:rPr lang="cs-CZ" smtClean="0"/>
              <a:t>17.9.2012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217B4-6D22-4177-97BF-F98BD54DD1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5B070-F109-4A27-9DD8-6C43EBB266AC}" type="datetimeFigureOut">
              <a:rPr lang="cs-CZ" smtClean="0"/>
              <a:t>17.9.2012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217B4-6D22-4177-97BF-F98BD54DD1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5B070-F109-4A27-9DD8-6C43EBB266AC}" type="datetimeFigureOut">
              <a:rPr lang="cs-CZ" smtClean="0"/>
              <a:t>17.9.2012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217B4-6D22-4177-97BF-F98BD54DD1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5B070-F109-4A27-9DD8-6C43EBB266AC}" type="datetimeFigureOut">
              <a:rPr lang="cs-CZ" smtClean="0"/>
              <a:t>17.9.2012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217B4-6D22-4177-97BF-F98BD54DD1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5B070-F109-4A27-9DD8-6C43EBB266AC}" type="datetimeFigureOut">
              <a:rPr lang="cs-CZ" smtClean="0"/>
              <a:t>17.9.2012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217B4-6D22-4177-97BF-F98BD54DD1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5B070-F109-4A27-9DD8-6C43EBB266AC}" type="datetimeFigureOut">
              <a:rPr lang="cs-CZ" smtClean="0"/>
              <a:t>17.9.2012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217B4-6D22-4177-97BF-F98BD54DD1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5B070-F109-4A27-9DD8-6C43EBB266AC}" type="datetimeFigureOut">
              <a:rPr lang="cs-CZ" smtClean="0"/>
              <a:t>17.9.2012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217B4-6D22-4177-97BF-F98BD54DD1E8}" type="slidenum">
              <a:rPr lang="cs-CZ" smtClean="0"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5B070-F109-4A27-9DD8-6C43EBB266AC}" type="datetimeFigureOut">
              <a:rPr lang="cs-CZ" smtClean="0"/>
              <a:t>17.9.2012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217B4-6D22-4177-97BF-F98BD54DD1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5B070-F109-4A27-9DD8-6C43EBB266AC}" type="datetimeFigureOut">
              <a:rPr lang="cs-CZ" smtClean="0"/>
              <a:t>17.9.2012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217B4-6D22-4177-97BF-F98BD54DD1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29D5B070-F109-4A27-9DD8-6C43EBB266AC}" type="datetimeFigureOut">
              <a:rPr lang="cs-CZ" smtClean="0"/>
              <a:t>17.9.2012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A09217B4-6D22-4177-97BF-F98BD54DD1E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188641"/>
            <a:ext cx="7125113" cy="1080120"/>
          </a:xfrm>
        </p:spPr>
        <p:txBody>
          <a:bodyPr/>
          <a:lstStyle/>
          <a:p>
            <a:pPr algn="ctr"/>
            <a:r>
              <a:rPr lang="cs-CZ" sz="9600" u="sng" dirty="0" smtClean="0">
                <a:solidFill>
                  <a:srgbClr val="FF0000"/>
                </a:solidFill>
                <a:latin typeface="Gabriola" pitchFamily="82" charset="0"/>
              </a:rPr>
              <a:t>Osobnosti divadla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807361"/>
            <a:ext cx="8424936" cy="4861999"/>
          </a:xfrm>
        </p:spPr>
        <p:txBody>
          <a:bodyPr/>
          <a:lstStyle/>
          <a:p>
            <a:pPr marL="0" lvl="0" indent="0">
              <a:lnSpc>
                <a:spcPct val="120000"/>
              </a:lnSpc>
              <a:buClr>
                <a:prstClr val="black">
                  <a:lumMod val="75000"/>
                  <a:lumOff val="25000"/>
                </a:prstClr>
              </a:buClr>
              <a:buNone/>
            </a:pPr>
            <a:r>
              <a:rPr lang="cs-CZ" sz="3200" dirty="0">
                <a:solidFill>
                  <a:prstClr val="black">
                    <a:lumMod val="95000"/>
                    <a:lumOff val="5000"/>
                  </a:prstClr>
                </a:solidFill>
                <a:latin typeface="Gabriola" pitchFamily="82" charset="0"/>
                <a:cs typeface="Calibri" pitchFamily="34" charset="0"/>
              </a:rPr>
              <a:t>Základní škola Choltice, okres Pardubice – „Učíme se pro život“</a:t>
            </a:r>
          </a:p>
          <a:p>
            <a:pPr marL="0" lvl="0" indent="0">
              <a:lnSpc>
                <a:spcPct val="120000"/>
              </a:lnSpc>
              <a:buClr>
                <a:prstClr val="black">
                  <a:lumMod val="75000"/>
                  <a:lumOff val="25000"/>
                </a:prstClr>
              </a:buClr>
              <a:buNone/>
            </a:pPr>
            <a:r>
              <a:rPr lang="cs-CZ" sz="3200" dirty="0">
                <a:solidFill>
                  <a:prstClr val="black">
                    <a:lumMod val="95000"/>
                    <a:lumOff val="5000"/>
                  </a:prstClr>
                </a:solidFill>
                <a:latin typeface="Gabriola" pitchFamily="82" charset="0"/>
                <a:cs typeface="Calibri" pitchFamily="34" charset="0"/>
              </a:rPr>
              <a:t>Šablona: č. III/2 Inovace a zkvalitnění výuky pomocí ICT</a:t>
            </a:r>
            <a:br>
              <a:rPr lang="cs-CZ" sz="3200" dirty="0">
                <a:solidFill>
                  <a:prstClr val="black">
                    <a:lumMod val="95000"/>
                    <a:lumOff val="5000"/>
                  </a:prstClr>
                </a:solidFill>
                <a:latin typeface="Gabriola" pitchFamily="82" charset="0"/>
                <a:cs typeface="Calibri" pitchFamily="34" charset="0"/>
              </a:rPr>
            </a:br>
            <a:r>
              <a:rPr lang="cs-CZ" sz="3200" dirty="0">
                <a:solidFill>
                  <a:prstClr val="black">
                    <a:lumMod val="95000"/>
                    <a:lumOff val="5000"/>
                  </a:prstClr>
                </a:solidFill>
                <a:latin typeface="Gabriola" pitchFamily="82" charset="0"/>
                <a:cs typeface="Calibri" pitchFamily="34" charset="0"/>
              </a:rPr>
              <a:t>Pořadové číslo: </a:t>
            </a:r>
            <a:r>
              <a:rPr lang="cs-CZ" sz="32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Gabriola" pitchFamily="82" charset="0"/>
                <a:cs typeface="Calibri" pitchFamily="34" charset="0"/>
              </a:rPr>
              <a:t>34</a:t>
            </a:r>
            <a:endParaRPr lang="cs-CZ" sz="3200" dirty="0">
              <a:solidFill>
                <a:prstClr val="black">
                  <a:lumMod val="95000"/>
                  <a:lumOff val="5000"/>
                </a:prstClr>
              </a:solidFill>
              <a:latin typeface="Gabriola" pitchFamily="82" charset="0"/>
              <a:cs typeface="Calibri" pitchFamily="34" charset="0"/>
            </a:endParaRPr>
          </a:p>
          <a:p>
            <a:pPr marL="0" lvl="0" indent="0">
              <a:lnSpc>
                <a:spcPct val="120000"/>
              </a:lnSpc>
              <a:buClr>
                <a:prstClr val="black">
                  <a:lumMod val="75000"/>
                  <a:lumOff val="25000"/>
                </a:prstClr>
              </a:buClr>
              <a:buNone/>
            </a:pPr>
            <a:r>
              <a:rPr lang="cs-CZ" sz="3200" dirty="0">
                <a:solidFill>
                  <a:prstClr val="black">
                    <a:lumMod val="95000"/>
                    <a:lumOff val="5000"/>
                  </a:prstClr>
                </a:solidFill>
                <a:latin typeface="Gabriola" pitchFamily="82" charset="0"/>
                <a:cs typeface="Calibri" pitchFamily="34" charset="0"/>
              </a:rPr>
              <a:t>Autor: Machová Alena</a:t>
            </a:r>
          </a:p>
          <a:p>
            <a:pPr marL="0" lvl="0" indent="0">
              <a:lnSpc>
                <a:spcPct val="120000"/>
              </a:lnSpc>
              <a:buClr>
                <a:prstClr val="black">
                  <a:lumMod val="75000"/>
                  <a:lumOff val="25000"/>
                </a:prstClr>
              </a:buClr>
              <a:buNone/>
            </a:pPr>
            <a:r>
              <a:rPr lang="cs-CZ" sz="3200" dirty="0">
                <a:solidFill>
                  <a:prstClr val="black">
                    <a:lumMod val="95000"/>
                    <a:lumOff val="5000"/>
                  </a:prstClr>
                </a:solidFill>
                <a:latin typeface="Gabriola" pitchFamily="82" charset="0"/>
                <a:cs typeface="Calibri" pitchFamily="34" charset="0"/>
              </a:rPr>
              <a:t>Ověření ve výuce: 8. třída</a:t>
            </a:r>
          </a:p>
          <a:p>
            <a:pPr marL="0" lvl="0" indent="0">
              <a:lnSpc>
                <a:spcPct val="120000"/>
              </a:lnSpc>
              <a:buClr>
                <a:prstClr val="black">
                  <a:lumMod val="75000"/>
                  <a:lumOff val="25000"/>
                </a:prstClr>
              </a:buClr>
              <a:buNone/>
            </a:pPr>
            <a:r>
              <a:rPr lang="cs-CZ" sz="3200" dirty="0">
                <a:solidFill>
                  <a:prstClr val="black">
                    <a:lumMod val="95000"/>
                    <a:lumOff val="5000"/>
                  </a:prstClr>
                </a:solidFill>
                <a:latin typeface="Gabriola" pitchFamily="82" charset="0"/>
                <a:cs typeface="Calibri" pitchFamily="34" charset="0"/>
              </a:rPr>
              <a:t>Datum ověření: </a:t>
            </a:r>
            <a:r>
              <a:rPr lang="cs-CZ" sz="32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Gabriola" pitchFamily="82" charset="0"/>
                <a:cs typeface="Calibri" pitchFamily="34" charset="0"/>
              </a:rPr>
              <a:t>31. </a:t>
            </a:r>
            <a:r>
              <a:rPr lang="cs-CZ" sz="3200" dirty="0">
                <a:solidFill>
                  <a:prstClr val="black">
                    <a:lumMod val="95000"/>
                    <a:lumOff val="5000"/>
                  </a:prstClr>
                </a:solidFill>
                <a:latin typeface="Gabriola" pitchFamily="82" charset="0"/>
                <a:cs typeface="Calibri" pitchFamily="34" charset="0"/>
              </a:rPr>
              <a:t>5. 2012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6394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9600" u="sng" dirty="0">
                <a:solidFill>
                  <a:srgbClr val="FF0000"/>
                </a:solidFill>
                <a:latin typeface="Gabriola" pitchFamily="82" charset="0"/>
              </a:rPr>
              <a:t>Osobnosti divadla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654" y="2284501"/>
            <a:ext cx="6864691" cy="3097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1338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188641"/>
            <a:ext cx="7125113" cy="936104"/>
          </a:xfrm>
        </p:spPr>
        <p:txBody>
          <a:bodyPr/>
          <a:lstStyle/>
          <a:p>
            <a:pPr algn="ctr"/>
            <a:r>
              <a:rPr lang="cs-CZ" sz="8000" u="sng" dirty="0">
                <a:solidFill>
                  <a:srgbClr val="FF0000"/>
                </a:solidFill>
                <a:latin typeface="Gabriola" pitchFamily="82" charset="0"/>
              </a:rPr>
              <a:t>Metodika: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484785"/>
            <a:ext cx="8424936" cy="5184576"/>
          </a:xfrm>
        </p:spPr>
        <p:txBody>
          <a:bodyPr/>
          <a:lstStyle/>
          <a:p>
            <a:pPr lvl="0">
              <a:buClr>
                <a:prstClr val="black">
                  <a:lumMod val="75000"/>
                  <a:lumOff val="25000"/>
                </a:prstClr>
              </a:buClr>
            </a:pPr>
            <a:r>
              <a:rPr lang="cs-CZ" sz="2800" dirty="0">
                <a:solidFill>
                  <a:prstClr val="black"/>
                </a:solidFill>
              </a:rPr>
              <a:t>Žákům promítneme prezentaci, kterou lze doplnit vlastním výkladem.</a:t>
            </a:r>
          </a:p>
          <a:p>
            <a:pPr lvl="0">
              <a:buClr>
                <a:prstClr val="black">
                  <a:lumMod val="75000"/>
                  <a:lumOff val="25000"/>
                </a:prstClr>
              </a:buClr>
            </a:pPr>
            <a:r>
              <a:rPr lang="cs-CZ" sz="2800" dirty="0">
                <a:solidFill>
                  <a:prstClr val="black"/>
                </a:solidFill>
              </a:rPr>
              <a:t>Z prezentace vybereme několik nejdůležitějších poznámek jako zápis. </a:t>
            </a:r>
          </a:p>
          <a:p>
            <a:pPr lvl="0">
              <a:buClr>
                <a:prstClr val="black">
                  <a:lumMod val="75000"/>
                  <a:lumOff val="25000"/>
                </a:prstClr>
              </a:buClr>
            </a:pPr>
            <a:r>
              <a:rPr lang="cs-CZ" sz="2800" dirty="0">
                <a:solidFill>
                  <a:prstClr val="black"/>
                </a:solidFill>
              </a:rPr>
              <a:t>Pro kontrolu pozornosti žáků při výkladu je určen závěrečný test.</a:t>
            </a:r>
            <a:br>
              <a:rPr lang="cs-CZ" sz="2800" dirty="0">
                <a:solidFill>
                  <a:prstClr val="black"/>
                </a:solidFill>
              </a:rPr>
            </a:br>
            <a:endParaRPr lang="cs-CZ" sz="2800" dirty="0">
              <a:solidFill>
                <a:prstClr val="black"/>
              </a:solidFill>
            </a:endParaRPr>
          </a:p>
          <a:p>
            <a:pPr marL="0" lvl="0" indent="0">
              <a:buClr>
                <a:prstClr val="black">
                  <a:lumMod val="75000"/>
                  <a:lumOff val="25000"/>
                </a:prstClr>
              </a:buClr>
              <a:buNone/>
            </a:pPr>
            <a:r>
              <a:rPr lang="cs-CZ" sz="2800" b="1" u="sng" dirty="0">
                <a:solidFill>
                  <a:prstClr val="black"/>
                </a:solidFill>
              </a:rPr>
              <a:t>Klíčová slova</a:t>
            </a:r>
            <a:r>
              <a:rPr lang="cs-CZ" sz="2800" b="1" u="sng" dirty="0" smtClean="0">
                <a:solidFill>
                  <a:prstClr val="black"/>
                </a:solidFill>
              </a:rPr>
              <a:t>:</a:t>
            </a:r>
            <a:r>
              <a:rPr lang="cs-CZ" sz="2800" dirty="0" smtClean="0">
                <a:solidFill>
                  <a:prstClr val="black"/>
                </a:solidFill>
              </a:rPr>
              <a:t> J. N. Štěpánek, V. K. Klicpera, J. K. Tyl, veselohra, Stavovské divadlo, Kajetánské divadlo. </a:t>
            </a:r>
            <a:endParaRPr lang="cs-CZ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79492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188641"/>
            <a:ext cx="7125113" cy="1008112"/>
          </a:xfrm>
        </p:spPr>
        <p:txBody>
          <a:bodyPr/>
          <a:lstStyle/>
          <a:p>
            <a:pPr algn="ctr"/>
            <a:r>
              <a:rPr lang="cs-CZ" sz="9600" u="sng" dirty="0" smtClean="0">
                <a:solidFill>
                  <a:srgbClr val="FF0000"/>
                </a:solidFill>
                <a:latin typeface="Gabriola" pitchFamily="82" charset="0"/>
              </a:rPr>
              <a:t>Václav Thám</a:t>
            </a:r>
            <a:endParaRPr lang="cs-CZ" sz="9600" u="sng" dirty="0">
              <a:solidFill>
                <a:srgbClr val="FF0000"/>
              </a:solidFill>
              <a:latin typeface="Gabriola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2060848"/>
            <a:ext cx="8424936" cy="374441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(26. října </a:t>
            </a: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1765, </a:t>
            </a:r>
            <a:r>
              <a:rPr lang="cs-CZ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Praha – okolo </a:t>
            </a: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1816, Halič)</a:t>
            </a:r>
          </a:p>
          <a:p>
            <a:pPr>
              <a:lnSpc>
                <a:spcPct val="150000"/>
              </a:lnSpc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Byl </a:t>
            </a:r>
            <a:r>
              <a:rPr lang="cs-CZ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český básník, dramatik, překladatel, herec a režisér</a:t>
            </a: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cs-CZ" sz="2800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Stal se jedním z hlavních činitelů </a:t>
            </a:r>
            <a:r>
              <a:rPr lang="cs-CZ" sz="2800" b="1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Boudy</a:t>
            </a:r>
            <a:r>
              <a:rPr lang="cs-CZ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později i divadla U Hybernů.</a:t>
            </a:r>
          </a:p>
        </p:txBody>
      </p:sp>
    </p:spTree>
    <p:extLst>
      <p:ext uri="{BB962C8B-B14F-4D97-AF65-F5344CB8AC3E}">
        <p14:creationId xmlns:p14="http://schemas.microsoft.com/office/powerpoint/2010/main" val="3924070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8873" y="836712"/>
            <a:ext cx="3305284" cy="4032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666491" y="5362484"/>
            <a:ext cx="34500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Obrázek č. 1 – Václav Thám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69635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188641"/>
            <a:ext cx="7125113" cy="1152128"/>
          </a:xfrm>
        </p:spPr>
        <p:txBody>
          <a:bodyPr/>
          <a:lstStyle/>
          <a:p>
            <a:pPr algn="ctr"/>
            <a:r>
              <a:rPr lang="cs-CZ" sz="9600" u="sng" dirty="0">
                <a:solidFill>
                  <a:srgbClr val="FF0000"/>
                </a:solidFill>
                <a:latin typeface="Gabriola" pitchFamily="82" charset="0"/>
              </a:rPr>
              <a:t>Václav Thám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807361"/>
            <a:ext cx="8424936" cy="4717983"/>
          </a:xfrm>
        </p:spPr>
        <p:txBody>
          <a:bodyPr>
            <a:normAutofit/>
          </a:bodyPr>
          <a:lstStyle/>
          <a:p>
            <a:r>
              <a:rPr lang="cs-CZ" sz="2800" b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Hry:</a:t>
            </a:r>
          </a:p>
          <a:p>
            <a:pPr marL="400050" lvl="1" indent="0">
              <a:buNone/>
            </a:pPr>
            <a:r>
              <a:rPr lang="cs-CZ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 Břetislav </a:t>
            </a:r>
            <a:r>
              <a:rPr lang="cs-CZ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a Jitka aneb Únos z kláštera</a:t>
            </a:r>
          </a:p>
          <a:p>
            <a:pPr marL="400050" lvl="1" indent="0">
              <a:buNone/>
            </a:pPr>
            <a:r>
              <a:rPr lang="cs-CZ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 Vlasta </a:t>
            </a:r>
            <a:r>
              <a:rPr lang="cs-CZ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a Šárka aneb Dívčí boj u Prahy</a:t>
            </a:r>
          </a:p>
          <a:p>
            <a:pPr marL="400050" lvl="1" indent="0">
              <a:buNone/>
            </a:pPr>
            <a:r>
              <a:rPr lang="cs-CZ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 Švédská </a:t>
            </a:r>
            <a:r>
              <a:rPr lang="cs-CZ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vojna v Čechách aneb Udatnost pražských studentů</a:t>
            </a:r>
          </a:p>
          <a:p>
            <a:pPr marL="400050" lvl="1" indent="0">
              <a:buNone/>
            </a:pPr>
            <a:r>
              <a:rPr lang="cs-CZ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 Zpěvy </a:t>
            </a:r>
            <a:r>
              <a:rPr lang="cs-CZ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z nejvýbornějších 12 zpěvoher</a:t>
            </a:r>
          </a:p>
          <a:p>
            <a:pPr lvl="1" indent="-342900">
              <a:buFontTx/>
              <a:buChar char="-"/>
            </a:pPr>
            <a:r>
              <a:rPr lang="cs-CZ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Básně </a:t>
            </a:r>
            <a:r>
              <a:rPr lang="cs-CZ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v řeči vázané - sbírka básní od různých </a:t>
            </a:r>
            <a:r>
              <a:rPr lang="cs-CZ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autorů.</a:t>
            </a:r>
          </a:p>
          <a:p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Napsal asi 50 her, zachovala se pouze 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část. 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Byl to jakýsi první český 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divadelník.</a:t>
            </a:r>
            <a:endParaRPr lang="cs-CZ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0147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60649"/>
            <a:ext cx="8568952" cy="1080120"/>
          </a:xfrm>
        </p:spPr>
        <p:txBody>
          <a:bodyPr/>
          <a:lstStyle/>
          <a:p>
            <a:pPr algn="ctr"/>
            <a:r>
              <a:rPr lang="cs-CZ" sz="8800" u="sng" dirty="0" smtClean="0">
                <a:solidFill>
                  <a:srgbClr val="FF0000"/>
                </a:solidFill>
                <a:latin typeface="Gabriola" pitchFamily="82" charset="0"/>
              </a:rPr>
              <a:t>Jan Nepomuk Štěpánek</a:t>
            </a:r>
            <a:endParaRPr lang="cs-CZ" sz="8800" u="sng" dirty="0">
              <a:solidFill>
                <a:srgbClr val="FF0000"/>
              </a:solidFill>
              <a:latin typeface="Gabriola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772817"/>
            <a:ext cx="8712968" cy="4896544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19. 5. 1783, Chrudim – 12. 2. 1844, Praha</a:t>
            </a:r>
          </a:p>
          <a:p>
            <a:r>
              <a:rPr lang="cs-CZ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V</a:t>
            </a: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ýznamný </a:t>
            </a:r>
            <a:r>
              <a:rPr lang="cs-CZ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český divadelník, herec, režisér, dramatik, dramaturg, překladatel, spisovatel, redaktor, publicista a divadelní ředitel. </a:t>
            </a:r>
            <a:endParaRPr lang="cs-CZ" sz="2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Jednalo </a:t>
            </a:r>
            <a:r>
              <a:rPr lang="cs-CZ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se o jednu z vůdčích osobností českého divadla první třetiny 19. století</a:t>
            </a: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Jeho hry jsou dnes většinou zapomenuté, ale jeho význam pro vývoj českého divadla i pro rozšíření českého jazyka je velký.</a:t>
            </a:r>
          </a:p>
        </p:txBody>
      </p:sp>
    </p:spTree>
    <p:extLst>
      <p:ext uri="{BB962C8B-B14F-4D97-AF65-F5344CB8AC3E}">
        <p14:creationId xmlns:p14="http://schemas.microsoft.com/office/powerpoint/2010/main" val="3671861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548680"/>
            <a:ext cx="4075235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167888" y="6032495"/>
            <a:ext cx="47069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Obrázek č. 2 – Jan Nepomuk Štěpánek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12585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60649"/>
            <a:ext cx="8784976" cy="936104"/>
          </a:xfrm>
        </p:spPr>
        <p:txBody>
          <a:bodyPr/>
          <a:lstStyle/>
          <a:p>
            <a:pPr algn="ctr"/>
            <a:r>
              <a:rPr lang="cs-CZ" sz="8800" u="sng" dirty="0">
                <a:solidFill>
                  <a:srgbClr val="FF0000"/>
                </a:solidFill>
                <a:latin typeface="Gabriola" pitchFamily="82" charset="0"/>
              </a:rPr>
              <a:t>Jan Nepomuk Štěpánek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807361"/>
            <a:ext cx="8568952" cy="4717983"/>
          </a:xfrm>
        </p:spPr>
        <p:txBody>
          <a:bodyPr>
            <a:normAutofit/>
          </a:bodyPr>
          <a:lstStyle/>
          <a:p>
            <a:r>
              <a:rPr lang="cs-CZ" sz="2800" b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Hry:</a:t>
            </a: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</a:p>
          <a:p>
            <a:pPr marL="400050" lvl="1" indent="0">
              <a:buNone/>
            </a:pPr>
            <a:r>
              <a:rPr lang="cs-CZ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 Obležení </a:t>
            </a:r>
            <a:r>
              <a:rPr lang="cs-CZ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Prahy od Švejdů aneb Věrnost a udatnost česká (1812)</a:t>
            </a:r>
          </a:p>
          <a:p>
            <a:pPr marL="400050" lvl="1" indent="0">
              <a:buNone/>
            </a:pPr>
            <a:r>
              <a:rPr lang="cs-CZ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 Čech </a:t>
            </a:r>
            <a:r>
              <a:rPr lang="cs-CZ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a Němec (1816)</a:t>
            </a:r>
          </a:p>
          <a:p>
            <a:pPr lvl="1" indent="-342900">
              <a:buFontTx/>
              <a:buChar char="-"/>
            </a:pPr>
            <a:r>
              <a:rPr lang="cs-CZ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Jaroslav </a:t>
            </a:r>
            <a:r>
              <a:rPr lang="cs-CZ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a Blažena aneb Hrad Kunětice (</a:t>
            </a:r>
            <a:r>
              <a:rPr lang="cs-CZ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1816)</a:t>
            </a:r>
          </a:p>
          <a:p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Jeho vnukem byl známý český herec Zdeněk Štěpánek a pravnuky pak všechny čtyři děti Zdeňka Štěpánka herci Jana, Martin, Petr a režisérka Kristina. </a:t>
            </a:r>
            <a:endParaRPr lang="cs-CZ" sz="24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Je 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pohřben v Praze na Vinohradském hřbitově.</a:t>
            </a:r>
          </a:p>
        </p:txBody>
      </p:sp>
    </p:spTree>
    <p:extLst>
      <p:ext uri="{BB962C8B-B14F-4D97-AF65-F5344CB8AC3E}">
        <p14:creationId xmlns:p14="http://schemas.microsoft.com/office/powerpoint/2010/main" val="2255856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16633"/>
            <a:ext cx="8712968" cy="1224135"/>
          </a:xfrm>
        </p:spPr>
        <p:txBody>
          <a:bodyPr/>
          <a:lstStyle/>
          <a:p>
            <a:pPr algn="ctr"/>
            <a:r>
              <a:rPr lang="cs-CZ" sz="8800" u="sng" dirty="0" smtClean="0">
                <a:solidFill>
                  <a:srgbClr val="FF0000"/>
                </a:solidFill>
                <a:latin typeface="Gabriola" pitchFamily="82" charset="0"/>
              </a:rPr>
              <a:t>Václav Kliment Klicpera</a:t>
            </a:r>
            <a:endParaRPr lang="cs-CZ" sz="8800" u="sng" dirty="0">
              <a:solidFill>
                <a:srgbClr val="FF0000"/>
              </a:solidFill>
              <a:latin typeface="Gabriola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412776"/>
            <a:ext cx="8424936" cy="5328592"/>
          </a:xfrm>
        </p:spPr>
        <p:txBody>
          <a:bodyPr>
            <a:normAutofit lnSpcReduction="10000"/>
          </a:bodyPr>
          <a:lstStyle/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23</a:t>
            </a:r>
            <a:r>
              <a:rPr lang="cs-CZ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listopadu </a:t>
            </a: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1792, Chlumec </a:t>
            </a:r>
            <a:r>
              <a:rPr lang="cs-CZ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nad Cidlinou </a:t>
            </a: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– </a:t>
            </a:r>
            <a:r>
              <a:rPr lang="cs-CZ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15. září </a:t>
            </a: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1859, Praha </a:t>
            </a:r>
          </a:p>
          <a:p>
            <a:r>
              <a:rPr lang="cs-CZ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B</a:t>
            </a: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yl </a:t>
            </a:r>
            <a:r>
              <a:rPr lang="cs-CZ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český spisovatel a dramatik</a:t>
            </a: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r>
              <a:rPr lang="cs-CZ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Roku 1819 se stal humanitním profesorem v Hradci Králové, </a:t>
            </a: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působil v </a:t>
            </a:r>
            <a:r>
              <a:rPr lang="cs-CZ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místním ochotnickém divadle, kde krátce na to začal dělat ředitele. Za zásluhy o město byl jmenován čestným občanem Hradce Králové</a:t>
            </a: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Jeho hry jsou oblíbené, často hrané dodnes.</a:t>
            </a:r>
          </a:p>
          <a:p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7710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097" y="1052736"/>
            <a:ext cx="4215103" cy="41476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918877" y="5517232"/>
            <a:ext cx="46915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Obrázek č. 3 – Václav Kliment Klicpera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7247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675724"/>
            <a:ext cx="8712968" cy="924475"/>
          </a:xfrm>
        </p:spPr>
        <p:txBody>
          <a:bodyPr/>
          <a:lstStyle/>
          <a:p>
            <a:pPr algn="ctr"/>
            <a:r>
              <a:rPr lang="cs-CZ" sz="8800" u="sng" dirty="0">
                <a:solidFill>
                  <a:srgbClr val="FF0000"/>
                </a:solidFill>
                <a:latin typeface="Gabriola" pitchFamily="82" charset="0"/>
              </a:rPr>
              <a:t>Václav Kliment Klicpera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807361"/>
            <a:ext cx="8568952" cy="4717983"/>
          </a:xfrm>
        </p:spPr>
        <p:txBody>
          <a:bodyPr>
            <a:normAutofit fontScale="85000" lnSpcReduction="20000"/>
          </a:bodyPr>
          <a:lstStyle/>
          <a:p>
            <a:r>
              <a:rPr lang="cs-CZ" sz="2800" b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Hry:</a:t>
            </a:r>
            <a:endParaRPr lang="cs-CZ" sz="2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400050" lvl="1" indent="0">
              <a:buNone/>
            </a:pPr>
            <a:r>
              <a:rPr lang="cs-CZ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- </a:t>
            </a: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Divotvorný </a:t>
            </a:r>
            <a:r>
              <a:rPr lang="cs-CZ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klobouk (1817)</a:t>
            </a:r>
          </a:p>
          <a:p>
            <a:pPr marL="400050" lvl="1" indent="0">
              <a:buNone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 Hadrián </a:t>
            </a:r>
            <a:r>
              <a:rPr lang="cs-CZ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z Římsů (1821)</a:t>
            </a:r>
          </a:p>
          <a:p>
            <a:pPr marL="400050" lvl="1" indent="0">
              <a:buNone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 </a:t>
            </a:r>
            <a:r>
              <a:rPr lang="cs-CZ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Rohovín</a:t>
            </a: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Čtverrohý (1821)</a:t>
            </a:r>
          </a:p>
          <a:p>
            <a:pPr marL="400050" lvl="1" indent="0">
              <a:buNone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 Veselohra </a:t>
            </a:r>
            <a:r>
              <a:rPr lang="cs-CZ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na mostě (1826</a:t>
            </a: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</a:t>
            </a:r>
          </a:p>
          <a:p>
            <a:r>
              <a:rPr lang="cs-CZ" sz="3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Byl prvním skutečným dramatikem národního obrození, autorem několika desítek her. Tato dramata jsou v nejrůznějších stylech od historických dramat vysokého stylu, rytířských her přes frašky a komedie až k hrám situovaným do současnosti. Napsal celkem 57 divadelních </a:t>
            </a:r>
            <a:r>
              <a:rPr lang="cs-CZ" sz="3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her.</a:t>
            </a:r>
            <a:endParaRPr lang="cs-CZ" sz="3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3436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188641"/>
            <a:ext cx="7125113" cy="1224136"/>
          </a:xfrm>
        </p:spPr>
        <p:txBody>
          <a:bodyPr/>
          <a:lstStyle/>
          <a:p>
            <a:pPr algn="ctr"/>
            <a:r>
              <a:rPr lang="cs-CZ" sz="8800" u="sng" dirty="0" smtClean="0">
                <a:solidFill>
                  <a:srgbClr val="FF0000"/>
                </a:solidFill>
                <a:latin typeface="Gabriola" pitchFamily="82" charset="0"/>
              </a:rPr>
              <a:t>Josef Kajetán Tyl</a:t>
            </a:r>
            <a:endParaRPr lang="cs-CZ" sz="8800" u="sng" dirty="0">
              <a:solidFill>
                <a:srgbClr val="FF0000"/>
              </a:solidFill>
              <a:latin typeface="Gabriola" pitchFamily="82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798164"/>
            <a:ext cx="3096344" cy="4099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206239" y="6309320"/>
            <a:ext cx="72908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Obrázek č. 4 – Josef Kajetán Tyl; viz. samostatná prezentace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51658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116633"/>
            <a:ext cx="7125113" cy="1152128"/>
          </a:xfrm>
        </p:spPr>
        <p:txBody>
          <a:bodyPr/>
          <a:lstStyle/>
          <a:p>
            <a:r>
              <a:rPr lang="cs-CZ" sz="9600" dirty="0" smtClean="0">
                <a:solidFill>
                  <a:srgbClr val="FF0000"/>
                </a:solidFill>
                <a:latin typeface="Gabriola" pitchFamily="82" charset="0"/>
              </a:rPr>
              <a:t>Opakování: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807361"/>
            <a:ext cx="8424936" cy="4789991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Vyjmenujte osobnosti, které se zasloužili o rozvoj českého divadla.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Uveďte alespoň 3 názvy divadelních her.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Se kterým divadlem je spojena osobnost Václava Tháma?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Se kterým divadlem je spojena osobnost </a:t>
            </a: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J. N. Štěpánka?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514350" indent="-514350">
              <a:buFont typeface="+mj-lt"/>
              <a:buAutoNum type="arabicParenR"/>
            </a:pPr>
            <a:endParaRPr lang="cs-CZ" sz="2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514350" indent="-514350">
              <a:buFont typeface="+mj-lt"/>
              <a:buAutoNum type="arabicParenR"/>
            </a:pP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5973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260649"/>
            <a:ext cx="7125113" cy="1008112"/>
          </a:xfrm>
        </p:spPr>
        <p:txBody>
          <a:bodyPr/>
          <a:lstStyle/>
          <a:p>
            <a:r>
              <a:rPr lang="cs-CZ" sz="9600" dirty="0" smtClean="0">
                <a:solidFill>
                  <a:srgbClr val="FF0000"/>
                </a:solidFill>
                <a:latin typeface="Gabriola" pitchFamily="82" charset="0"/>
              </a:rPr>
              <a:t>Řešení: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807361"/>
            <a:ext cx="8352928" cy="4789991"/>
          </a:xfrm>
        </p:spPr>
        <p:txBody>
          <a:bodyPr>
            <a:norm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arenR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V. Thám, J. N. Štěpánek, V. K. Klicpera, </a:t>
            </a:r>
            <a:b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J. K. Tyl.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arenR"/>
            </a:pPr>
            <a:r>
              <a:rPr lang="cs-CZ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Rohovín</a:t>
            </a: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Čtverrohý, Hadrián z Římsů, Čech a Němec, atd.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arenR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Divadlo BOUDA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arenR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Stavovské divadlo</a:t>
            </a:r>
          </a:p>
          <a:p>
            <a:pPr marL="514350" indent="-514350">
              <a:buFont typeface="+mj-lt"/>
              <a:buAutoNum type="arabicParenR"/>
            </a:pP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909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188641"/>
            <a:ext cx="7125113" cy="936104"/>
          </a:xfrm>
        </p:spPr>
        <p:txBody>
          <a:bodyPr/>
          <a:lstStyle/>
          <a:p>
            <a:pPr algn="ctr"/>
            <a:r>
              <a:rPr lang="cs-CZ" sz="9600" dirty="0">
                <a:solidFill>
                  <a:srgbClr val="FF0000"/>
                </a:solidFill>
                <a:latin typeface="Gabriola" pitchFamily="82" charset="0"/>
              </a:rPr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556791"/>
            <a:ext cx="8424936" cy="4968553"/>
          </a:xfrm>
        </p:spPr>
        <p:txBody>
          <a:bodyPr/>
          <a:lstStyle/>
          <a:p>
            <a:pPr marL="228600" lvl="0" indent="-228600" defTabSz="914400">
              <a:spcBef>
                <a:spcPts val="1800"/>
              </a:spcBef>
              <a:spcAft>
                <a:spcPts val="0"/>
              </a:spcAft>
              <a:buClrTx/>
              <a:buFont typeface="Wingdings" pitchFamily="2" charset="2"/>
              <a:buChar char=""/>
            </a:pPr>
            <a:r>
              <a:rPr lang="cs-CZ" sz="2000" dirty="0">
                <a:solidFill>
                  <a:prstClr val="black"/>
                </a:solidFill>
                <a:latin typeface="Comic Sans MS"/>
              </a:rPr>
              <a:t>LNĚNIČKOVÁ, Jitka. </a:t>
            </a:r>
            <a:r>
              <a:rPr lang="cs-CZ" sz="2000" i="1" dirty="0">
                <a:solidFill>
                  <a:prstClr val="black"/>
                </a:solidFill>
                <a:latin typeface="Comic Sans MS"/>
              </a:rPr>
              <a:t>České země v době obrození</a:t>
            </a:r>
            <a:r>
              <a:rPr lang="cs-CZ" sz="2000" dirty="0">
                <a:solidFill>
                  <a:prstClr val="black"/>
                </a:solidFill>
                <a:latin typeface="Comic Sans MS"/>
              </a:rPr>
              <a:t>. 1. vyd. Praha: Albatros, 1995. ISBN 80-00-00375-9.</a:t>
            </a:r>
            <a:br>
              <a:rPr lang="cs-CZ" sz="2000" dirty="0">
                <a:solidFill>
                  <a:prstClr val="black"/>
                </a:solidFill>
                <a:latin typeface="Comic Sans MS"/>
              </a:rPr>
            </a:br>
            <a:endParaRPr lang="cs-CZ" sz="2000" i="1" dirty="0">
              <a:solidFill>
                <a:prstClr val="black"/>
              </a:solidFill>
              <a:latin typeface="Comic Sans MS"/>
            </a:endParaRPr>
          </a:p>
          <a:p>
            <a:pPr marL="228600" lvl="0" indent="-228600" defTabSz="914400">
              <a:spcBef>
                <a:spcPts val="1800"/>
              </a:spcBef>
              <a:spcAft>
                <a:spcPts val="0"/>
              </a:spcAft>
              <a:buClrTx/>
              <a:buFont typeface="Wingdings" pitchFamily="2" charset="2"/>
              <a:buChar char=""/>
            </a:pPr>
            <a:r>
              <a:rPr lang="cs-CZ" sz="2000" i="1" dirty="0">
                <a:solidFill>
                  <a:prstClr val="black"/>
                </a:solidFill>
                <a:latin typeface="Comic Sans MS"/>
              </a:rPr>
              <a:t>Literární výchova pro 2. stupeň základní školy</a:t>
            </a:r>
            <a:r>
              <a:rPr lang="cs-CZ" sz="2000" dirty="0">
                <a:solidFill>
                  <a:prstClr val="black"/>
                </a:solidFill>
                <a:latin typeface="Comic Sans MS"/>
              </a:rPr>
              <a:t>. 1. vyd. Praha: SPN, 2001. ISBN 80-7235-026-9. </a:t>
            </a:r>
            <a:br>
              <a:rPr lang="cs-CZ" sz="2000" dirty="0">
                <a:solidFill>
                  <a:prstClr val="black"/>
                </a:solidFill>
                <a:latin typeface="Comic Sans MS"/>
              </a:rPr>
            </a:br>
            <a:endParaRPr lang="cs-CZ" sz="2000" dirty="0">
              <a:solidFill>
                <a:prstClr val="black"/>
              </a:solidFill>
              <a:latin typeface="Comic Sans MS"/>
            </a:endParaRPr>
          </a:p>
          <a:p>
            <a:pPr marL="228600" lvl="0" indent="-228600" defTabSz="914400">
              <a:spcBef>
                <a:spcPts val="1800"/>
              </a:spcBef>
              <a:spcAft>
                <a:spcPts val="0"/>
              </a:spcAft>
              <a:buClrTx/>
              <a:buFont typeface="Wingdings" pitchFamily="2" charset="2"/>
              <a:buChar char=""/>
            </a:pPr>
            <a:r>
              <a:rPr lang="cs-CZ" sz="2000" dirty="0">
                <a:solidFill>
                  <a:prstClr val="black"/>
                </a:solidFill>
                <a:latin typeface="Comic Sans MS"/>
              </a:rPr>
              <a:t>VOLHEJNOVÁ, Veronika. </a:t>
            </a:r>
            <a:r>
              <a:rPr lang="cs-CZ" sz="2000" i="1" dirty="0">
                <a:solidFill>
                  <a:prstClr val="black"/>
                </a:solidFill>
                <a:latin typeface="Comic Sans MS"/>
              </a:rPr>
              <a:t>Čeští spisovatelé</a:t>
            </a:r>
            <a:r>
              <a:rPr lang="cs-CZ" sz="2000" dirty="0">
                <a:solidFill>
                  <a:prstClr val="black"/>
                </a:solidFill>
                <a:latin typeface="Comic Sans MS"/>
              </a:rPr>
              <a:t>. 3. vyd. Praha: Fragment, 2011. Odkaz. ISBN 978-80-253-1273-5.</a:t>
            </a:r>
            <a:br>
              <a:rPr lang="cs-CZ" sz="2000" dirty="0">
                <a:solidFill>
                  <a:prstClr val="black"/>
                </a:solidFill>
                <a:latin typeface="Comic Sans MS"/>
              </a:rPr>
            </a:br>
            <a:endParaRPr lang="cs-CZ" sz="2000" dirty="0">
              <a:solidFill>
                <a:prstClr val="black"/>
              </a:solidFill>
              <a:latin typeface="Comic Sans MS"/>
            </a:endParaRPr>
          </a:p>
          <a:p>
            <a:pPr marL="228600" lvl="0" indent="-228600" defTabSz="914400">
              <a:spcBef>
                <a:spcPts val="1800"/>
              </a:spcBef>
              <a:spcAft>
                <a:spcPts val="0"/>
              </a:spcAft>
              <a:buClrTx/>
              <a:buFont typeface="Wingdings" pitchFamily="2" charset="2"/>
              <a:buChar char=""/>
            </a:pPr>
            <a:r>
              <a:rPr lang="cs-CZ" sz="2000" dirty="0">
                <a:solidFill>
                  <a:prstClr val="black"/>
                </a:solidFill>
                <a:latin typeface="Comic Sans MS"/>
              </a:rPr>
              <a:t>SOCHROVÁ, Marie. </a:t>
            </a:r>
            <a:r>
              <a:rPr lang="cs-CZ" sz="2000" i="1" dirty="0">
                <a:solidFill>
                  <a:prstClr val="black"/>
                </a:solidFill>
                <a:latin typeface="Comic Sans MS"/>
              </a:rPr>
              <a:t>Literatura v kostce</a:t>
            </a:r>
            <a:r>
              <a:rPr lang="cs-CZ" sz="2000" dirty="0">
                <a:solidFill>
                  <a:prstClr val="black"/>
                </a:solidFill>
                <a:latin typeface="Comic Sans MS"/>
              </a:rPr>
              <a:t>. 2. vyd. Praha: Fragment, 1996. ISBN 80-7200-052-7. </a:t>
            </a:r>
            <a:r>
              <a:rPr lang="cs-CZ" sz="2400" dirty="0">
                <a:solidFill>
                  <a:prstClr val="black"/>
                </a:solidFill>
                <a:latin typeface="Comic Sans MS"/>
              </a:rPr>
              <a:t/>
            </a:r>
            <a:br>
              <a:rPr lang="cs-CZ" sz="2400" dirty="0">
                <a:solidFill>
                  <a:prstClr val="black"/>
                </a:solidFill>
                <a:latin typeface="Comic Sans MS"/>
              </a:rPr>
            </a:br>
            <a:endParaRPr lang="cs-CZ" sz="2400" dirty="0">
              <a:solidFill>
                <a:prstClr val="black"/>
              </a:solidFill>
              <a:latin typeface="Comic Sans MS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53497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260649"/>
            <a:ext cx="7125113" cy="1008112"/>
          </a:xfrm>
        </p:spPr>
        <p:txBody>
          <a:bodyPr/>
          <a:lstStyle/>
          <a:p>
            <a:pPr algn="ctr"/>
            <a:r>
              <a:rPr lang="cs-CZ" sz="9600" dirty="0">
                <a:solidFill>
                  <a:srgbClr val="FF0000"/>
                </a:solidFill>
                <a:latin typeface="Gabriola" pitchFamily="82" charset="0"/>
              </a:rPr>
              <a:t>Zdroje obrázků: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28801"/>
            <a:ext cx="8352928" cy="4896544"/>
          </a:xfrm>
        </p:spPr>
        <p:txBody>
          <a:bodyPr>
            <a:normAutofit lnSpcReduction="10000"/>
          </a:bodyPr>
          <a:lstStyle/>
          <a:p>
            <a:r>
              <a:rPr lang="cs-CZ" sz="1400" dirty="0"/>
              <a:t>http://www.google.cz/imgres?q=v%C3%A1clav+th%C3%A1m&amp;hl=cs&amp;sa=X&amp;biw=1366&amp;bih=667&amp;tbm=isch&amp;prmd=imvnso&amp;tbnid=Q5hGNIRTAUuBtM:&amp;imgrefurl=http://zlataky.cz/stribrna-mince-500-kc-vaclav-tham-250-vyroci-narozeni-2015-proof-p-633.html&amp;docid=5JnLLhNajkazqM&amp;imgurl=http://</a:t>
            </a:r>
            <a:r>
              <a:rPr lang="cs-CZ" sz="1400" dirty="0" smtClean="0"/>
              <a:t>zlataky.cz/images/product_info/vaclav_tham_2015_article.jpg&amp;w=100&amp;h=122&amp;ei=NWBWUMK5Io-3hAfFlIHQDg&amp;zoom=1&amp;iact=hc&amp;vpx=202&amp;vpy=241&amp;dur=94&amp;hovh=97&amp;hovw=80&amp;tx=100&amp;ty=56&amp;sig=102017272120240730438&amp;page=1&amp;tbnh=97&amp;tbnw=80&amp;start=0&amp;ndsp=25&amp;ved=1t:429,r:0,s:0,i:100</a:t>
            </a:r>
          </a:p>
          <a:p>
            <a:pPr marL="0" indent="0" algn="ctr">
              <a:buNone/>
            </a:pPr>
            <a:r>
              <a:rPr lang="cs-CZ" sz="1400" dirty="0" smtClean="0"/>
              <a:t>(Obrázek č. 1 – 31. 5. 2012)</a:t>
            </a:r>
          </a:p>
          <a:p>
            <a:pPr marL="0" indent="0" algn="ctr">
              <a:buNone/>
            </a:pPr>
            <a:endParaRPr lang="cs-CZ" sz="1400" dirty="0"/>
          </a:p>
          <a:p>
            <a:pPr lvl="0">
              <a:buClr>
                <a:prstClr val="black">
                  <a:lumMod val="75000"/>
                  <a:lumOff val="25000"/>
                </a:prstClr>
              </a:buClr>
            </a:pPr>
            <a:r>
              <a:rPr lang="cs-CZ" sz="1400" dirty="0">
                <a:solidFill>
                  <a:prstClr val="black">
                    <a:lumMod val="75000"/>
                    <a:lumOff val="25000"/>
                  </a:prstClr>
                </a:solidFill>
              </a:rPr>
              <a:t>http://www.google.cz/imgres?q=Jan+Nepomuk+%C5%A0t%C4%9Bp%C3%A1nek&amp;hl=cs&amp;sa=X&amp;biw=1366&amp;bih=667&amp;tbm=isch&amp;prmd=imvns&amp;tbnid=b9pzg7dr_JpWqM:&amp;imgrefurl=http://cs.wikipedia.org/wiki/Jan_Nepomuk_%25C5%25A0t%25C4%259Bp%25C3%25A1nek&amp;docid=effH8msBrFx4WM&amp;imgurl=http://upload.wikimedia.org/wikipedia/commons/thumb/2/2f/Jan_Nepomuk_Stepanek_Vilimek.jpg/220px-Jan_Nepomuk_Stepanek_Vilimek.jpg&amp;w=220&amp;h=276&amp;ei=dltWUMPHGNCOswa2y4HwDw&amp;zoom=1&amp;iact=hc&amp;vpx=198&amp;vpy=152&amp;dur=241&amp;hovh=220&amp;hovw=176&amp;tx=120&amp;ty=135&amp;sig=102017272120240730438&amp;page=1&amp;tbnh=165&amp;tbnw=132&amp;start=0&amp;ndsp=22&amp;ved=1t:429,r:0,s:0,i:73</a:t>
            </a:r>
          </a:p>
          <a:p>
            <a:pPr marL="0" lvl="0" indent="0" algn="ctr">
              <a:buClr>
                <a:prstClr val="black">
                  <a:lumMod val="75000"/>
                  <a:lumOff val="25000"/>
                </a:prstClr>
              </a:buClr>
              <a:buNone/>
            </a:pPr>
            <a:r>
              <a:rPr lang="cs-CZ" sz="1400" dirty="0">
                <a:solidFill>
                  <a:prstClr val="black">
                    <a:lumMod val="75000"/>
                    <a:lumOff val="25000"/>
                  </a:prstClr>
                </a:solidFill>
              </a:rPr>
              <a:t>(Obrázek č</a:t>
            </a:r>
            <a:r>
              <a:rPr lang="cs-CZ" sz="14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. 2 </a:t>
            </a:r>
            <a:r>
              <a:rPr lang="cs-CZ" sz="1400" dirty="0">
                <a:solidFill>
                  <a:prstClr val="black">
                    <a:lumMod val="75000"/>
                    <a:lumOff val="25000"/>
                  </a:prstClr>
                </a:solidFill>
              </a:rPr>
              <a:t>– 31. 5. 2012) </a:t>
            </a:r>
          </a:p>
          <a:p>
            <a:pPr marL="0" indent="0">
              <a:buNone/>
            </a:pP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934555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188641"/>
            <a:ext cx="7125113" cy="1152128"/>
          </a:xfrm>
        </p:spPr>
        <p:txBody>
          <a:bodyPr/>
          <a:lstStyle/>
          <a:p>
            <a:pPr algn="ctr"/>
            <a:r>
              <a:rPr lang="cs-CZ" sz="9600" dirty="0">
                <a:solidFill>
                  <a:srgbClr val="FF0000"/>
                </a:solidFill>
                <a:latin typeface="Gabriola" pitchFamily="82" charset="0"/>
              </a:rPr>
              <a:t>Zdroje obrázků: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700808"/>
            <a:ext cx="8424936" cy="5040559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endParaRPr lang="cs-CZ" sz="1400" dirty="0"/>
          </a:p>
          <a:p>
            <a:r>
              <a:rPr lang="cs-CZ" sz="1400" dirty="0"/>
              <a:t>http://www.google.cz/imgres?imgurl=http://upload.wikimedia.org/wikipedia/commons/thumb/9/9b/Vaclav_Kliment_Klicpera_Vilimek.jpg/250px-Vaclav_Kliment_Klicpera_Vilimek.jpg&amp;imgrefurl=http://cs.wikipedia.org/wiki/V%25C3%25A1clav_Kliment_Klicpera&amp;h=246&amp;w=250&amp;sz=13&amp;tbnid=kmUy3UJKfQCe8M:&amp;tbnh=90&amp;tbnw=91&amp;prev=/search%3Fq%3Dv%25C3%25A1clav%2Bkliment%2Bklicpera%26tbm%3Disch%26tbo%3Du&amp;zoom=1&amp;q=v%C3%A1clav+kliment+klicpera&amp;usg=__JZoLD7H5P-59TEJ3cYB4vZpYidA=&amp;</a:t>
            </a:r>
            <a:r>
              <a:rPr lang="cs-CZ" sz="1400" dirty="0" smtClean="0"/>
              <a:t>docid=lOWHpGV0MXBGRM&amp;sa=X&amp;ei=bFxWUM_aPIixtAaYjIHoCA&amp;ved=0CC8Q9QEwAQ&amp;dur=272</a:t>
            </a:r>
          </a:p>
          <a:p>
            <a:pPr marL="0" indent="0" algn="ctr">
              <a:buNone/>
            </a:pPr>
            <a:r>
              <a:rPr lang="cs-CZ" sz="1400" dirty="0" smtClean="0"/>
              <a:t>(Obrázek č. 3 – 31. 5. 2012)</a:t>
            </a:r>
          </a:p>
          <a:p>
            <a:pPr marL="0" indent="0" algn="ctr">
              <a:buNone/>
            </a:pPr>
            <a:endParaRPr lang="cs-CZ" sz="1400" dirty="0"/>
          </a:p>
          <a:p>
            <a:r>
              <a:rPr lang="cs-CZ" sz="1400" dirty="0"/>
              <a:t>http://www.google.cz/imgres?q=josef+kajet%C3%A1n+tyl&amp;hl=cs&amp;sa=X&amp;biw=1366&amp;bih=667&amp;tbm=isch&amp;prmd=imvns&amp;tbnid=b88aSph2eQmV-M:&amp;imgrefurl=http://cs.wikipedia.org/wiki/Josef_Kajet%25C3%25A1n_Tyl&amp;docid=-rI1ubbnXGYkiM&amp;imgurl=http://upload.wikimedia.org/wikipedia/commons/thumb/2/25/Jan_Vil%2525C3%2525ADmek_-_Josef_Kajet%2525C3%2525A1n_Tyl.jpg/250px-Jan_Vil%2525C3%2525ADmek_-_</a:t>
            </a:r>
            <a:r>
              <a:rPr lang="cs-CZ" sz="1400" dirty="0" smtClean="0"/>
              <a:t>Josef_Kajet%2525C3%2525A1n_Tyl.jpg&amp;w=250&amp;h=331&amp;ei=qGFWUPzCPIK1hAfWsoHoCw&amp;zoom=1&amp;iact=hc&amp;vpx=181&amp;vpy=164&amp;dur=493&amp;hovh=224&amp;hovw=168&amp;tx=92&amp;ty=104&amp;sig=102017272120240730438&amp;page=1&amp;tbnh=139&amp;tbnw=101&amp;start=0&amp;ndsp=26&amp;ved=1t:429,r:0,s:0,i:87</a:t>
            </a:r>
          </a:p>
          <a:p>
            <a:pPr marL="0" indent="0" algn="ctr">
              <a:buNone/>
            </a:pPr>
            <a:r>
              <a:rPr lang="cs-CZ" sz="1400" dirty="0" smtClean="0"/>
              <a:t>(Obrázek č. 4 – 31. 5. 2012)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104819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Jaro</Template>
  <TotalTime>92</TotalTime>
  <Words>619</Words>
  <Application>Microsoft Office PowerPoint</Application>
  <PresentationFormat>Předvádění na obrazovce (4:3)</PresentationFormat>
  <Paragraphs>81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Spring</vt:lpstr>
      <vt:lpstr>Osobnosti divadla</vt:lpstr>
      <vt:lpstr>Osobnosti divadla</vt:lpstr>
      <vt:lpstr>Metodika:</vt:lpstr>
      <vt:lpstr>Václav Thám</vt:lpstr>
      <vt:lpstr>Prezentace aplikace PowerPoint</vt:lpstr>
      <vt:lpstr>Václav Thám</vt:lpstr>
      <vt:lpstr>Jan Nepomuk Štěpánek</vt:lpstr>
      <vt:lpstr>Prezentace aplikace PowerPoint</vt:lpstr>
      <vt:lpstr>Jan Nepomuk Štěpánek</vt:lpstr>
      <vt:lpstr>Václav Kliment Klicpera</vt:lpstr>
      <vt:lpstr>Prezentace aplikace PowerPoint</vt:lpstr>
      <vt:lpstr>Václav Kliment Klicpera</vt:lpstr>
      <vt:lpstr>Josef Kajetán Tyl</vt:lpstr>
      <vt:lpstr>Opakování:</vt:lpstr>
      <vt:lpstr>Řešení:</vt:lpstr>
      <vt:lpstr>Zdroje:</vt:lpstr>
      <vt:lpstr>Zdroje obrázků::</vt:lpstr>
      <vt:lpstr>Zdroje obrázků: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Osobnosti divadla</dc:title>
  <dc:creator>Machová Alena</dc:creator>
  <cp:lastModifiedBy>Machová Alena</cp:lastModifiedBy>
  <cp:revision>37</cp:revision>
  <dcterms:created xsi:type="dcterms:W3CDTF">2012-09-16T22:12:04Z</dcterms:created>
  <dcterms:modified xsi:type="dcterms:W3CDTF">2012-09-16T23:44:50Z</dcterms:modified>
</cp:coreProperties>
</file>