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6" r:id="rId7"/>
    <p:sldId id="262" r:id="rId8"/>
    <p:sldId id="268" r:id="rId9"/>
    <p:sldId id="263" r:id="rId10"/>
    <p:sldId id="264" r:id="rId11"/>
    <p:sldId id="265" r:id="rId12"/>
    <p:sldId id="259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5708F86-F202-4773-A9A3-2E7BF735F8B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70AC5B4-11D7-4BFB-8DD8-D16132E1F0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16633"/>
            <a:ext cx="7117180" cy="1008111"/>
          </a:xfrm>
        </p:spPr>
        <p:txBody>
          <a:bodyPr/>
          <a:lstStyle/>
          <a:p>
            <a:pPr algn="ctr"/>
            <a:r>
              <a:rPr lang="cs-CZ" sz="8000" b="1" u="sng" dirty="0" smtClean="0">
                <a:solidFill>
                  <a:srgbClr val="FF0000"/>
                </a:solidFill>
                <a:latin typeface="Gabriola" pitchFamily="82" charset="0"/>
              </a:rPr>
              <a:t>Rukopisy</a:t>
            </a:r>
            <a:endParaRPr lang="cs-CZ" sz="8000" b="1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96752"/>
            <a:ext cx="8280920" cy="5400600"/>
          </a:xfrm>
        </p:spPr>
        <p:txBody>
          <a:bodyPr/>
          <a:lstStyle/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Základní škola Choltice, okres Pardubice – „Učíme se pro život“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Šablona: č. III/2 Inovace a zkvalitnění výuky pomocí ICT</a:t>
            </a:r>
            <a:b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</a:b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Pořadové číslo: 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35</a:t>
            </a:r>
            <a:endParaRPr lang="cs-CZ" sz="3200" dirty="0">
              <a:solidFill>
                <a:prstClr val="black">
                  <a:lumMod val="95000"/>
                  <a:lumOff val="5000"/>
                </a:prstClr>
              </a:solidFill>
              <a:latin typeface="Gabriola" pitchFamily="82" charset="0"/>
              <a:cs typeface="Calibri" pitchFamily="34" charset="0"/>
            </a:endParaRP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Autor: Machová Alena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Ověření ve výuce: 8. třída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Datum ověření: 5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. </a:t>
            </a: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6. 2012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4850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195535"/>
          </a:xfrm>
        </p:spPr>
        <p:txBody>
          <a:bodyPr/>
          <a:lstStyle/>
          <a:p>
            <a:pPr algn="ctr"/>
            <a:r>
              <a:rPr lang="cs-CZ" sz="8000" b="1" u="sng" dirty="0" smtClean="0">
                <a:solidFill>
                  <a:srgbClr val="FF0000"/>
                </a:solidFill>
                <a:latin typeface="Gabriola" pitchFamily="82" charset="0"/>
              </a:rPr>
              <a:t>Rukopisy: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348880"/>
            <a:ext cx="6858000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783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152128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5"/>
            <a:ext cx="8352928" cy="5112568"/>
          </a:xfrm>
        </p:spPr>
        <p:txBody>
          <a:bodyPr>
            <a:normAutofit/>
          </a:bodyPr>
          <a:lstStyle/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Žákům promítneme prezentaci, kterou lze doplnit vlastním výkladem.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Pro kontrolu pozornosti žáků při výkladu je určen závěrečný test.</a:t>
            </a:r>
            <a:br>
              <a:rPr lang="cs-CZ" sz="2800" dirty="0">
                <a:solidFill>
                  <a:prstClr val="black"/>
                </a:solidFill>
              </a:rPr>
            </a:b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800" b="1" u="sng" dirty="0">
                <a:solidFill>
                  <a:prstClr val="black"/>
                </a:solidFill>
              </a:rPr>
              <a:t>Klíčová slova</a:t>
            </a:r>
            <a:r>
              <a:rPr lang="cs-CZ" sz="2800" b="1" u="sng" dirty="0" smtClean="0">
                <a:solidFill>
                  <a:prstClr val="black"/>
                </a:solidFill>
              </a:rPr>
              <a:t>:</a:t>
            </a:r>
            <a:r>
              <a:rPr lang="cs-CZ" sz="2800" dirty="0" smtClean="0">
                <a:solidFill>
                  <a:prstClr val="black"/>
                </a:solidFill>
              </a:rPr>
              <a:t> rukopisy, Královédvorský rukopis, Zelenohorský rukopis, Václav Hanka, Josef Linda, T. G. Masaryk.</a:t>
            </a:r>
            <a:endParaRPr lang="cs-CZ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93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936104"/>
          </a:xfrm>
        </p:spPr>
        <p:txBody>
          <a:bodyPr/>
          <a:lstStyle/>
          <a:p>
            <a:pPr algn="ctr"/>
            <a:r>
              <a:rPr lang="cs-CZ" sz="8000" b="1" u="sng" dirty="0">
                <a:solidFill>
                  <a:srgbClr val="FF0000"/>
                </a:solidFill>
                <a:latin typeface="Gabriola" pitchFamily="82" charset="0"/>
              </a:rPr>
              <a:t>Rukopisy: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7"/>
            <a:ext cx="8352927" cy="453650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Jedním z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charakteristických rysů českého národního obrození byla i snaha dokázat, že česká kultura je plnohodnotnou a schopnou dotvářet evropský kulturní kontext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. Za tímto účelem vznikly i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rukopisné padělky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, které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měly poskytnout důkazy o starobylosti naší kultury a posílit národní sebevědomí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. </a:t>
            </a:r>
          </a:p>
          <a:p>
            <a:pPr marL="0" indent="0">
              <a:buNone/>
            </a:pP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468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8712968" cy="1224136"/>
          </a:xfrm>
        </p:spPr>
        <p:txBody>
          <a:bodyPr/>
          <a:lstStyle/>
          <a:p>
            <a:pPr algn="ctr"/>
            <a:r>
              <a:rPr lang="cs-CZ" sz="8000" u="sng" dirty="0">
                <a:solidFill>
                  <a:srgbClr val="FF0000"/>
                </a:solidFill>
                <a:latin typeface="Gabriola" pitchFamily="82" charset="0"/>
              </a:rPr>
              <a:t>Rukopis </a:t>
            </a:r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královédvorský:</a:t>
            </a:r>
            <a:r>
              <a:rPr lang="cs-CZ" u="sng" dirty="0"/>
              <a:t> 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352927" cy="4051437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 Byl </a:t>
            </a:r>
            <a:r>
              <a:rPr lang="cs-CZ" sz="3600" b="1" u="sng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nalezen v </a:t>
            </a:r>
            <a:r>
              <a:rPr lang="cs-CZ" sz="3600" b="1" u="sng" dirty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roce 1817 ve Dvoře </a:t>
            </a:r>
            <a:r>
              <a:rPr lang="cs-CZ" sz="3600" b="1" u="sng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Králové</a:t>
            </a:r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 a </a:t>
            </a:r>
            <a:r>
              <a:rPr lang="cs-CZ" sz="3600" b="1" u="sng" dirty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označen za památku ze 13. století</a:t>
            </a:r>
            <a:r>
              <a:rPr lang="cs-CZ" sz="3600" dirty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 </a:t>
            </a:r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.</a:t>
            </a:r>
          </a:p>
          <a:p>
            <a:r>
              <a:rPr lang="cs-CZ" sz="3600" dirty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 </a:t>
            </a:r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Obsahuje </a:t>
            </a:r>
            <a:r>
              <a:rPr lang="cs-CZ" sz="3600" dirty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šest epických, dvě lyricko-epické </a:t>
            </a:r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a </a:t>
            </a:r>
            <a:r>
              <a:rPr lang="cs-CZ" sz="3600" dirty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šest lyrických </a:t>
            </a:r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skladeb.</a:t>
            </a:r>
          </a:p>
          <a:p>
            <a:r>
              <a:rPr lang="cs-CZ" sz="3600" dirty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 </a:t>
            </a:r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Vytváří </a:t>
            </a:r>
            <a:r>
              <a:rPr lang="cs-CZ" sz="3600" dirty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idealizovaný obraz českého </a:t>
            </a:r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dávnověku</a:t>
            </a:r>
            <a:b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</a:br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 </a:t>
            </a:r>
            <a:r>
              <a:rPr lang="cs-CZ" sz="3600" dirty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a </a:t>
            </a:r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středověku</a:t>
            </a:r>
            <a:r>
              <a:rPr lang="cs-CZ" dirty="0" smtClean="0">
                <a:solidFill>
                  <a:srgbClr val="000000"/>
                </a:solidFill>
                <a:latin typeface="Tahoma"/>
                <a:ea typeface="Times New Roman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615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4246661" cy="3069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3861048"/>
            <a:ext cx="1654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31657"/>
            <a:ext cx="3373095" cy="4078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28184" y="5733256"/>
            <a:ext cx="1654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</a:t>
            </a:r>
            <a:r>
              <a:rPr lang="cs-CZ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718450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8784976" cy="1224136"/>
          </a:xfrm>
        </p:spPr>
        <p:txBody>
          <a:bodyPr/>
          <a:lstStyle/>
          <a:p>
            <a:pPr algn="ctr"/>
            <a:r>
              <a:rPr lang="cs-CZ" sz="8000" u="sng" dirty="0">
                <a:solidFill>
                  <a:srgbClr val="FF0000"/>
                </a:solidFill>
                <a:latin typeface="Gabriola" pitchFamily="82" charset="0"/>
              </a:rPr>
              <a:t>Rukopis </a:t>
            </a:r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zelenohorský:</a:t>
            </a:r>
            <a:r>
              <a:rPr lang="cs-CZ" dirty="0"/>
              <a:t> 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352927" cy="392589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Gabriola" pitchFamily="82" charset="0"/>
                <a:ea typeface="Times New Roman"/>
              </a:rPr>
              <a:t> 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B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yl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nalezen </a:t>
            </a:r>
            <a:r>
              <a:rPr lang="cs-CZ" sz="3600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v roce 1818 na Zelené Hoře u Nepomuku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 a </a:t>
            </a:r>
            <a:r>
              <a:rPr lang="cs-CZ" sz="3600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označen za památku z 10.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století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.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Obsahoval 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krátký zlomek básně o staročeském sněmu a skladbu Libušin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  <a:ea typeface="Times New Roman"/>
              </a:rPr>
              <a:t>soud.</a:t>
            </a:r>
            <a:r>
              <a:rPr lang="cs-CZ" dirty="0">
                <a:solidFill>
                  <a:srgbClr val="000000"/>
                </a:solidFill>
                <a:latin typeface="Tahoma"/>
                <a:ea typeface="Times New Roman"/>
              </a:rPr>
              <a:t/>
            </a:r>
            <a:br>
              <a:rPr lang="cs-CZ" dirty="0">
                <a:solidFill>
                  <a:srgbClr val="000000"/>
                </a:solidFill>
                <a:latin typeface="Tahoma"/>
                <a:ea typeface="Times New Roman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088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4800738" cy="3569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99597" y="4438770"/>
            <a:ext cx="1736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3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348" y="1628800"/>
            <a:ext cx="2953748" cy="3610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14783" y="5587628"/>
            <a:ext cx="1654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22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1"/>
            <a:ext cx="8568952" cy="1152128"/>
          </a:xfrm>
        </p:spPr>
        <p:txBody>
          <a:bodyPr/>
          <a:lstStyle/>
          <a:p>
            <a:r>
              <a:rPr lang="cs-CZ" sz="7200" u="sng" dirty="0" smtClean="0">
                <a:solidFill>
                  <a:srgbClr val="FF0000"/>
                </a:solidFill>
                <a:latin typeface="Gabriola" pitchFamily="82" charset="0"/>
              </a:rPr>
              <a:t>Zkoumání pravosti rukopisů:</a:t>
            </a:r>
            <a:endParaRPr lang="cs-CZ" sz="72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640960" cy="5112567"/>
          </a:xfrm>
        </p:spPr>
        <p:txBody>
          <a:bodyPr>
            <a:normAutofit fontScale="85000" lnSpcReduction="10000"/>
          </a:bodyPr>
          <a:lstStyle/>
          <a:p>
            <a:r>
              <a:rPr lang="cs-CZ" sz="3600" dirty="0">
                <a:latin typeface="Gabriola" pitchFamily="82" charset="0"/>
              </a:rPr>
              <a:t> 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Právě </a:t>
            </a:r>
            <a:r>
              <a:rPr lang="cs-CZ" sz="36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idealizace české historie v rukopisech vedla k pochybnostem, zkoumání a posléze bojům o jejich pravost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, které trvaly více než půl století. </a:t>
            </a:r>
          </a:p>
          <a:p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Jejich nepravost nakonec dokázala skupina kolem filozofa Masaryka, filologa Gebauera, historika Golla a literárního historika Vlčka.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</a:p>
          <a:p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Za </a:t>
            </a:r>
            <a:r>
              <a:rPr lang="cs-CZ" sz="3600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pravděpodobné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autory nálezů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 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jsou považováni </a:t>
            </a:r>
            <a:r>
              <a:rPr lang="cs-CZ" sz="3600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Václav Hanka, archivář Českého muzea a Josef Linda, novinář a spisovatel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. </a:t>
            </a:r>
          </a:p>
          <a:p>
            <a:r>
              <a:rPr lang="cs-CZ" sz="3600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Knihu o rukopisech napsal náš nejznámější autor literatury faktu Miroslav </a:t>
            </a:r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Ivanov = Tajemství </a:t>
            </a:r>
            <a:r>
              <a:rPr lang="cs-CZ" sz="3600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RKZ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, ve své době rukopisy splnily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účel </a:t>
            </a:r>
            <a:r>
              <a:rPr lang="cs-CZ" sz="36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povznesly národní sebevědomí a pomohly NO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8026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936104"/>
          </a:xfrm>
        </p:spPr>
        <p:txBody>
          <a:bodyPr/>
          <a:lstStyle/>
          <a:p>
            <a:pPr algn="ctr"/>
            <a:r>
              <a:rPr lang="cs-CZ" sz="8000" u="sng" dirty="0">
                <a:solidFill>
                  <a:srgbClr val="FF0000"/>
                </a:solidFill>
                <a:latin typeface="Gabriola" pitchFamily="82" charset="0"/>
              </a:rPr>
              <a:t>Opakování: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280920" cy="4051437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Jak se nazývaly oba rukopisy a podle čeho získaly svůj název?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Jaký byl jejich význam?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Jak se jmenovali pravděpodobní autoři rukopisů?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Který významný český politik se věnoval zkoumání pravosti rukopisů?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681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864096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Řešení: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352928" cy="4392488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Rukopis Královédvorský a Zelenohorský, podle místa nálezu.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Měly 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poskytnout důkazy o starobylosti naší kultury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/>
            </a:r>
            <a:b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</a:b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a </a:t>
            </a: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posílit národní sebevědomí. </a:t>
            </a:r>
            <a:endParaRPr lang="cs-CZ" sz="3600" dirty="0" smtClean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Václav Hanka a Josef Linda.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Gabriola" pitchFamily="82" charset="0"/>
              </a:rPr>
              <a:t>Tomáš Garrigue Masaryk.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  <a:p>
            <a:pPr marL="742950" indent="-742950">
              <a:buFont typeface="+mj-lt"/>
              <a:buAutoNum type="arabicParenR"/>
            </a:pPr>
            <a:endParaRPr lang="cs-CZ" sz="3600" dirty="0" smtClean="0">
              <a:solidFill>
                <a:schemeClr val="tx1">
                  <a:lumMod val="95000"/>
                  <a:lumOff val="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31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936104"/>
          </a:xfrm>
        </p:spPr>
        <p:txBody>
          <a:bodyPr/>
          <a:lstStyle/>
          <a:p>
            <a:pPr algn="ctr"/>
            <a:r>
              <a:rPr lang="cs-CZ" sz="8000" u="sng" dirty="0">
                <a:solidFill>
                  <a:srgbClr val="FF0000"/>
                </a:solidFill>
                <a:latin typeface="Gabriola" pitchFamily="82" charset="0"/>
              </a:rPr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1"/>
            <a:ext cx="8280920" cy="4896544"/>
          </a:xfrm>
        </p:spPr>
        <p:txBody>
          <a:bodyPr>
            <a:normAutofit/>
          </a:bodyPr>
          <a:lstStyle/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prstClr val="black"/>
                </a:solidFill>
                <a:latin typeface="Comic Sans MS"/>
              </a:rPr>
              <a:t>LNĚNIČKOVÁ, Jitka. </a:t>
            </a:r>
            <a:r>
              <a:rPr lang="cs-CZ" sz="2000" i="1" dirty="0">
                <a:solidFill>
                  <a:prstClr val="black"/>
                </a:solidFill>
                <a:latin typeface="Comic Sans MS"/>
              </a:rPr>
              <a:t>České země v době obrození</a:t>
            </a:r>
            <a:r>
              <a:rPr lang="cs-CZ" sz="2000" dirty="0">
                <a:solidFill>
                  <a:prstClr val="black"/>
                </a:solidFill>
                <a:latin typeface="Comic Sans MS"/>
              </a:rPr>
              <a:t>. 1. vyd. Praha: Albatros, 1995. ISBN 80-00-00375-9.</a:t>
            </a:r>
            <a:br>
              <a:rPr lang="cs-CZ" sz="2000" dirty="0">
                <a:solidFill>
                  <a:prstClr val="black"/>
                </a:solidFill>
                <a:latin typeface="Comic Sans MS"/>
              </a:rPr>
            </a:br>
            <a:endParaRPr lang="cs-CZ" sz="2000" i="1" dirty="0">
              <a:solidFill>
                <a:prstClr val="black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i="1" dirty="0">
                <a:solidFill>
                  <a:prstClr val="black"/>
                </a:solidFill>
                <a:latin typeface="Comic Sans MS"/>
              </a:rPr>
              <a:t>Literární výchova pro 2. stupeň základní školy</a:t>
            </a:r>
            <a:r>
              <a:rPr lang="cs-CZ" sz="2000" dirty="0">
                <a:solidFill>
                  <a:prstClr val="black"/>
                </a:solidFill>
                <a:latin typeface="Comic Sans MS"/>
              </a:rPr>
              <a:t>. 1. vyd. Praha: SPN, 2001. ISBN 80-7235-026-9. </a:t>
            </a:r>
            <a:br>
              <a:rPr lang="cs-CZ" sz="2000" dirty="0">
                <a:solidFill>
                  <a:prstClr val="black"/>
                </a:solidFill>
                <a:latin typeface="Comic Sans MS"/>
              </a:rPr>
            </a:br>
            <a:endParaRPr lang="cs-CZ" sz="2000" dirty="0">
              <a:solidFill>
                <a:prstClr val="black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prstClr val="black"/>
                </a:solidFill>
                <a:latin typeface="Comic Sans MS"/>
              </a:rPr>
              <a:t>VOLHEJNOVÁ, Veronika. </a:t>
            </a:r>
            <a:r>
              <a:rPr lang="cs-CZ" sz="2000" i="1" dirty="0">
                <a:solidFill>
                  <a:prstClr val="black"/>
                </a:solidFill>
                <a:latin typeface="Comic Sans MS"/>
              </a:rPr>
              <a:t>Čeští spisovatelé</a:t>
            </a:r>
            <a:r>
              <a:rPr lang="cs-CZ" sz="2000" dirty="0">
                <a:solidFill>
                  <a:prstClr val="black"/>
                </a:solidFill>
                <a:latin typeface="Comic Sans MS"/>
              </a:rPr>
              <a:t>. 3. vyd. Praha: Fragment, 2011. Odkaz. ISBN 978-80-253-1273-5.</a:t>
            </a:r>
            <a:br>
              <a:rPr lang="cs-CZ" sz="2000" dirty="0">
                <a:solidFill>
                  <a:prstClr val="black"/>
                </a:solidFill>
                <a:latin typeface="Comic Sans MS"/>
              </a:rPr>
            </a:br>
            <a:endParaRPr lang="cs-CZ" sz="2000" dirty="0">
              <a:solidFill>
                <a:prstClr val="black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prstClr val="black"/>
                </a:solidFill>
                <a:latin typeface="Comic Sans MS"/>
              </a:rPr>
              <a:t>SOCHROVÁ, Marie. </a:t>
            </a:r>
            <a:r>
              <a:rPr lang="cs-CZ" sz="2000" i="1" dirty="0">
                <a:solidFill>
                  <a:prstClr val="black"/>
                </a:solidFill>
                <a:latin typeface="Comic Sans MS"/>
              </a:rPr>
              <a:t>Literatura v kostce</a:t>
            </a:r>
            <a:r>
              <a:rPr lang="cs-CZ" sz="2000" dirty="0">
                <a:solidFill>
                  <a:prstClr val="black"/>
                </a:solidFill>
                <a:latin typeface="Comic Sans MS"/>
              </a:rPr>
              <a:t>. 2. vyd. Praha: Fragment, 1996. ISBN 80-7200-052-7. </a:t>
            </a:r>
            <a:r>
              <a:rPr lang="cs-CZ" sz="2400" dirty="0">
                <a:solidFill>
                  <a:prstClr val="black"/>
                </a:solidFill>
                <a:latin typeface="Comic Sans MS"/>
              </a:rPr>
              <a:t/>
            </a:r>
            <a:br>
              <a:rPr lang="cs-CZ" sz="2400" dirty="0">
                <a:solidFill>
                  <a:prstClr val="black"/>
                </a:solidFill>
                <a:latin typeface="Comic Sans MS"/>
              </a:rPr>
            </a:br>
            <a:endParaRPr lang="cs-CZ" sz="2400" dirty="0">
              <a:solidFill>
                <a:prstClr val="black"/>
              </a:solidFill>
              <a:latin typeface="Comic Sans MS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38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2"/>
            <a:ext cx="7125113" cy="936103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Zdroje obrázků: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568952" cy="4717983"/>
          </a:xfrm>
        </p:spPr>
        <p:txBody>
          <a:bodyPr>
            <a:normAutofit/>
          </a:bodyPr>
          <a:lstStyle/>
          <a:p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://www.google.cz/imgres?q=rukopis+kr%C3%A1lov%C3%A9dvorsk%C3%BD&amp;hl=cs&amp;sa=X&amp;biw=1366&amp;bih=667&amp;tbm=isch&amp;prmd=imvns&amp;tbnid=nlg7-EzhaiqCaM:&amp;imgrefurl=http://cs.wikipedia.org/wiki/Rukopis_kr%25C3%25A1lov%25C3%25A9dvorsk%25C3%25BD&amp;docid=63jegeJJOvHsQM&amp;imgurl=http://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pload.wikimedia.org/wikipedia/commons/thumb/2/21/Kostel_RKZ.jpg/220px-Kostel_RKZ.jpg&amp;w=220&amp;h=159&amp;ei=tR5RUK2dNcbWsgad2IDwCQ&amp;zoom=1&amp;iact=hc&amp;vpx=507&amp;vpy=198&amp;dur=136&amp;hovh=127&amp;hovw=176&amp;tx=98&amp;ty=69&amp;sig=102017272120240730438&amp;page=1&amp;tbnh=127&amp;tbnw=176&amp;start=0&amp;ndsp=20&amp;ved=1t:429,r:2,s:0,i:79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(Obrázek č. 1 – 5. 6. 2012)</a:t>
            </a:r>
          </a:p>
          <a:p>
            <a:pPr marL="0" indent="0" algn="ctr">
              <a:buNone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://www.google.cz/imgres?q=rukopis+kr%C3%A1lov%C3%A9dvorsk%C3%BD&amp;hl=cs&amp;sa=X&amp;biw=1366&amp;bih=667&amp;tbm=isch&amp;prmd=imvns&amp;tbnid=tOw_lZaHd9VrKM:&amp;imgrefurl=http://cs.wikipedia.org/wiki/Rukopis_kr%25C3%25A1lov%25C3%25A9dvorsk%25C3%25BD&amp;docid=63jegeJJOvHsQM&amp;imgurl=http://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pload.wikimedia.org/wikipedia/commons/thumb/4/43/Rk14p.jpg/220px-Rk14p.jpg&amp;w=220&amp;h=266&amp;ei=tR5RUK2dNcbWsgad2IDwCQ&amp;zoom=1&amp;iact=hc&amp;vpx=194&amp;vpy=148&amp;dur=272&amp;hovh=212&amp;hovw=176&amp;tx=110&amp;ty=113&amp;sig=102017272120240730438&amp;page=1&amp;tbnh=150&amp;tbnw=123&amp;start=0&amp;ndsp=20&amp;ved=1t:429,r:0,s:0,i:73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(Obrázek č. 2 – 5. 6. 2012)</a:t>
            </a: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13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152128"/>
          </a:xfrm>
        </p:spPr>
        <p:txBody>
          <a:bodyPr/>
          <a:lstStyle/>
          <a:p>
            <a:pPr algn="ctr"/>
            <a:r>
              <a:rPr lang="cs-CZ" sz="8000" u="sng" dirty="0">
                <a:solidFill>
                  <a:srgbClr val="FF0000"/>
                </a:solidFill>
                <a:latin typeface="Gabriola" pitchFamily="82" charset="0"/>
              </a:rPr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352928" cy="4717983"/>
          </a:xfrm>
        </p:spPr>
        <p:txBody>
          <a:bodyPr>
            <a:normAutofit/>
          </a:bodyPr>
          <a:lstStyle/>
          <a:p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http://www.google.cz/imgres?q=rukopis+zelenohorsk%C3%BD&amp;hl=cs&amp;sa=X&amp;biw=1366&amp;bih=667&amp;tbm=isch&amp;prmd=imvns&amp;tbnid=6T2LurdVm6tPeM:&amp;imgrefurl=http://narrateur.blog.cz/1010/preromantismus&amp;docid=JCSk4FZrzdwacM&amp;imgurl=http://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d04.jxs.cz/918/951/4ec7e74e6d_70195787_o2.gif&amp;w=581&amp;h=432&amp;ei=p2ZWUJmgJdC4hAec4YE4&amp;zoom=1&amp;iact=hc&amp;vpx=695&amp;vpy=65&amp;dur=1830&amp;hovh=194&amp;hovw=260&amp;tx=137&amp;ty=105&amp;sig=102017272120240730438&amp;page=1&amp;tbnh=145&amp;tbnw=188&amp;start=0&amp;ndsp=21&amp;ved=1t:429,r:3,s:0,i:82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(Obrázek č. 3 – 5. 6. 2012)</a:t>
            </a:r>
          </a:p>
          <a:p>
            <a:pPr marL="0" indent="0" algn="ctr">
              <a:buNone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ttp://www.google.cz/imgres?q=rukopis+zelenohorsk%C3%BD&amp;hl=cs&amp;sa=X&amp;biw=1366&amp;bih=667&amp;tbm=isch&amp;prmd=imvns&amp;tbnid=XWypUOGI46H3FM:&amp;imgrefurl=http://www.rukopisy-rkz.cz/rkz/gagan/jag/rukopisy/osobnost/matousek/matrz-2.htm&amp;docid=xwQ60eFsURVMrM&amp;imgurl=http://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ww.rukopisy-rkz.cz/rkz/gagan/jag/rukopisy/osobnost/matousek/rz3-obal.gif&amp;w=432&amp;h=528&amp;ei=p2ZWUJmgJdC4hAec4YE4&amp;zoom=1&amp;iact=hc&amp;vpx=376&amp;vpy=195&amp;dur=1323&amp;hovh=248&amp;hovw=203&amp;tx=80&amp;ty=135&amp;sig=102017272120240730438&amp;page=1&amp;tbnh=146&amp;tbnw=107&amp;start=0&amp;ndsp=21&amp;ved=1t:429,r:8,s:0,i:98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(Obrázek č. 4 – 5. 6. 2012)</a:t>
            </a: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924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51</TotalTime>
  <Words>445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Rukopisy</vt:lpstr>
      <vt:lpstr>Rukopisy:</vt:lpstr>
      <vt:lpstr>Metodika:</vt:lpstr>
      <vt:lpstr>Rukopisy:</vt:lpstr>
      <vt:lpstr>Rukopis královédvorský: </vt:lpstr>
      <vt:lpstr>Prezentace aplikace PowerPoint</vt:lpstr>
      <vt:lpstr>Rukopis zelenohorský: </vt:lpstr>
      <vt:lpstr>Prezentace aplikace PowerPoint</vt:lpstr>
      <vt:lpstr>Zkoumání pravosti rukopisů:</vt:lpstr>
      <vt:lpstr>Opakování:</vt:lpstr>
      <vt:lpstr>Řešení:</vt:lpstr>
      <vt:lpstr>Zdroje:</vt:lpstr>
      <vt:lpstr>Zdroje obrázků: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Rukopisy</dc:title>
  <dc:creator>Machová Alena</dc:creator>
  <cp:lastModifiedBy>Machová Alena</cp:lastModifiedBy>
  <cp:revision>14</cp:revision>
  <dcterms:created xsi:type="dcterms:W3CDTF">2012-09-12T23:07:39Z</dcterms:created>
  <dcterms:modified xsi:type="dcterms:W3CDTF">2012-09-16T23:59:31Z</dcterms:modified>
</cp:coreProperties>
</file>