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59" r:id="rId16"/>
    <p:sldId id="26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E7CF6-3013-4BFF-9438-EF7646E00AD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DC845-6B27-41FA-BB92-8B49386C90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E7CF6-3013-4BFF-9438-EF7646E00AD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DC845-6B27-41FA-BB92-8B49386C90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E7CF6-3013-4BFF-9438-EF7646E00AD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DC845-6B27-41FA-BB92-8B49386C90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E7CF6-3013-4BFF-9438-EF7646E00AD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DC845-6B27-41FA-BB92-8B49386C90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E7CF6-3013-4BFF-9438-EF7646E00AD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DC845-6B27-41FA-BB92-8B49386C90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E7CF6-3013-4BFF-9438-EF7646E00AD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DC845-6B27-41FA-BB92-8B49386C90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E7CF6-3013-4BFF-9438-EF7646E00AD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DC845-6B27-41FA-BB92-8B49386C90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E7CF6-3013-4BFF-9438-EF7646E00AD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DC845-6B27-41FA-BB92-8B49386C90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E7CF6-3013-4BFF-9438-EF7646E00AD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DC845-6B27-41FA-BB92-8B49386C902B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E7CF6-3013-4BFF-9438-EF7646E00AD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DC845-6B27-41FA-BB92-8B49386C90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E7CF6-3013-4BFF-9438-EF7646E00AD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DC845-6B27-41FA-BB92-8B49386C90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E5E7CF6-3013-4BFF-9438-EF7646E00AD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13DC845-6B27-41FA-BB92-8B49386C902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09442" y="260649"/>
            <a:ext cx="7117180" cy="1008111"/>
          </a:xfrm>
        </p:spPr>
        <p:txBody>
          <a:bodyPr/>
          <a:lstStyle/>
          <a:p>
            <a:pPr algn="ctr"/>
            <a:r>
              <a:rPr lang="cs-CZ" sz="9600" b="1" u="sng" dirty="0" smtClean="0">
                <a:solidFill>
                  <a:srgbClr val="C00000"/>
                </a:solidFill>
                <a:latin typeface="Gabriola" pitchFamily="82" charset="0"/>
              </a:rPr>
              <a:t>Společenský život</a:t>
            </a:r>
            <a:endParaRPr lang="cs-CZ" sz="9600" b="1" u="sng" dirty="0">
              <a:solidFill>
                <a:srgbClr val="C00000"/>
              </a:solidFill>
              <a:latin typeface="Gabriola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700808"/>
            <a:ext cx="8136904" cy="432048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Základní škola Choltice, okres Pardubice – „Učíme se pro život</a:t>
            </a:r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“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  <a:cs typeface="Calibri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Šablona: č. III/2 Inovace a zkvalitnění výuky pomocí </a:t>
            </a:r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ICT</a:t>
            </a:r>
          </a:p>
          <a:p>
            <a:pPr>
              <a:lnSpc>
                <a:spcPct val="120000"/>
              </a:lnSpc>
            </a:pPr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Pořadové </a:t>
            </a:r>
            <a:r>
              <a:rPr lang="cs-CZ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číslo: </a:t>
            </a:r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37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  <a:cs typeface="Calibri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Autor: Machová </a:t>
            </a:r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Alena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  <a:cs typeface="Calibri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Ověření ve výuce: 8. </a:t>
            </a:r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třída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  <a:cs typeface="Calibri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Datum ověření: </a:t>
            </a:r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7. 6. </a:t>
            </a:r>
            <a:r>
              <a:rPr lang="cs-CZ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Calibri" pitchFamily="34" charset="0"/>
              </a:rPr>
              <a:t>2012</a:t>
            </a:r>
          </a:p>
        </p:txBody>
      </p:sp>
    </p:spTree>
    <p:extLst>
      <p:ext uri="{BB962C8B-B14F-4D97-AF65-F5344CB8AC3E}">
        <p14:creationId xmlns:p14="http://schemas.microsoft.com/office/powerpoint/2010/main" val="4068671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0"/>
            <a:ext cx="7125113" cy="1584176"/>
          </a:xfrm>
        </p:spPr>
        <p:txBody>
          <a:bodyPr/>
          <a:lstStyle/>
          <a:p>
            <a:pPr algn="ctr"/>
            <a:r>
              <a:rPr lang="cs-CZ" sz="9600" b="1" u="sng" dirty="0">
                <a:solidFill>
                  <a:srgbClr val="C00000"/>
                </a:solidFill>
                <a:latin typeface="Gabriola" pitchFamily="82" charset="0"/>
              </a:rPr>
              <a:t>Společenský život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04864"/>
            <a:ext cx="6858000" cy="309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6246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1008111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Metodika: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08912" cy="5472607"/>
          </a:xfrm>
        </p:spPr>
        <p:txBody>
          <a:bodyPr>
            <a:normAutofit lnSpcReduction="10000"/>
          </a:bodyPr>
          <a:lstStyle/>
          <a:p>
            <a:r>
              <a:rPr lang="cs-CZ" sz="3600" dirty="0" smtClean="0">
                <a:solidFill>
                  <a:schemeClr val="tx1"/>
                </a:solidFill>
                <a:latin typeface="Gabriola" pitchFamily="82" charset="0"/>
              </a:rPr>
              <a:t>Žákům promítneme prezentaci, kterou lze doplnit vlastním výkladem.</a:t>
            </a:r>
          </a:p>
          <a:p>
            <a:r>
              <a:rPr lang="cs-CZ" sz="3600" dirty="0" smtClean="0">
                <a:solidFill>
                  <a:schemeClr val="tx1"/>
                </a:solidFill>
                <a:latin typeface="Gabriola" pitchFamily="82" charset="0"/>
              </a:rPr>
              <a:t>Z prezentace vybereme několik nejdůležitějších poznámek jako zápis. </a:t>
            </a:r>
          </a:p>
          <a:p>
            <a:r>
              <a:rPr lang="cs-CZ" sz="3600" dirty="0" smtClean="0">
                <a:solidFill>
                  <a:schemeClr val="tx1"/>
                </a:solidFill>
                <a:latin typeface="Gabriola" pitchFamily="82" charset="0"/>
              </a:rPr>
              <a:t>Pro kontrolu pozornosti žáků při výkladu je určen závěrečný test.</a:t>
            </a:r>
            <a:br>
              <a:rPr lang="cs-CZ" sz="3600" dirty="0" smtClean="0">
                <a:solidFill>
                  <a:schemeClr val="tx1"/>
                </a:solidFill>
                <a:latin typeface="Gabriola" pitchFamily="82" charset="0"/>
              </a:rPr>
            </a:br>
            <a:endParaRPr lang="cs-CZ" sz="3600" dirty="0" smtClean="0">
              <a:solidFill>
                <a:schemeClr val="tx1"/>
              </a:solidFill>
              <a:latin typeface="Gabriola" pitchFamily="82" charset="0"/>
            </a:endParaRPr>
          </a:p>
          <a:p>
            <a:pPr marL="0" indent="0">
              <a:buNone/>
            </a:pPr>
            <a:r>
              <a:rPr lang="cs-CZ" sz="3600" b="1" u="sng" dirty="0" smtClean="0">
                <a:solidFill>
                  <a:schemeClr val="tx1"/>
                </a:solidFill>
                <a:latin typeface="Gabriola" pitchFamily="82" charset="0"/>
              </a:rPr>
              <a:t>Klíčová slova</a:t>
            </a:r>
            <a:r>
              <a:rPr lang="cs-CZ" sz="3600" b="1" u="sng" dirty="0" smtClean="0">
                <a:solidFill>
                  <a:schemeClr val="tx1"/>
                </a:solidFill>
                <a:latin typeface="Gabriola" pitchFamily="82" charset="0"/>
              </a:rPr>
              <a:t>:</a:t>
            </a:r>
            <a:r>
              <a:rPr lang="cs-CZ" sz="3600" dirty="0" smtClean="0">
                <a:solidFill>
                  <a:schemeClr val="tx1"/>
                </a:solidFill>
                <a:latin typeface="Gabriola" pitchFamily="82" charset="0"/>
              </a:rPr>
              <a:t> česká měšťanská společnost, 1. český bál, beseda, Měšťanská beseda, hudba, J. K. Tyl, F. Škroup.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8331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1152128"/>
          </a:xfrm>
        </p:spPr>
        <p:txBody>
          <a:bodyPr/>
          <a:lstStyle/>
          <a:p>
            <a:pPr algn="ctr"/>
            <a:r>
              <a:rPr lang="cs-CZ" sz="6000" u="sng" dirty="0" smtClean="0">
                <a:solidFill>
                  <a:srgbClr val="FF0000"/>
                </a:solidFill>
                <a:latin typeface="Gabriola" pitchFamily="82" charset="0"/>
              </a:rPr>
              <a:t>Společenský život v době NO</a:t>
            </a:r>
            <a:endParaRPr lang="cs-CZ" sz="6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340768"/>
            <a:ext cx="7125112" cy="4968551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latin typeface="Gabriola" pitchFamily="82" charset="0"/>
              </a:rPr>
              <a:t>Na počátku 40. let zasáhlo národní hnutí značnou část českého měšťanstva – stoupající náklady českých knih a novin, zvyšující se počet divadelních představení.</a:t>
            </a:r>
            <a:br>
              <a:rPr lang="cs-CZ" sz="3200" dirty="0" smtClean="0">
                <a:solidFill>
                  <a:schemeClr val="tx1"/>
                </a:solidFill>
                <a:latin typeface="Gabriola" pitchFamily="82" charset="0"/>
              </a:rPr>
            </a:br>
            <a:endParaRPr lang="cs-CZ" sz="3200" dirty="0" smtClean="0">
              <a:solidFill>
                <a:schemeClr val="tx1"/>
              </a:solidFill>
              <a:latin typeface="Gabriola" pitchFamily="82" charset="0"/>
            </a:endParaRPr>
          </a:p>
          <a:p>
            <a:r>
              <a:rPr lang="cs-CZ" sz="3200" dirty="0" smtClean="0">
                <a:solidFill>
                  <a:schemeClr val="tx1"/>
                </a:solidFill>
                <a:latin typeface="Gabriola" pitchFamily="82" charset="0"/>
              </a:rPr>
              <a:t>Česká měšťanská společnost cítí potřebu společenské reprezentace, aby dokázala svou rovnoprávnost s německým jazykovým prostředím – roste počet společenských podniků, kde se ozývá čeština.</a:t>
            </a:r>
            <a:endParaRPr lang="cs-CZ" sz="3200" dirty="0">
              <a:solidFill>
                <a:schemeClr val="tx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35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1080120"/>
          </a:xfrm>
        </p:spPr>
        <p:txBody>
          <a:bodyPr/>
          <a:lstStyle/>
          <a:p>
            <a:pPr algn="ctr"/>
            <a:r>
              <a:rPr lang="cs-CZ" sz="8000" dirty="0" smtClean="0">
                <a:solidFill>
                  <a:srgbClr val="FF0000"/>
                </a:solidFill>
                <a:latin typeface="Gabriola" pitchFamily="82" charset="0"/>
              </a:rPr>
              <a:t>První český bál</a:t>
            </a:r>
            <a:endParaRPr lang="cs-CZ" sz="8000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213927"/>
          </a:xfrm>
        </p:spPr>
        <p:txBody>
          <a:bodyPr>
            <a:normAutofit lnSpcReduction="10000"/>
          </a:bodyPr>
          <a:lstStyle/>
          <a:p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Byl uspořádán v únoru roku 1840.</a:t>
            </a:r>
            <a:b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</a:br>
            <a:endParaRPr lang="cs-CZ" sz="3600" b="1" dirty="0" smtClean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Česky psané vstupenky, český taneční pořádek, české jídelní lístky = vše </a:t>
            </a:r>
            <a:r>
              <a:rPr lang="cs-CZ" sz="36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zvyšovalo sebevědomí českých měšťanů.</a:t>
            </a:r>
            <a:br>
              <a:rPr lang="cs-CZ" sz="36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</a:br>
            <a:endParaRPr lang="cs-CZ" sz="3600" u="sng" dirty="0" smtClean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Hlavním organizátorem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bálu byl </a:t>
            </a:r>
            <a:r>
              <a:rPr lang="cs-CZ" sz="36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J. K. Tyl.</a:t>
            </a:r>
            <a:endParaRPr lang="cs-CZ" sz="3600" u="sng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18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10990"/>
            <a:ext cx="4074225" cy="5394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549425" y="6052646"/>
            <a:ext cx="1654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270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1080120"/>
          </a:xfrm>
        </p:spPr>
        <p:txBody>
          <a:bodyPr/>
          <a:lstStyle/>
          <a:p>
            <a:pPr algn="ctr"/>
            <a:r>
              <a:rPr lang="cs-CZ" sz="8000" u="sng" dirty="0">
                <a:solidFill>
                  <a:srgbClr val="FF0000"/>
                </a:solidFill>
                <a:latin typeface="Gabriola" pitchFamily="82" charset="0"/>
              </a:rPr>
              <a:t>První český bál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07361"/>
            <a:ext cx="7920880" cy="4051437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Bál měl mimořádný úspěch a brzy se v Praze konaly další (druhý z nich navštívilo 3500 vlastenců).</a:t>
            </a:r>
            <a:b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</a:br>
            <a:endParaRPr lang="cs-CZ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České bály se ve 40. letech pořádaly i v Čáslavi, Domažlicích, Benešově, Plzni a dalších čes. městech.</a:t>
            </a:r>
            <a:endParaRPr lang="cs-CZ" sz="36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748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698" y="620688"/>
            <a:ext cx="4049985" cy="5241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60661" y="6011996"/>
            <a:ext cx="3626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2 – Konviktský sál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684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936103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Besedy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2" y="1412776"/>
            <a:ext cx="7595005" cy="4896543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Mimořádně </a:t>
            </a:r>
            <a:r>
              <a:rPr lang="cs-CZ" sz="36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oblíbená forma zábavy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Náplní byla: 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recitace, zpěv a hudba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1. české besedy byly pořádány od roku 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1841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Besed se účastnily i ženy.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Pro besedy byly vydávány sborníčky poezie.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Roku 1846 = otevření Měšťanské besedy v Praze.</a:t>
            </a:r>
            <a:endParaRPr lang="cs-CZ" sz="3600" b="1" u="sng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92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29638"/>
            <a:ext cx="5786358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39138" y="5332566"/>
            <a:ext cx="4091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3 – Měšťanská beseda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6418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1152128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Česká hudba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9"/>
            <a:ext cx="8424936" cy="532859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Během </a:t>
            </a:r>
            <a:r>
              <a:rPr lang="cs-CZ" sz="36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1. poloviny 19. století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se česká hudba plynule vyvíjela </a:t>
            </a:r>
            <a:r>
              <a:rPr lang="cs-CZ" sz="36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od klasicismu k romantismu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Měnil se charakter jejího provozování i postavení umělce.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Prvním skladatelem českých oper byl František Škroup.</a:t>
            </a:r>
          </a:p>
          <a:p>
            <a:r>
              <a:rPr lang="cs-CZ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Roku 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1811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byla v Praze 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založena konzervatoř.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559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764704"/>
            <a:ext cx="3715049" cy="4536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94840" y="5805264"/>
            <a:ext cx="31809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4 – 7. 6.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0227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864096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Opakování: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628801"/>
            <a:ext cx="7200800" cy="4320480"/>
          </a:xfrm>
        </p:spPr>
        <p:txBody>
          <a:bodyPr>
            <a:normAutofit fontScale="92500" lnSpcReduction="10000"/>
          </a:bodyPr>
          <a:lstStyle/>
          <a:p>
            <a:pPr marL="742950" indent="-742950">
              <a:buFont typeface="+mj-lt"/>
              <a:buAutoNum type="arabicParenR"/>
            </a:pPr>
            <a:endParaRPr lang="cs-CZ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Kdo byl hlavním organizátorem 1. českého bálu?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Co byly BESEDY a jaká byla jejich náplň?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Kdy byla otevřena Měšťanská beseda v Praze?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Kdo byl 1. skladatelem českých oper?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Co zvyšovalo sebevědomí české společnosti?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/>
            </a:r>
            <a:b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</a:br>
            <a:endParaRPr lang="cs-CZ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  <a:p>
            <a:pPr marL="742950" indent="-742950">
              <a:buFont typeface="+mj-lt"/>
              <a:buAutoNum type="arabicParenR"/>
            </a:pPr>
            <a:endParaRPr lang="cs-CZ" sz="36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604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2"/>
            <a:ext cx="7125113" cy="1008111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Řešení: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352928" cy="4752528"/>
          </a:xfrm>
        </p:spPr>
        <p:txBody>
          <a:bodyPr>
            <a:normAutofit fontScale="92500" lnSpcReduction="10000"/>
          </a:bodyPr>
          <a:lstStyle/>
          <a:p>
            <a:pPr marL="742950" indent="-742950">
              <a:buFont typeface="+mj-lt"/>
              <a:buAutoNum type="arabicParenR"/>
            </a:pPr>
            <a:endParaRPr lang="cs-CZ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Josef Kajetán Tyl.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Beseda = oblíbená forma zábavy, náplní byla recitace, zpěv a hudba.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Roku 1846.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František Škroup.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Společenská reprezentace, rostl počet českých společenských podniků, pořádání českých bálů a besed.</a:t>
            </a:r>
            <a:endParaRPr lang="cs-CZ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  <a:p>
            <a:pPr marL="742950" indent="-742950">
              <a:buFont typeface="+mj-lt"/>
              <a:buAutoNum type="arabicParenR"/>
            </a:pPr>
            <a:endParaRPr lang="cs-CZ" sz="36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955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1008112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Zdroje: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556793"/>
            <a:ext cx="7306971" cy="4752527"/>
          </a:xfrm>
        </p:spPr>
        <p:txBody>
          <a:bodyPr>
            <a:normAutofit fontScale="92500" lnSpcReduction="10000"/>
          </a:bodyPr>
          <a:lstStyle/>
          <a:p>
            <a:pPr marL="228600" lvl="0" indent="-228600" defTabSz="914400">
              <a:spcBef>
                <a:spcPts val="1800"/>
              </a:spcBef>
              <a:spcAft>
                <a:spcPts val="0"/>
              </a:spcAft>
              <a:buClrTx/>
              <a:buFont typeface="Wingdings" pitchFamily="2" charset="2"/>
              <a:buChar char=""/>
            </a:pPr>
            <a:r>
              <a:rPr lang="cs-CZ" sz="2400" i="1" dirty="0">
                <a:solidFill>
                  <a:schemeClr val="tx1"/>
                </a:solidFill>
                <a:latin typeface="Comic Sans MS"/>
              </a:rPr>
              <a:t>Literární výchova pro 2. stupeň základní školy</a:t>
            </a:r>
            <a:r>
              <a:rPr lang="cs-CZ" sz="2400" dirty="0">
                <a:solidFill>
                  <a:schemeClr val="tx1"/>
                </a:solidFill>
                <a:latin typeface="Comic Sans MS"/>
              </a:rPr>
              <a:t>. 1. vyd. Praha: SPN, 2001. ISBN 80-7235-026-9. </a:t>
            </a:r>
            <a:br>
              <a:rPr lang="cs-CZ" sz="2400" dirty="0">
                <a:solidFill>
                  <a:schemeClr val="tx1"/>
                </a:solidFill>
                <a:latin typeface="Comic Sans MS"/>
              </a:rPr>
            </a:br>
            <a:endParaRPr lang="cs-CZ" sz="2400" dirty="0">
              <a:solidFill>
                <a:schemeClr val="tx1"/>
              </a:solidFill>
              <a:latin typeface="Comic Sans MS"/>
            </a:endParaRPr>
          </a:p>
          <a:p>
            <a:pPr marL="228600" lvl="0" indent="-228600" defTabSz="914400">
              <a:spcBef>
                <a:spcPts val="1800"/>
              </a:spcBef>
              <a:spcAft>
                <a:spcPts val="0"/>
              </a:spcAft>
              <a:buClrTx/>
              <a:buFont typeface="Wingdings" pitchFamily="2" charset="2"/>
              <a:buChar char=""/>
            </a:pPr>
            <a:r>
              <a:rPr lang="cs-CZ" sz="2400" dirty="0">
                <a:solidFill>
                  <a:schemeClr val="tx1"/>
                </a:solidFill>
                <a:latin typeface="Comic Sans MS"/>
              </a:rPr>
              <a:t>VOLHEJNOVÁ, Veronika. </a:t>
            </a:r>
            <a:r>
              <a:rPr lang="cs-CZ" sz="2400" i="1" dirty="0">
                <a:solidFill>
                  <a:schemeClr val="tx1"/>
                </a:solidFill>
                <a:latin typeface="Comic Sans MS"/>
              </a:rPr>
              <a:t>Čeští spisovatelé</a:t>
            </a:r>
            <a:r>
              <a:rPr lang="cs-CZ" sz="2400" dirty="0">
                <a:solidFill>
                  <a:schemeClr val="tx1"/>
                </a:solidFill>
                <a:latin typeface="Comic Sans MS"/>
              </a:rPr>
              <a:t>. 3. vyd. Praha: Fragment, 2011. Odkaz. ISBN 978-80-253-1273-5.</a:t>
            </a:r>
            <a:br>
              <a:rPr lang="cs-CZ" sz="2400" dirty="0">
                <a:solidFill>
                  <a:schemeClr val="tx1"/>
                </a:solidFill>
                <a:latin typeface="Comic Sans MS"/>
              </a:rPr>
            </a:br>
            <a:endParaRPr lang="cs-CZ" sz="2400" dirty="0">
              <a:solidFill>
                <a:schemeClr val="tx1"/>
              </a:solidFill>
              <a:latin typeface="Comic Sans MS"/>
            </a:endParaRPr>
          </a:p>
          <a:p>
            <a:pPr marL="228600" lvl="0" indent="-228600" defTabSz="914400">
              <a:spcBef>
                <a:spcPts val="1800"/>
              </a:spcBef>
              <a:spcAft>
                <a:spcPts val="0"/>
              </a:spcAft>
              <a:buClrTx/>
              <a:buFont typeface="Wingdings" pitchFamily="2" charset="2"/>
              <a:buChar char=""/>
            </a:pPr>
            <a:r>
              <a:rPr lang="cs-CZ" sz="2400" dirty="0">
                <a:solidFill>
                  <a:schemeClr val="tx1"/>
                </a:solidFill>
                <a:latin typeface="Comic Sans MS"/>
              </a:rPr>
              <a:t>SOCHROVÁ, Marie. </a:t>
            </a:r>
            <a:r>
              <a:rPr lang="cs-CZ" sz="2400" i="1" dirty="0">
                <a:solidFill>
                  <a:schemeClr val="tx1"/>
                </a:solidFill>
                <a:latin typeface="Comic Sans MS"/>
              </a:rPr>
              <a:t>Literatura v kostce</a:t>
            </a:r>
            <a:r>
              <a:rPr lang="cs-CZ" sz="2400" dirty="0">
                <a:solidFill>
                  <a:schemeClr val="tx1"/>
                </a:solidFill>
                <a:latin typeface="Comic Sans MS"/>
              </a:rPr>
              <a:t>. 2. vyd. Praha: Fragment, 1996. ISBN 80-7200-052-7. </a:t>
            </a:r>
            <a:br>
              <a:rPr lang="cs-CZ" sz="2400" dirty="0">
                <a:solidFill>
                  <a:schemeClr val="tx1"/>
                </a:solidFill>
                <a:latin typeface="Comic Sans MS"/>
              </a:rPr>
            </a:br>
            <a:endParaRPr lang="cs-CZ" sz="2400" dirty="0">
              <a:solidFill>
                <a:schemeClr val="tx1"/>
              </a:solidFill>
              <a:latin typeface="Comic Sans MS"/>
            </a:endParaRPr>
          </a:p>
          <a:p>
            <a:pPr marL="228600" lvl="0" indent="-228600" defTabSz="914400">
              <a:spcBef>
                <a:spcPts val="1800"/>
              </a:spcBef>
              <a:spcAft>
                <a:spcPts val="0"/>
              </a:spcAft>
              <a:buClrTx/>
              <a:buFont typeface="Wingdings" pitchFamily="2" charset="2"/>
              <a:buChar char=""/>
            </a:pPr>
            <a:r>
              <a:rPr lang="cs-CZ" sz="2400" dirty="0">
                <a:solidFill>
                  <a:schemeClr val="tx1"/>
                </a:solidFill>
                <a:latin typeface="Comic Sans MS"/>
              </a:rPr>
              <a:t>LNĚNIČKOVÁ, Jitka. </a:t>
            </a:r>
            <a:r>
              <a:rPr lang="cs-CZ" sz="2400" i="1" dirty="0">
                <a:solidFill>
                  <a:schemeClr val="tx1"/>
                </a:solidFill>
                <a:latin typeface="Comic Sans MS"/>
              </a:rPr>
              <a:t>České země v době obrození</a:t>
            </a:r>
            <a:r>
              <a:rPr lang="cs-CZ" sz="2400" dirty="0">
                <a:solidFill>
                  <a:schemeClr val="tx1"/>
                </a:solidFill>
                <a:latin typeface="Comic Sans MS"/>
              </a:rPr>
              <a:t>. 1. vyd. Praha: Albatros, 1995. ISBN 80-00-00375-9.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46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1"/>
            <a:ext cx="7125113" cy="504057"/>
          </a:xfrm>
        </p:spPr>
        <p:txBody>
          <a:bodyPr/>
          <a:lstStyle/>
          <a:p>
            <a:pPr algn="ctr"/>
            <a:r>
              <a:rPr lang="cs-CZ" sz="4800" u="sng" dirty="0" smtClean="0">
                <a:solidFill>
                  <a:srgbClr val="FF0000"/>
                </a:solidFill>
                <a:latin typeface="Gabriola" pitchFamily="82" charset="0"/>
              </a:rPr>
              <a:t>Zdroje obrázků:</a:t>
            </a:r>
            <a:endParaRPr lang="cs-CZ" sz="48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64704"/>
            <a:ext cx="8424936" cy="5832647"/>
          </a:xfrm>
        </p:spPr>
        <p:txBody>
          <a:bodyPr>
            <a:normAutofit fontScale="92500" lnSpcReduction="20000"/>
          </a:bodyPr>
          <a:lstStyle/>
          <a:p>
            <a:r>
              <a:rPr lang="cs-CZ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http://www.google.cz/imgres?q=Josef+Kajet%C3%A1n+Tyl&amp;hl=cs&amp;sa=X&amp;biw=1366&amp;bih=667&amp;tbm=isch&amp;prmd=imvns&amp;tbnid=b88aSph2eQmV-M:&amp;imgrefurl=http://cs.wikipedia.org/wiki/Josef_Kajet%25C3%25A1n_Tyl&amp;docid=-rI1ubbnXGYkiM&amp;imgurl=http://upload.wikimedia.org/wikipedia/commons/thumb/2/25/Jan_Vil%2525C3%2525ADmek_-_Josef_Kajet%2525C3%2525A1n_Tyl.jpg/250px-Jan_Vil%2525C3%2525ADmek_-_</a:t>
            </a:r>
            <a:r>
              <a:rPr lang="cs-CZ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osef_Kajet%2525C3%2525A1n_Tyl.jpg&amp;w=250&amp;h=331&amp;ei=B7pPULn0HcjEtAaQ14GoCA&amp;zoom=1&amp;iact=hc&amp;vpx=173&amp;vpy=4&amp;dur=1059&amp;hovh=258&amp;hovw=195&amp;tx=95&amp;ty=77&amp;sig=102017272120240730438&amp;page=1&amp;tbnh=134&amp;tbnw=100&amp;start=0&amp;ndsp=26&amp;ved=1t:429,r:0,s:0,i:87</a:t>
            </a:r>
          </a:p>
          <a:p>
            <a:pPr marL="0" indent="0" algn="ctr">
              <a:buNone/>
            </a:pPr>
            <a:r>
              <a:rPr lang="cs-CZ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(Obrázek č. 1 – 7. 6. 2012)</a:t>
            </a:r>
            <a:endParaRPr lang="cs-CZ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http</a:t>
            </a:r>
            <a:r>
              <a:rPr lang="cs-CZ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://</a:t>
            </a:r>
            <a:r>
              <a:rPr lang="cs-CZ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www.praha1.cz/cps/archiv-aktualit-Dny_evropskeho_dedictvi_2012.html</a:t>
            </a:r>
            <a:r>
              <a:rPr lang="cs-CZ" sz="1400" dirty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br>
              <a:rPr lang="cs-CZ" sz="1400" dirty="0">
                <a:solidFill>
                  <a:prstClr val="black">
                    <a:lumMod val="95000"/>
                    <a:lumOff val="5000"/>
                  </a:prstClr>
                </a:solidFill>
              </a:rPr>
            </a:br>
            <a:endParaRPr lang="cs-CZ" sz="14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indent="0" algn="ctr">
              <a:buNone/>
            </a:pPr>
            <a:r>
              <a:rPr lang="cs-CZ" sz="1400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(</a:t>
            </a:r>
            <a:r>
              <a:rPr lang="cs-CZ" sz="1400" dirty="0">
                <a:solidFill>
                  <a:prstClr val="black">
                    <a:lumMod val="95000"/>
                    <a:lumOff val="5000"/>
                  </a:prstClr>
                </a:solidFill>
              </a:rPr>
              <a:t>Obrázek č. 2 – 7. 6.2012</a:t>
            </a:r>
            <a:r>
              <a:rPr lang="cs-CZ" sz="1400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)</a:t>
            </a:r>
          </a:p>
          <a:p>
            <a:endParaRPr lang="cs-CZ" sz="14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r>
              <a:rPr lang="cs-CZ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http</a:t>
            </a:r>
            <a:r>
              <a:rPr lang="cs-CZ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://</a:t>
            </a:r>
            <a:r>
              <a:rPr lang="cs-CZ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www.praguewelcome.cz/srv/www/cs/objects/detail.x;jsessionid=46066632D9961ADC6E7BCEB77E8D8BDB?id=60621</a:t>
            </a:r>
          </a:p>
          <a:p>
            <a:pPr marL="0" indent="0" algn="ctr">
              <a:buNone/>
            </a:pPr>
            <a:r>
              <a:rPr lang="pl-PL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(Obrázek </a:t>
            </a:r>
            <a:r>
              <a:rPr lang="pl-PL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č. 3 – 7. 6. 2012</a:t>
            </a:r>
            <a:r>
              <a:rPr lang="pl-PL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  <a:p>
            <a:r>
              <a:rPr lang="pl-PL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http://www.google.cz/imgres?q=franti%C5%A1ek+%C5%A1kroup&amp;hl=cs&amp;sa=X&amp;biw=1366&amp;bih=667&amp;tbm=isch&amp;prmd=imvnso&amp;tbnid=90ADnJHaJs5CyM:&amp;imgrefurl=http://cs.wikipedia.org/wiki/Franti%25C5%25A1ek_%25C5%25A0kroup&amp;docid=4_8G78dfsYmSxM&amp;imgurl=http://upload.wikimedia.org/wikipedia/commons/thumb/b/b0/Jan_Vil%2525C3%2525ADmek_-_Franti%2525C5%2525A1ek_%2525C5%2525A0kroup.jpg/190px-Jan_Vil%2525C3%2525ADmek_-_Franti%2525C5%2525A1ek_%</a:t>
            </a:r>
            <a:r>
              <a:rPr lang="pl-PL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2525C5%2525A0kroup.jpg&amp;w=190&amp;h=232&amp;ei=1MVPULj-AsPOtAaS64GACA&amp;zoom=1&amp;iact=hc&amp;vpx=193&amp;vpy=192&amp;dur=44&amp;hovh=185&amp;hovw=152&amp;tx=121&amp;ty=105&amp;sig=102017272120240730438&amp;page=1&amp;tbnh=138&amp;tbnw=106&amp;start=0&amp;ndsp=26&amp;ved=1t:429,r:0,s:0,i:100</a:t>
            </a:r>
          </a:p>
          <a:p>
            <a:pPr marL="0" indent="0" algn="ctr">
              <a:buNone/>
            </a:pPr>
            <a:r>
              <a:rPr lang="pl-PL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(Obrázek č. 4 – 7. 6. 2012)</a:t>
            </a:r>
            <a:endParaRPr lang="pl-PL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 algn="ctr">
              <a:buNone/>
            </a:pPr>
            <a:endParaRPr lang="cs-CZ" sz="1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07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469</TotalTime>
  <Words>417</Words>
  <Application>Microsoft Office PowerPoint</Application>
  <PresentationFormat>Předvádění na obrazovce (4:3)</PresentationFormat>
  <Paragraphs>68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Spring</vt:lpstr>
      <vt:lpstr>Společenský život</vt:lpstr>
      <vt:lpstr>Společenský život</vt:lpstr>
      <vt:lpstr>Metodika:</vt:lpstr>
      <vt:lpstr>Společenský život v době NO</vt:lpstr>
      <vt:lpstr>První český bál</vt:lpstr>
      <vt:lpstr>Prezentace aplikace PowerPoint</vt:lpstr>
      <vt:lpstr>První český bál</vt:lpstr>
      <vt:lpstr>Prezentace aplikace PowerPoint</vt:lpstr>
      <vt:lpstr>Besedy</vt:lpstr>
      <vt:lpstr>Prezentace aplikace PowerPoint</vt:lpstr>
      <vt:lpstr>Česká hudba</vt:lpstr>
      <vt:lpstr>Prezentace aplikace PowerPoint</vt:lpstr>
      <vt:lpstr>Opakování:</vt:lpstr>
      <vt:lpstr>Řešení:</vt:lpstr>
      <vt:lpstr>Zdroje:</vt:lpstr>
      <vt:lpstr>Zdroje obrázků: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Společenský život</dc:title>
  <dc:creator>Machová Alena</dc:creator>
  <cp:lastModifiedBy>Machová Alena</cp:lastModifiedBy>
  <cp:revision>40</cp:revision>
  <dcterms:created xsi:type="dcterms:W3CDTF">2012-09-11T16:36:25Z</dcterms:created>
  <dcterms:modified xsi:type="dcterms:W3CDTF">2012-09-12T07:34:06Z</dcterms:modified>
</cp:coreProperties>
</file>