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5" r:id="rId8"/>
    <p:sldId id="266" r:id="rId9"/>
    <p:sldId id="269" r:id="rId10"/>
    <p:sldId id="267" r:id="rId11"/>
    <p:sldId id="268" r:id="rId12"/>
    <p:sldId id="271" r:id="rId13"/>
    <p:sldId id="272" r:id="rId14"/>
    <p:sldId id="259" r:id="rId15"/>
    <p:sldId id="263" r:id="rId16"/>
    <p:sldId id="264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2BEABEC-9E4E-46CC-97E5-4C95B08F032B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783227F-6F8D-4961-B419-2F2B8B0A222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09442" y="188641"/>
            <a:ext cx="7117180" cy="1152127"/>
          </a:xfrm>
        </p:spPr>
        <p:txBody>
          <a:bodyPr/>
          <a:lstStyle/>
          <a:p>
            <a:pPr algn="ctr"/>
            <a:r>
              <a:rPr lang="cs-CZ" sz="8000" b="1" u="sng" dirty="0" smtClean="0">
                <a:solidFill>
                  <a:srgbClr val="FF0000"/>
                </a:solidFill>
                <a:latin typeface="Gabriola" pitchFamily="82" charset="0"/>
              </a:rPr>
              <a:t>Lidová kultura</a:t>
            </a:r>
            <a:endParaRPr lang="cs-CZ" sz="8000" b="1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9442" y="1268760"/>
            <a:ext cx="7117180" cy="5184576"/>
          </a:xfrm>
        </p:spPr>
        <p:txBody>
          <a:bodyPr/>
          <a:lstStyle/>
          <a:p>
            <a:pPr lvl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Základní škola Choltice, okres Pardubice – „Učíme se pro život“</a:t>
            </a:r>
          </a:p>
          <a:p>
            <a:pPr lvl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Šablona: č. III/2 Inovace a zkvalitnění výuky pomocí </a:t>
            </a:r>
            <a:r>
              <a:rPr lang="cs-CZ" sz="3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ICT</a:t>
            </a:r>
          </a:p>
          <a:p>
            <a:pPr lvl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Pořadové </a:t>
            </a: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číslo: </a:t>
            </a:r>
            <a:r>
              <a:rPr lang="cs-CZ" sz="3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38</a:t>
            </a:r>
            <a:endParaRPr lang="cs-CZ" sz="3200" dirty="0">
              <a:solidFill>
                <a:prstClr val="black">
                  <a:lumMod val="95000"/>
                  <a:lumOff val="5000"/>
                </a:prstClr>
              </a:solidFill>
              <a:latin typeface="Gabriola" pitchFamily="82" charset="0"/>
              <a:cs typeface="Calibri" pitchFamily="34" charset="0"/>
            </a:endParaRPr>
          </a:p>
          <a:p>
            <a:pPr lvl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Autor: Machová Alena</a:t>
            </a:r>
          </a:p>
          <a:p>
            <a:pPr lvl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Ověření ve výuce: 8. třída</a:t>
            </a:r>
          </a:p>
          <a:p>
            <a:pPr lvl="0">
              <a:lnSpc>
                <a:spcPct val="120000"/>
              </a:lnSpc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Datum ověření: </a:t>
            </a:r>
            <a:r>
              <a:rPr lang="cs-CZ" sz="32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12. </a:t>
            </a:r>
            <a:r>
              <a:rPr lang="cs-CZ" sz="32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  <a:cs typeface="Calibri" pitchFamily="34" charset="0"/>
              </a:rPr>
              <a:t>6. 2012</a:t>
            </a:r>
          </a:p>
        </p:txBody>
      </p:sp>
    </p:spTree>
    <p:extLst>
      <p:ext uri="{BB962C8B-B14F-4D97-AF65-F5344CB8AC3E}">
        <p14:creationId xmlns:p14="http://schemas.microsoft.com/office/powerpoint/2010/main" val="259160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080120"/>
          </a:xfrm>
        </p:spPr>
        <p:txBody>
          <a:bodyPr/>
          <a:lstStyle/>
          <a:p>
            <a:pPr algn="ctr"/>
            <a:r>
              <a:rPr lang="cs-CZ" sz="8000" b="1" u="sng" dirty="0">
                <a:solidFill>
                  <a:srgbClr val="FF0000"/>
                </a:solidFill>
                <a:latin typeface="Gabriola" pitchFamily="82" charset="0"/>
              </a:rPr>
              <a:t>Lidová kultura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79600"/>
            <a:ext cx="6858000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67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008112"/>
          </a:xfrm>
        </p:spPr>
        <p:txBody>
          <a:bodyPr/>
          <a:lstStyle/>
          <a:p>
            <a:pPr algn="ctr"/>
            <a:r>
              <a:rPr lang="cs-CZ" sz="8000" u="sng" dirty="0">
                <a:solidFill>
                  <a:srgbClr val="FF0000"/>
                </a:solidFill>
                <a:latin typeface="Gabriola" pitchFamily="82" charset="0"/>
              </a:rPr>
              <a:t>Metodika: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60"/>
            <a:ext cx="8136904" cy="5400599"/>
          </a:xfrm>
        </p:spPr>
        <p:txBody>
          <a:bodyPr>
            <a:normAutofit fontScale="92500" lnSpcReduction="20000"/>
          </a:bodyPr>
          <a:lstStyle/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900" dirty="0">
                <a:solidFill>
                  <a:prstClr val="black"/>
                </a:solidFill>
                <a:latin typeface="Gabriola" pitchFamily="82" charset="0"/>
              </a:rPr>
              <a:t>Žákům promítneme prezentaci, kterou lze doplnit vlastním výkladem.</a:t>
            </a:r>
          </a:p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900" dirty="0">
                <a:solidFill>
                  <a:prstClr val="black"/>
                </a:solidFill>
                <a:latin typeface="Gabriola" pitchFamily="82" charset="0"/>
              </a:rPr>
              <a:t>Z prezentace vybereme několik nejdůležitějších poznámek jako zápis. </a:t>
            </a:r>
          </a:p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900" dirty="0">
                <a:solidFill>
                  <a:prstClr val="black"/>
                </a:solidFill>
                <a:latin typeface="Gabriola" pitchFamily="82" charset="0"/>
              </a:rPr>
              <a:t>Pro kontrolu pozornosti žáků při výkladu je určen závěrečný test.</a:t>
            </a:r>
            <a:br>
              <a:rPr lang="cs-CZ" sz="3900" dirty="0">
                <a:solidFill>
                  <a:prstClr val="black"/>
                </a:solidFill>
                <a:latin typeface="Gabriola" pitchFamily="82" charset="0"/>
              </a:rPr>
            </a:br>
            <a:endParaRPr lang="cs-CZ" sz="3900" dirty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Clr>
                <a:prstClr val="black">
                  <a:lumMod val="75000"/>
                  <a:lumOff val="25000"/>
                </a:prstClr>
              </a:buClr>
              <a:buNone/>
            </a:pPr>
            <a:r>
              <a:rPr lang="cs-CZ" sz="3900" b="1" u="sng" dirty="0">
                <a:solidFill>
                  <a:prstClr val="black"/>
                </a:solidFill>
                <a:latin typeface="Gabriola" pitchFamily="82" charset="0"/>
              </a:rPr>
              <a:t>Klíčová slova</a:t>
            </a:r>
            <a:r>
              <a:rPr lang="cs-CZ" sz="3900" b="1" u="sng" dirty="0" smtClean="0">
                <a:solidFill>
                  <a:prstClr val="black"/>
                </a:solidFill>
                <a:latin typeface="Gabriola" pitchFamily="82" charset="0"/>
              </a:rPr>
              <a:t>:</a:t>
            </a:r>
            <a:r>
              <a:rPr lang="cs-CZ" sz="3900" dirty="0" smtClean="0">
                <a:solidFill>
                  <a:prstClr val="black"/>
                </a:solidFill>
                <a:latin typeface="Gabriola" pitchFamily="82" charset="0"/>
              </a:rPr>
              <a:t> lidová kultura, lidová slovesnost, B. Němcová, K. J. Erben, F. L. Čelakovský, F. Sušil, trhy, jarmarky, kroje, vesnice, kroniky, sběratelé.</a:t>
            </a:r>
            <a: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cs-CZ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endParaRPr lang="cs-CZ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660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152128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Lidová kultura: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07361"/>
            <a:ext cx="8496944" cy="464597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V období vzniku moderních národů rostl zájem o lidovou kulturu.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Literáti i vědci chodili po venkovských chalupách a zapisovali si lidovou poezii, pohádky, pověsti, lidové zvyky a zajímali se i o výtvarnou kulturu.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Malíři se na svých obrazech snažili zachytit lidový kroj, obydlí, apod.</a:t>
            </a: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205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080120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Sběratelé: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268760"/>
            <a:ext cx="7125112" cy="4824535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44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Sbírání lidové slovesnosti</a:t>
            </a:r>
            <a:r>
              <a:rPr lang="cs-CZ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se věnovali:</a:t>
            </a:r>
          </a:p>
          <a:p>
            <a:pPr lvl="1">
              <a:buFontTx/>
              <a:buChar char="-"/>
            </a:pPr>
            <a:r>
              <a:rPr lang="cs-CZ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Božena Němcová,</a:t>
            </a:r>
          </a:p>
          <a:p>
            <a:pPr lvl="1">
              <a:buFontTx/>
              <a:buChar char="-"/>
            </a:pPr>
            <a:r>
              <a:rPr lang="cs-CZ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Karel Jaromír Erben,</a:t>
            </a:r>
          </a:p>
          <a:p>
            <a:pPr lvl="1">
              <a:buFontTx/>
              <a:buChar char="-"/>
            </a:pPr>
            <a:r>
              <a:rPr lang="cs-CZ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František Ladislav Čelakovský,</a:t>
            </a:r>
          </a:p>
          <a:p>
            <a:pPr lvl="1">
              <a:buFontTx/>
              <a:buChar char="-"/>
            </a:pPr>
            <a:r>
              <a:rPr lang="cs-CZ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František Sušil</a:t>
            </a:r>
            <a:r>
              <a:rPr lang="cs-CZ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a další.</a:t>
            </a:r>
            <a:endParaRPr lang="cs-CZ" sz="44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45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2088232" cy="3132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8237" y="3676382"/>
            <a:ext cx="165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1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404665"/>
            <a:ext cx="2808311" cy="4039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852573" y="4581128"/>
            <a:ext cx="165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2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2568836" cy="3148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6829179" y="3676382"/>
            <a:ext cx="16548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Obrázek č. 3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59" y="4020950"/>
            <a:ext cx="2489657" cy="2733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3276866" y="6300705"/>
            <a:ext cx="16548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Obrázek č. 4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60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080120"/>
          </a:xfrm>
        </p:spPr>
        <p:txBody>
          <a:bodyPr/>
          <a:lstStyle/>
          <a:p>
            <a:pPr algn="ctr"/>
            <a:r>
              <a:rPr lang="cs-CZ" sz="8000" u="sng" dirty="0">
                <a:solidFill>
                  <a:srgbClr val="FF0000"/>
                </a:solidFill>
                <a:latin typeface="Gabriola" pitchFamily="82" charset="0"/>
              </a:rPr>
              <a:t>Lidová kultura: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99309"/>
            <a:ext cx="8568952" cy="4765995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V českých zemích v 1. polovině 19. století existovaly na vesnici značné sociální rozdíly.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Přes tyto rozdíly bylo vesnické společenství jednotné ve vztahu k velkostatku a robotě, ve svých zvycích, názorech a úzké vazbě na společenství.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Svět vesnice byl poměrně malý a velké politické události doby do něj zasahovaly jen zprostředkovaně. </a:t>
            </a: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886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936104"/>
          </a:xfrm>
        </p:spPr>
        <p:txBody>
          <a:bodyPr/>
          <a:lstStyle/>
          <a:p>
            <a:pPr algn="ctr"/>
            <a:r>
              <a:rPr lang="cs-CZ" sz="8000" u="sng" dirty="0">
                <a:solidFill>
                  <a:srgbClr val="FF0000"/>
                </a:solidFill>
                <a:latin typeface="Gabriola" pitchFamily="82" charset="0"/>
              </a:rPr>
              <a:t>Lidová kultura: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7"/>
            <a:ext cx="8424936" cy="4752528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Pro venkovské obyvatele měly větší význam důležitější věci (př. </a:t>
            </a:r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p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očasí).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Od vsi ke vsi se odlišovalo i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nářečí a kroj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Mimo vesnici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se na delší dobu dostávali jen ti, kteří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sloužili ve vojsku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.</a:t>
            </a:r>
          </a:p>
          <a:p>
            <a:pPr marL="0" indent="0">
              <a:buNone/>
            </a:pP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35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54" y="260648"/>
            <a:ext cx="4281398" cy="4718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555914" y="5157192"/>
            <a:ext cx="165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5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585" y="260648"/>
            <a:ext cx="4051178" cy="540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991735" y="5764614"/>
            <a:ext cx="1654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Obrázek č. </a:t>
            </a:r>
            <a:r>
              <a:rPr lang="cs-CZ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72980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008112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Trhy a jarmarky: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7992888" cy="4608512"/>
          </a:xfrm>
        </p:spPr>
        <p:txBody>
          <a:bodyPr>
            <a:normAutofit/>
          </a:bodyPr>
          <a:lstStyle/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 </a:t>
            </a:r>
            <a:r>
              <a:rPr lang="cs-CZ" sz="36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Pouze na </a:t>
            </a:r>
            <a:r>
              <a:rPr lang="cs-CZ" sz="3600" u="sng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jarmarcích a trzích se pravidelně setkávali lidé z různých vesnic ze širšího </a:t>
            </a:r>
            <a:r>
              <a:rPr lang="cs-CZ" sz="3600" u="sng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okruhu</a:t>
            </a:r>
            <a:r>
              <a:rPr lang="cs-CZ" sz="3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.</a:t>
            </a:r>
          </a:p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 </a:t>
            </a:r>
            <a:r>
              <a:rPr lang="cs-CZ" sz="3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Trhy </a:t>
            </a:r>
            <a:r>
              <a:rPr lang="cs-CZ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byly </a:t>
            </a:r>
            <a:r>
              <a:rPr lang="cs-CZ" sz="36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vedle koupě a prodeje </a:t>
            </a:r>
            <a:r>
              <a:rPr lang="cs-CZ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důležitým místem výměny </a:t>
            </a:r>
            <a:r>
              <a:rPr lang="cs-CZ" sz="36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informací </a:t>
            </a:r>
            <a:r>
              <a:rPr lang="cs-CZ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i zdrojem kulturního vyžití</a:t>
            </a:r>
            <a:r>
              <a:rPr lang="cs-CZ" sz="3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.</a:t>
            </a:r>
          </a:p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r>
              <a:rPr lang="cs-CZ" sz="3600" dirty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 </a:t>
            </a:r>
            <a:r>
              <a:rPr lang="cs-CZ" sz="3600" u="sng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Své umění zde předváděli:</a:t>
            </a:r>
            <a:r>
              <a:rPr lang="cs-CZ" sz="36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Gabriola" pitchFamily="82" charset="0"/>
              </a:rPr>
              <a:t> loutkáři, kejklíři, artisté, apod.</a:t>
            </a:r>
          </a:p>
          <a:p>
            <a:pPr lvl="0">
              <a:buClr>
                <a:prstClr val="black">
                  <a:lumMod val="75000"/>
                  <a:lumOff val="25000"/>
                </a:prstClr>
              </a:buClr>
            </a:pPr>
            <a:endParaRPr lang="cs-CZ" sz="3600" dirty="0">
              <a:solidFill>
                <a:prstClr val="black">
                  <a:lumMod val="95000"/>
                  <a:lumOff val="5000"/>
                </a:prst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9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008112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Selská stavení: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7"/>
            <a:ext cx="8280920" cy="525658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V selských staveních se za zimních večerů nejčastěji vyprávělo a četlo. 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Selská domácnost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mívala zpravidla několik knih (modlitební knížky, kroniky, zábavné knížky); lidé si také zapisovali modlitby, písně, apod.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Ze selských rodin pocházela řada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kronikářů</a:t>
            </a: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.</a:t>
            </a:r>
          </a:p>
          <a:p>
            <a:r>
              <a:rPr lang="cs-C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 </a:t>
            </a:r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Na vesnici často půjčovali knihy faráři a učitelé, kteří jako jediní vzdělanci, usměrňovali její kulturní vývoj.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589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008111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Opakování: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08912" cy="4176464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Jak se nazývali lidé, kteří chodili po venkovských chalupách a zapisovali si poezii, pověsti, apod.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Jmenuj některé ze slavných osobností, kteří se této činnosti rovněž věnovali?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Jakou důležitou funkci plnily trhy?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Kdo patřil mezi vzdělance na vesnici?</a:t>
            </a: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5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936104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Řešení: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3"/>
            <a:ext cx="8208912" cy="4392487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Sběratelé lidové slovesnosti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B. Němcová, K. J. Erben, F. L. Čelakovský, F. Sušil.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Trhy byly vedle koupě a prodeje důležitým místem výměny informací a zdrojem kulturního vyžití.</a:t>
            </a:r>
          </a:p>
          <a:p>
            <a:pPr marL="742950" indent="-742950">
              <a:buFont typeface="+mj-lt"/>
              <a:buAutoNum type="arabicParenR"/>
            </a:pPr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</a:rPr>
              <a:t>Vzdělanci byli faráři a učitelé – usměrňovali kulturní vývoj vesnice.</a:t>
            </a: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65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936104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Zdroje: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484784"/>
            <a:ext cx="6946933" cy="4752528"/>
          </a:xfrm>
        </p:spPr>
        <p:txBody>
          <a:bodyPr>
            <a:noAutofit/>
          </a:bodyPr>
          <a:lstStyle/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000" i="1" dirty="0">
                <a:solidFill>
                  <a:schemeClr val="tx1"/>
                </a:solidFill>
                <a:latin typeface="Comic Sans MS"/>
              </a:rPr>
              <a:t>Literární výchova pro 2. stupeň základní školy</a:t>
            </a:r>
            <a:r>
              <a:rPr lang="cs-CZ" sz="2000" dirty="0">
                <a:solidFill>
                  <a:schemeClr val="tx1"/>
                </a:solidFill>
                <a:latin typeface="Comic Sans MS"/>
              </a:rPr>
              <a:t>. 1. vyd. Praha: SPN, 2001. ISBN 80-7235-026-9. </a:t>
            </a:r>
            <a:br>
              <a:rPr lang="cs-CZ" sz="2000" dirty="0">
                <a:solidFill>
                  <a:schemeClr val="tx1"/>
                </a:solidFill>
                <a:latin typeface="Comic Sans MS"/>
              </a:rPr>
            </a:br>
            <a:endParaRPr lang="cs-CZ" sz="2000" dirty="0">
              <a:solidFill>
                <a:schemeClr val="tx1"/>
              </a:solidFill>
              <a:latin typeface="Comic Sans MS"/>
            </a:endParaRPr>
          </a:p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000" dirty="0">
                <a:solidFill>
                  <a:schemeClr val="tx1"/>
                </a:solidFill>
                <a:latin typeface="Comic Sans MS"/>
              </a:rPr>
              <a:t>VOLHEJNOVÁ, Veronika. </a:t>
            </a:r>
            <a:r>
              <a:rPr lang="cs-CZ" sz="2000" i="1" dirty="0">
                <a:solidFill>
                  <a:schemeClr val="tx1"/>
                </a:solidFill>
                <a:latin typeface="Comic Sans MS"/>
              </a:rPr>
              <a:t>Čeští spisovatelé</a:t>
            </a:r>
            <a:r>
              <a:rPr lang="cs-CZ" sz="2000" dirty="0">
                <a:solidFill>
                  <a:schemeClr val="tx1"/>
                </a:solidFill>
                <a:latin typeface="Comic Sans MS"/>
              </a:rPr>
              <a:t>. 3. vyd. Praha: Fragment, 2011. Odkaz. ISBN 978-80-253-1273-5.</a:t>
            </a:r>
            <a:br>
              <a:rPr lang="cs-CZ" sz="2000" dirty="0">
                <a:solidFill>
                  <a:schemeClr val="tx1"/>
                </a:solidFill>
                <a:latin typeface="Comic Sans MS"/>
              </a:rPr>
            </a:br>
            <a:endParaRPr lang="cs-CZ" sz="2000" dirty="0">
              <a:solidFill>
                <a:schemeClr val="tx1"/>
              </a:solidFill>
              <a:latin typeface="Comic Sans MS"/>
            </a:endParaRPr>
          </a:p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000" dirty="0">
                <a:solidFill>
                  <a:schemeClr val="tx1"/>
                </a:solidFill>
                <a:latin typeface="Comic Sans MS"/>
              </a:rPr>
              <a:t>SOCHROVÁ, Marie. </a:t>
            </a:r>
            <a:r>
              <a:rPr lang="cs-CZ" sz="2000" i="1" dirty="0">
                <a:solidFill>
                  <a:schemeClr val="tx1"/>
                </a:solidFill>
                <a:latin typeface="Comic Sans MS"/>
              </a:rPr>
              <a:t>Literatura v kostce</a:t>
            </a:r>
            <a:r>
              <a:rPr lang="cs-CZ" sz="2000" dirty="0">
                <a:solidFill>
                  <a:schemeClr val="tx1"/>
                </a:solidFill>
                <a:latin typeface="Comic Sans MS"/>
              </a:rPr>
              <a:t>. 2. vyd. Praha: Fragment, 1996. ISBN 80-7200-052-7. </a:t>
            </a:r>
            <a:br>
              <a:rPr lang="cs-CZ" sz="2000" dirty="0">
                <a:solidFill>
                  <a:schemeClr val="tx1"/>
                </a:solidFill>
                <a:latin typeface="Comic Sans MS"/>
              </a:rPr>
            </a:br>
            <a:endParaRPr lang="cs-CZ" sz="2000" dirty="0">
              <a:solidFill>
                <a:schemeClr val="tx1"/>
              </a:solidFill>
              <a:latin typeface="Comic Sans MS"/>
            </a:endParaRPr>
          </a:p>
          <a:p>
            <a:pPr marL="228600" lvl="0" indent="-228600" defTabSz="914400">
              <a:spcBef>
                <a:spcPts val="1800"/>
              </a:spcBef>
              <a:spcAft>
                <a:spcPts val="0"/>
              </a:spcAft>
              <a:buClrTx/>
              <a:buFont typeface="Wingdings" pitchFamily="2" charset="2"/>
              <a:buChar char=""/>
            </a:pPr>
            <a:r>
              <a:rPr lang="cs-CZ" sz="2000" dirty="0">
                <a:solidFill>
                  <a:schemeClr val="tx1"/>
                </a:solidFill>
                <a:latin typeface="Comic Sans MS"/>
              </a:rPr>
              <a:t>LNĚNIČKOVÁ, Jitka. </a:t>
            </a:r>
            <a:r>
              <a:rPr lang="cs-CZ" sz="2000" i="1" dirty="0">
                <a:solidFill>
                  <a:schemeClr val="tx1"/>
                </a:solidFill>
                <a:latin typeface="Comic Sans MS"/>
              </a:rPr>
              <a:t>České země v době obrození</a:t>
            </a:r>
            <a:r>
              <a:rPr lang="cs-CZ" sz="2000" dirty="0">
                <a:solidFill>
                  <a:schemeClr val="tx1"/>
                </a:solidFill>
                <a:latin typeface="Comic Sans MS"/>
              </a:rPr>
              <a:t>. 1. vyd. Praha: Albatros, 1995. ISBN 80-00-00375-9.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750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936104"/>
          </a:xfrm>
        </p:spPr>
        <p:txBody>
          <a:bodyPr/>
          <a:lstStyle/>
          <a:p>
            <a:pPr algn="ctr"/>
            <a:r>
              <a:rPr lang="cs-CZ" sz="8000" u="sng" dirty="0" smtClean="0">
                <a:solidFill>
                  <a:srgbClr val="FF0000"/>
                </a:solidFill>
                <a:latin typeface="Gabriola" pitchFamily="82" charset="0"/>
              </a:rPr>
              <a:t>Zdroje obrázků:</a:t>
            </a:r>
            <a:endParaRPr lang="cs-CZ" sz="8000" u="sng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59"/>
            <a:ext cx="8712968" cy="5328593"/>
          </a:xfrm>
        </p:spPr>
        <p:txBody>
          <a:bodyPr>
            <a:normAutofit/>
          </a:bodyPr>
          <a:lstStyle/>
          <a:p>
            <a:r>
              <a:rPr lang="cs-CZ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://www.google.cz/imgres?q=Bo%C5%BEena+N%C4%9Bmcov%C3%A1&amp;hl=cs&amp;sa=X&amp;biw=1366&amp;bih=667&amp;tbm=isch&amp;prmd=imvnsbo&amp;tbnid=doV8XyHhdfxfxM:&amp;imgrefurl=http://cs.wikiquote.org/wiki/Bo%25C5%25BEena_N%25C4%259Bmcov%25C3%25A1&amp;docid=pcBzW507P7R1FM&amp;imgurl=http://</a:t>
            </a:r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pload.wikimedia.org/wikipedia/commons/9/9f/Bozena_Nemcova_black.jpg&amp;w=180&amp;h=270&amp;ei=LEpQUNq0BcnGtAaD7YHACA&amp;zoom=1&amp;iact=hc&amp;vpx=454&amp;vpy=66&amp;dur=826&amp;hovh=194&amp;hovw=131&amp;tx=99&amp;ty=118&amp;sig=102017272120240730438&amp;page=1&amp;tbnh=145&amp;tbnw=101&amp;start=0&amp;ndsp=27&amp;ved=1t:429,r:2,s:0,i:93</a:t>
            </a:r>
          </a:p>
          <a:p>
            <a:pPr marL="0" indent="0" algn="ctr">
              <a:buNone/>
            </a:pPr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(Obrázek č.1 – 12. 6. 2012)</a:t>
            </a:r>
          </a:p>
          <a:p>
            <a:pPr marL="0" indent="0" algn="ctr">
              <a:buNone/>
            </a:pPr>
            <a:endParaRPr lang="cs-CZ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1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://www.google.cz/imgres?q=karel+jarom%C3%ADr+erben&amp;hl=cs&amp;sa=X&amp;biw=1366&amp;bih=667&amp;tbm=isch&amp;prmd=imvnsb&amp;tbnid=DvWPIhJ8avn4UM:&amp;imgrefurl=http://cs.wikipedia.org/wiki/Soubor:Karel_Jarom%25C3%25ADr_Erben.jpg&amp;docid=vl__amvuBQQu3M&amp;imgurl=http://</a:t>
            </a:r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pload.wikimedia.org/wikipedia/commons/thumb/8/82/Karel_Jarom%2525C3%2525ADr_Erben.jpg/333px-Karel_Jarom%2525C3%2525ADr_Erben.jpg&amp;w=333&amp;h=479&amp;ei=jG5QUNSPN8bktQbAhoHgAg&amp;zoom=1&amp;iact=hc&amp;vpx=756&amp;vpy=287&amp;dur=824&amp;hovh=269&amp;hovw=187&amp;tx=112&amp;ty=114&amp;sig=102017272120240730438&amp;page=1&amp;tbnh=140&amp;tbnw=97&amp;start=0&amp;ndsp=25&amp;ved=1t:429,r:13,s:0,i:127</a:t>
            </a:r>
          </a:p>
          <a:p>
            <a:pPr marL="0" indent="0" algn="ctr">
              <a:buNone/>
            </a:pPr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(Obrázek č. 2 – 12. 6. 2012)</a:t>
            </a:r>
            <a:endParaRPr lang="cs-CZ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551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16633"/>
            <a:ext cx="7125113" cy="1080120"/>
          </a:xfrm>
        </p:spPr>
        <p:txBody>
          <a:bodyPr/>
          <a:lstStyle/>
          <a:p>
            <a:pPr algn="ctr"/>
            <a:r>
              <a:rPr lang="cs-CZ" sz="8000" u="sng" dirty="0">
                <a:solidFill>
                  <a:srgbClr val="FF0000"/>
                </a:solidFill>
                <a:latin typeface="Gabriola" pitchFamily="82" charset="0"/>
              </a:rPr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5256583"/>
          </a:xfrm>
        </p:spPr>
        <p:txBody>
          <a:bodyPr>
            <a:normAutofit/>
          </a:bodyPr>
          <a:lstStyle/>
          <a:p>
            <a:r>
              <a:rPr lang="cs-CZ" sz="1400" dirty="0"/>
              <a:t>http://www.google.cz/imgres?q=f.+l.+%C4%8Delakovsk%C3%BD&amp;hl=cs&amp;sa=X&amp;biw=1366&amp;bih=667&amp;tbm=isch&amp;prmd=imvns&amp;tbnid=hLjoVBeyYOEavM:&amp;imgrefurl=http://phprs1.3zsmt.cz/view.php%3Fcisloclanku%3D2008010031&amp;docid=8tFgYcXomITO3M&amp;imgurl=http://</a:t>
            </a:r>
            <a:r>
              <a:rPr lang="cs-CZ" sz="1400" dirty="0" smtClean="0"/>
              <a:t>zak.3zsmt.cz:888/all/holesovsky/5.bmp&amp;w=204&amp;h=250&amp;ei=4W9QUP2uHNGVswbfoIC4Aw&amp;zoom=1&amp;iact=hc&amp;vpx=200&amp;vpy=155&amp;dur=1765&amp;hovh=200&amp;hovw=163&amp;tx=127&amp;ty=171&amp;sig=102017272120240730438&amp;page=1&amp;tbnh=151&amp;tbnw=123&amp;start=0&amp;ndsp=24&amp;ved=1t:429,r:0,s:0,i:73</a:t>
            </a:r>
          </a:p>
          <a:p>
            <a:pPr marL="0" indent="0" algn="ctr">
              <a:buNone/>
            </a:pPr>
            <a:r>
              <a:rPr lang="cs-CZ" sz="1400" dirty="0" smtClean="0"/>
              <a:t>(Obrázek č. 3 – 12. 6. 2012)</a:t>
            </a:r>
          </a:p>
          <a:p>
            <a:pPr marL="0" indent="0" algn="ctr">
              <a:buNone/>
            </a:pPr>
            <a:endParaRPr lang="cs-CZ" sz="1400" dirty="0"/>
          </a:p>
          <a:p>
            <a:r>
              <a:rPr lang="cs-CZ" sz="1400" dirty="0"/>
              <a:t>http://www.google.cz/imgres?q=franti%C5%A1ek+su%C5%A1il&amp;hl=cs&amp;sa=X&amp;biw=1366&amp;bih=667&amp;tbm=isch&amp;prmd=imvnso&amp;tbnid=0CjYJ3snKfhb0M:&amp;imgrefurl=http://cs.wikipedia.org/wiki/Franti%25C5%25A1ek_Su%25C5%25A1il&amp;docid=UrZJNbjK6ERKDM&amp;imgurl=http://</a:t>
            </a:r>
            <a:r>
              <a:rPr lang="cs-CZ" sz="1400" dirty="0" smtClean="0"/>
              <a:t>upload.wikimedia.org/wikipedia/commons/thumb/1/10/Susil.png/225px-Susil.png&amp;w=225&amp;h=247&amp;ei=23BQULTfJYTIsgbw5IGICQ&amp;zoom=1&amp;iact=hc&amp;vpx=201&amp;vpy=160&amp;dur=325&amp;hovh=197&amp;hovw=180&amp;tx=112&amp;ty=126&amp;sig=102017272120240730438&amp;page=1&amp;tbnh=158&amp;tbnw=142&amp;start=0&amp;ndsp=22&amp;ved=1t:429,r:0,s:0,i:73</a:t>
            </a:r>
          </a:p>
          <a:p>
            <a:pPr marL="0" indent="0" algn="ctr">
              <a:buNone/>
            </a:pPr>
            <a:r>
              <a:rPr lang="cs-CZ" sz="1400" dirty="0" smtClean="0"/>
              <a:t>(Obrázek č. 4 – 12. 6. 2012)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0055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188641"/>
            <a:ext cx="7125113" cy="1152128"/>
          </a:xfrm>
        </p:spPr>
        <p:txBody>
          <a:bodyPr/>
          <a:lstStyle/>
          <a:p>
            <a:pPr algn="ctr"/>
            <a:r>
              <a:rPr lang="cs-CZ" sz="8000" u="sng" dirty="0">
                <a:solidFill>
                  <a:srgbClr val="FF0000"/>
                </a:solidFill>
                <a:latin typeface="Gabriola" pitchFamily="82" charset="0"/>
              </a:rPr>
              <a:t>Zdroje obrázků: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07361"/>
            <a:ext cx="8352927" cy="4645975"/>
          </a:xfrm>
        </p:spPr>
        <p:txBody>
          <a:bodyPr>
            <a:normAutofit/>
          </a:bodyPr>
          <a:lstStyle/>
          <a:p>
            <a:r>
              <a:rPr lang="cs-CZ" sz="1400" dirty="0"/>
              <a:t>http://www.google.cz/imgres?q=lidov%C3%BD+kroj&amp;hl=cs&amp;sa=X&amp;biw=1366&amp;bih=667&amp;tbm=isch&amp;prmd=imvns&amp;tbnid=gE8YQvVViz_nZM:&amp;imgrefurl=http://brno.idnes.cz/kroje-se-staly-obeti-mody-zjistili-etnografove-frr-/brno-zpravy.aspx%3Fc%3DA090424_1179605_brno_dmk&amp;docid=Ms9eRmRoItsrOM&amp;imgurl=http://</a:t>
            </a:r>
            <a:r>
              <a:rPr lang="cs-CZ" sz="1400" dirty="0" smtClean="0"/>
              <a:t>i.idnes.cz/09/043/gal/JAG2aa366_kroj_nyni.jpg&amp;w=460&amp;h=507&amp;ei=sYVQUK66N4TOtAb0oYH4Bg&amp;zoom=1&amp;iact=hc&amp;vpx=848&amp;vpy=131&amp;dur=934&amp;hovh=236&amp;hovw=214&amp;tx=84&amp;ty=90&amp;sig=102017272120240730438&amp;page=1&amp;tbnh=139&amp;tbnw=121&amp;start=0&amp;ndsp=24&amp;ved=1t:429,r:4,s:0,i:85</a:t>
            </a:r>
          </a:p>
          <a:p>
            <a:pPr marL="0" indent="0" algn="ctr">
              <a:buNone/>
            </a:pPr>
            <a:r>
              <a:rPr lang="cs-CZ" sz="1400" dirty="0" smtClean="0"/>
              <a:t>(Obrázek č. 5 – 12. 6. 2012) </a:t>
            </a:r>
          </a:p>
          <a:p>
            <a:pPr marL="0" indent="0" algn="ctr">
              <a:buNone/>
            </a:pPr>
            <a:endParaRPr lang="cs-CZ" sz="1400" dirty="0"/>
          </a:p>
          <a:p>
            <a:r>
              <a:rPr lang="cs-CZ" sz="1400" dirty="0"/>
              <a:t>http://www.google.cz/imgres?q=lidov%C3%BD+kroj&amp;hl=cs&amp;sa=X&amp;biw=1366&amp;bih=667&amp;tbm=isch&amp;prmd=imvns&amp;tbnid=vYdiOVVGffP2CM:&amp;imgrefurl=http://www.fslipina.ic.cz/index.php%3Fclanek%3D8&amp;docid=Tb0hkpX1fuyGNM&amp;imgurl=http://</a:t>
            </a:r>
            <a:r>
              <a:rPr lang="cs-CZ" sz="1400" dirty="0" smtClean="0"/>
              <a:t>www.fslipina.ic.cz/images/kroj/kroje1.jpg&amp;w=600&amp;h=800&amp;ei=sYVQUK66N4TOtAb0oYH4Bg&amp;zoom=1&amp;iact=hc&amp;vpx=175&amp;vpy=119&amp;dur=10&amp;hovh=259&amp;hovw=194&amp;tx=80&amp;ty=147&amp;sig=102017272120240730438&amp;page=1&amp;tbnh=139&amp;tbnw=104&amp;start=0&amp;ndsp=24&amp;ved=1t:429,r:0,s:0,i:73</a:t>
            </a:r>
          </a:p>
          <a:p>
            <a:pPr marL="0" indent="0" algn="ctr">
              <a:buNone/>
            </a:pPr>
            <a:r>
              <a:rPr lang="cs-CZ" sz="1400" dirty="0" smtClean="0"/>
              <a:t>(Obrázek č. 6 – 12. 6. 2012)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5358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659</TotalTime>
  <Words>683</Words>
  <Application>Microsoft Office PowerPoint</Application>
  <PresentationFormat>Předvádění na obrazovce (4:3)</PresentationFormat>
  <Paragraphs>79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Spring</vt:lpstr>
      <vt:lpstr>Lidová kultura</vt:lpstr>
      <vt:lpstr>Lidová kultura</vt:lpstr>
      <vt:lpstr>Metodika:</vt:lpstr>
      <vt:lpstr>Lidová kultura:</vt:lpstr>
      <vt:lpstr>Sběratelé:</vt:lpstr>
      <vt:lpstr>Prezentace aplikace PowerPoint</vt:lpstr>
      <vt:lpstr>Lidová kultura:</vt:lpstr>
      <vt:lpstr>Lidová kultura:</vt:lpstr>
      <vt:lpstr>Prezentace aplikace PowerPoint</vt:lpstr>
      <vt:lpstr>Trhy a jarmarky:</vt:lpstr>
      <vt:lpstr>Selská stavení:</vt:lpstr>
      <vt:lpstr>Opakování:</vt:lpstr>
      <vt:lpstr>Řešení:</vt:lpstr>
      <vt:lpstr>Zdroje:</vt:lpstr>
      <vt:lpstr>Zdroje obrázků:</vt:lpstr>
      <vt:lpstr>Zdroje obrázků:</vt:lpstr>
      <vt:lpstr>Zdroje obrázků: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Lidová kultura</dc:title>
  <dc:creator>Machová Alena</dc:creator>
  <cp:lastModifiedBy>Machová Alena</cp:lastModifiedBy>
  <cp:revision>49</cp:revision>
  <dcterms:created xsi:type="dcterms:W3CDTF">2012-09-11T16:48:00Z</dcterms:created>
  <dcterms:modified xsi:type="dcterms:W3CDTF">2012-09-12T13:24:46Z</dcterms:modified>
</cp:coreProperties>
</file>