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0E0519B-FC5A-4A24-9415-C91FCD052F39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EE8DD03-BF1F-4C36-B27D-CB803E96BC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16633"/>
            <a:ext cx="7117180" cy="1296143"/>
          </a:xfrm>
        </p:spPr>
        <p:txBody>
          <a:bodyPr/>
          <a:lstStyle/>
          <a:p>
            <a:pPr algn="ctr"/>
            <a:r>
              <a:rPr lang="cs-CZ" sz="9600" b="1" u="sng" dirty="0" smtClean="0">
                <a:solidFill>
                  <a:srgbClr val="FF0000"/>
                </a:solidFill>
                <a:latin typeface="Gabriola" pitchFamily="82" charset="0"/>
              </a:rPr>
              <a:t>Školní život</a:t>
            </a:r>
            <a:endParaRPr lang="cs-CZ" sz="9600" b="1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340768"/>
            <a:ext cx="8352928" cy="5040560"/>
          </a:xfrm>
        </p:spPr>
        <p:txBody>
          <a:bodyPr/>
          <a:lstStyle/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Základní škola Choltice, okres Pardubice – „Učíme se pro život“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Šablona: č. III/2 Inovace a zkvalitnění výuky pomocí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ICT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Pořadové </a:t>
            </a: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číslo: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39</a:t>
            </a:r>
            <a:endParaRPr lang="cs-CZ" sz="3200" dirty="0">
              <a:solidFill>
                <a:prstClr val="black">
                  <a:lumMod val="95000"/>
                  <a:lumOff val="5000"/>
                </a:prstClr>
              </a:solidFill>
              <a:latin typeface="Gabriola" pitchFamily="82" charset="0"/>
              <a:cs typeface="Calibri" pitchFamily="34" charset="0"/>
            </a:endParaRP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Autor: Machová Alena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Ověření ve výuce: 8. třída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Datum ověření: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14. </a:t>
            </a: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6. 2012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74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6"/>
            <a:ext cx="7125113" cy="1296144"/>
          </a:xfrm>
        </p:spPr>
        <p:txBody>
          <a:bodyPr/>
          <a:lstStyle/>
          <a:p>
            <a:pPr algn="ctr"/>
            <a:r>
              <a:rPr lang="cs-CZ" sz="9600" b="1" u="sng" dirty="0">
                <a:solidFill>
                  <a:srgbClr val="FF0000"/>
                </a:solidFill>
                <a:latin typeface="Gabriola" pitchFamily="82" charset="0"/>
              </a:rPr>
              <a:t>Školní život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276872"/>
            <a:ext cx="6858000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2689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80120"/>
          </a:xfrm>
        </p:spPr>
        <p:txBody>
          <a:bodyPr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latin typeface="Gabriola" pitchFamily="82" charset="0"/>
              </a:rPr>
              <a:t>Metodika:</a:t>
            </a:r>
            <a:endParaRPr lang="cs-CZ" sz="8000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136904" cy="5256583"/>
          </a:xfrm>
        </p:spPr>
        <p:txBody>
          <a:bodyPr>
            <a:normAutofit/>
          </a:bodyPr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Žákům promítneme prezentaci, kterou lze doplnit vlastním výkladem.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Pro kontrolu pozornosti žáků při výkladu je určen závěrečný test.</a:t>
            </a:r>
            <a:br>
              <a:rPr lang="cs-CZ" sz="2800" dirty="0">
                <a:solidFill>
                  <a:prstClr val="black"/>
                </a:solidFill>
              </a:rPr>
            </a:b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800" b="1" u="sng" dirty="0">
                <a:solidFill>
                  <a:prstClr val="black"/>
                </a:solidFill>
              </a:rPr>
              <a:t>Klíčová slova</a:t>
            </a:r>
            <a:r>
              <a:rPr lang="cs-CZ" sz="2800" b="1" u="sng" dirty="0" smtClean="0">
                <a:solidFill>
                  <a:prstClr val="black"/>
                </a:solidFill>
              </a:rPr>
              <a:t>:</a:t>
            </a:r>
            <a:r>
              <a:rPr lang="cs-CZ" sz="2800" dirty="0" smtClean="0">
                <a:solidFill>
                  <a:prstClr val="black"/>
                </a:solidFill>
              </a:rPr>
              <a:t> Obecné (triviální) školy, gymnázia, univerzity, politické zřízení školní, gymnaziální kodex.</a:t>
            </a: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</a:rPr>
              <a:t/>
            </a:r>
            <a:b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endParaRPr lang="cs-CZ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84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152128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Školní život: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43077" cy="52565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Počet obecných (triviálních) škol během 1. poloviny </a:t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19. století stále rostl. Zatímco na počátku 19. století bylo v Čechách asi 2300 obecných škol, roku 1847 jich bylo téměř 3500.</a:t>
            </a:r>
          </a:p>
          <a:p>
            <a:pPr>
              <a:lnSpc>
                <a:spcPct val="150000"/>
              </a:lnSpc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Obecné školy navštěvovaly již asi ¾ školou povinných dětí a někde i všechny. 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94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4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Školní zřízení: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80920" cy="5184577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Roku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1805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bylo vydáno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Politické zřízení školní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které upravovalo život škol do mnoha podrobností.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Nařizovalo povinnou školní docházku pro děti </a:t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od 6 – 12 let a opakovací nedělní hodiny pro mládež </a:t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do 18 let.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Duchovní dozor nad školami měl v místě farář, v okrese a kraji pak příslušný vyšší církevní správce, z hlediska materiálního byly školy podřízeny krajským úřadům. 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73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Školní zřízení: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5472607"/>
          </a:xfrm>
        </p:spPr>
        <p:txBody>
          <a:bodyPr>
            <a:normAutofit fontScale="92500"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Učitel měl vystudovat minimálně tříměsíční kurz na hlavní škole, dosáhnout 20 let věku a složit učitelskou zkoušku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Ve třídě nesmělo být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více jak 80 žáků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Učit se smělo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pouze podle schválených knih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Nová zákonná úprava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na jedné straně podřizovala školy církvi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na straně druhé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zlepšila jejich hmotné postavení a zvýšila počet žáků navštěvujících školu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</a:t>
            </a:r>
          </a:p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Pevné normy ale omezovaly aktivitu jednotlivce v duchu státní ideologie.</a:t>
            </a:r>
            <a:endParaRPr lang="cs-CZ" sz="3600" u="sng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79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8640960" cy="936103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Gymnázia a reálné školy: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8784976" cy="518457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V 1. polovině 19. století bylo v českých zemích 25 gymnázií a v šesti ročnících na nich studovalo asi 5000 žáků.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Pravidla výuky byla stanovena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Gymnaziálním kodexem </a:t>
            </a:r>
            <a:b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</a:b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z roku 1808.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Gymnaziální výuka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byla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zaměřena především na společenské vědy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střední vzdělání v technických oborech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zajišťovaly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reálné školy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(1. otevřena roku 1832 v Rakovníku).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903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Vysoké školy: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52928" cy="5256583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Vysoké školy byly mimo bohoslovecké semináře dvě: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3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Karlo-Ferdinandova univerzita v Praze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3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Univerzita v Olomouci</a:t>
            </a:r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O statut vysoké školy usilovala i polytechnika.</a:t>
            </a:r>
          </a:p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Na začátku 19. století ztratily univerzity svou duchovní nezávislost; učitelé směli přednášet svůj obor pouze podle jedné schválené učebnice.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Na vysoké školy dohlíželi studijní direktoři i policie.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3374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Reforma školství: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5184575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Vyučovacím jazykem obecných škol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byly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čeština a němčina.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Na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gymnáziích a vysokých školách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se učilo 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německy.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Ve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třicátých letech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již sílily hlasy volající po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reformě školství.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Existovalo několik návrhů na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nové školské systémy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které měly zabezpečit i výuku přírodovědných předmětů, svobodu univerzitní výuky a požadovaly povinnou školní docházku do 14 let.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16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3"/>
            <a:ext cx="8928992" cy="1152128"/>
          </a:xfrm>
        </p:spPr>
        <p:txBody>
          <a:bodyPr/>
          <a:lstStyle/>
          <a:p>
            <a:pPr algn="ctr"/>
            <a:r>
              <a:rPr lang="cs-CZ" sz="7200" u="sng" dirty="0" smtClean="0">
                <a:solidFill>
                  <a:srgbClr val="FF0000"/>
                </a:solidFill>
                <a:latin typeface="Gabriola" pitchFamily="82" charset="0"/>
              </a:rPr>
              <a:t>Literatura pro děti a mládež:</a:t>
            </a:r>
            <a:endParaRPr lang="cs-CZ" sz="72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9"/>
            <a:ext cx="8784976" cy="475252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V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1. polovině 19. století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se již setkáváme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s literaturou pro děti a mládež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– měla obvykle poučný charakter a nabádala k tehdy žádoucímu chování. Stále oblíbená byla dobrodružná literatura.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Na každé české škole měl být odebírán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první český časopis pro školu: Přítel mládeže. </a:t>
            </a:r>
            <a:endParaRPr lang="cs-CZ" sz="3600" b="1" u="sng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483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4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Opakování: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280920" cy="4051437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Jaký byl jiný název pro obecné školy?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Kolik bylo v českých zemích univerzit a kde?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Jak se jmenoval předpis podle kterého se musely obecné školy řídit?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Jaké byly uznávané vyučovací jazyky?</a:t>
            </a:r>
          </a:p>
          <a:p>
            <a:pPr marL="742950" indent="-742950">
              <a:buFont typeface="+mj-lt"/>
              <a:buAutoNum type="arabicParenR"/>
            </a:pP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70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Řešení: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5"/>
            <a:ext cx="7992887" cy="4320480"/>
          </a:xfrm>
        </p:spPr>
        <p:txBody>
          <a:bodyPr>
            <a:no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Obecné = Triviální školy.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Dvě univerzity – Praha a Olomouc.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Politické zřízení školní z roku 1805.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Čeština a němčina.</a:t>
            </a:r>
            <a:endParaRPr lang="cs-CZ" sz="48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60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1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Zdroje: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84784"/>
            <a:ext cx="6912768" cy="4824535"/>
          </a:xfrm>
        </p:spPr>
        <p:txBody>
          <a:bodyPr>
            <a:noAutofit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Literární výchova pro 2. stupeň základní školy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1. vyd. Praha: SPN, 2001. ISBN 80-7235-026-9. </a:t>
            </a:r>
            <a:br>
              <a:rPr lang="cs-CZ" sz="2000" dirty="0">
                <a:solidFill>
                  <a:schemeClr val="tx1"/>
                </a:solidFill>
                <a:latin typeface="Comic Sans MS"/>
              </a:rPr>
            </a:br>
            <a:endParaRPr lang="cs-CZ" sz="2000" dirty="0">
              <a:solidFill>
                <a:schemeClr val="tx1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schemeClr val="tx1"/>
                </a:solidFill>
                <a:latin typeface="Comic Sans MS"/>
              </a:rPr>
              <a:t>VOLHEJNOVÁ, Veronika. </a:t>
            </a: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Čeští spisovatelé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3. vyd. Praha: Fragment, 2011. Odkaz. ISBN 978-80-253-1273-5.</a:t>
            </a:r>
            <a:br>
              <a:rPr lang="cs-CZ" sz="2000" dirty="0">
                <a:solidFill>
                  <a:schemeClr val="tx1"/>
                </a:solidFill>
                <a:latin typeface="Comic Sans MS"/>
              </a:rPr>
            </a:br>
            <a:endParaRPr lang="cs-CZ" sz="2000" dirty="0">
              <a:solidFill>
                <a:schemeClr val="tx1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schemeClr val="tx1"/>
                </a:solidFill>
                <a:latin typeface="Comic Sans MS"/>
              </a:rPr>
              <a:t>SOCHROVÁ, Marie. </a:t>
            </a: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Literatura v kostce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2. vyd. Praha: Fragment, 1996. ISBN 80-7200-052-7. </a:t>
            </a:r>
            <a:br>
              <a:rPr lang="cs-CZ" sz="2000" dirty="0">
                <a:solidFill>
                  <a:schemeClr val="tx1"/>
                </a:solidFill>
                <a:latin typeface="Comic Sans MS"/>
              </a:rPr>
            </a:br>
            <a:endParaRPr lang="cs-CZ" sz="2000" dirty="0">
              <a:solidFill>
                <a:schemeClr val="tx1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schemeClr val="tx1"/>
                </a:solidFill>
                <a:latin typeface="Comic Sans MS"/>
              </a:rPr>
              <a:t>LNĚNIČKOVÁ, Jitka. </a:t>
            </a: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České země v době obrození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1. vyd. Praha: Albatros, 1995. ISBN 80-00-00375-9</a:t>
            </a:r>
            <a:r>
              <a:rPr lang="cs-CZ" sz="2400" dirty="0">
                <a:solidFill>
                  <a:schemeClr val="tx1"/>
                </a:solidFill>
                <a:latin typeface="Comic Sans MS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84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208</TotalTime>
  <Words>510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Školní život</vt:lpstr>
      <vt:lpstr>Školní život</vt:lpstr>
      <vt:lpstr>Metodika:</vt:lpstr>
      <vt:lpstr>Školní život:</vt:lpstr>
      <vt:lpstr>Školní zřízení:</vt:lpstr>
      <vt:lpstr>Školní zřízení:</vt:lpstr>
      <vt:lpstr>Gymnázia a reálné školy:</vt:lpstr>
      <vt:lpstr>Vysoké školy:</vt:lpstr>
      <vt:lpstr>Reforma školství:</vt:lpstr>
      <vt:lpstr>Literatura pro děti a mládež:</vt:lpstr>
      <vt:lpstr>Opakování:</vt:lpstr>
      <vt:lpstr>Řešení: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 život</dc:title>
  <dc:creator>Machová Alena</dc:creator>
  <cp:lastModifiedBy>Machová Alena</cp:lastModifiedBy>
  <cp:revision>21</cp:revision>
  <dcterms:created xsi:type="dcterms:W3CDTF">2012-09-11T20:57:29Z</dcterms:created>
  <dcterms:modified xsi:type="dcterms:W3CDTF">2012-09-12T23:04:38Z</dcterms:modified>
</cp:coreProperties>
</file>