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10"/>
  </p:notesMasterIdLst>
  <p:sldIdLst>
    <p:sldId id="262" r:id="rId2"/>
    <p:sldId id="256" r:id="rId3"/>
    <p:sldId id="257" r:id="rId4"/>
    <p:sldId id="263" r:id="rId5"/>
    <p:sldId id="264" r:id="rId6"/>
    <p:sldId id="259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0FDF90E-B043-47C7-827A-C456B7553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B014753-EDC3-4321-817C-2A909F101C9B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1531A356-C643-44A4-B631-B7325CFC01A0}" type="slidenum">
              <a:rPr lang="cs-CZ" sz="1200">
                <a:solidFill>
                  <a:srgbClr val="000000"/>
                </a:solidFill>
                <a:latin typeface="Calibri" pitchFamily="34" charset="0"/>
              </a:rPr>
              <a:pPr algn="r"/>
              <a:t>1</a:t>
            </a:fld>
            <a:endParaRPr lang="cs-CZ" sz="120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21523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1524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F1C2B-589B-4BDD-8F44-E149E3E5B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166420-20D5-462C-8E56-BAF0BD683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5B94A3-FE24-45A6-B455-788D953EB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45B3E4-A969-4D79-A2ED-04E99B5F50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221E2C-1D0B-4652-A362-EC4204635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9A6D38-42D4-4D4F-9266-F32FEF2C4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CD5BC7-1C42-4E84-A114-0333BEDF2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42133-BC0C-44C2-8D18-24B5B7009C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521B37-E5FA-4B9F-AC72-660483ABB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36EA25-26EA-445C-9195-28DF32F8D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5B2E0-71FD-4A27-BB61-8C63668415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ECFDC1D8-17A2-4336-860C-0B849AE87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20485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0486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0487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0488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0489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0490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0491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0492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0493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496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4" r:id="rId2"/>
    <p:sldLayoutId id="2147483663" r:id="rId3"/>
    <p:sldLayoutId id="2147483662" r:id="rId4"/>
    <p:sldLayoutId id="2147483661" r:id="rId5"/>
    <p:sldLayoutId id="2147483660" r:id="rId6"/>
    <p:sldLayoutId id="2147483659" r:id="rId7"/>
    <p:sldLayoutId id="2147483658" r:id="rId8"/>
    <p:sldLayoutId id="2147483657" r:id="rId9"/>
    <p:sldLayoutId id="2147483656" r:id="rId10"/>
    <p:sldLayoutId id="2147483655" r:id="rId11"/>
  </p:sldLayoutIdLst>
  <p:transition>
    <p:cover dir="ld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8325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4211638" y="2420938"/>
            <a:ext cx="23828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2" name="Text Box 7"/>
          <p:cNvSpPr txBox="1">
            <a:spLocks noChangeArrowheads="1"/>
          </p:cNvSpPr>
          <p:nvPr/>
        </p:nvSpPr>
        <p:spPr bwMode="auto">
          <a:xfrm>
            <a:off x="2916238" y="1341438"/>
            <a:ext cx="28082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14343" name="Text Box 8"/>
          <p:cNvSpPr txBox="1">
            <a:spLocks noChangeArrowheads="1"/>
          </p:cNvSpPr>
          <p:nvPr/>
        </p:nvSpPr>
        <p:spPr bwMode="auto">
          <a:xfrm>
            <a:off x="4859338" y="1628775"/>
            <a:ext cx="36718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3.2.1.3.R16_Válec</a:t>
            </a:r>
          </a:p>
        </p:txBody>
      </p:sp>
      <p:sp>
        <p:nvSpPr>
          <p:cNvPr id="14344" name="Text Box 9"/>
          <p:cNvSpPr txBox="1">
            <a:spLocks noChangeArrowheads="1"/>
          </p:cNvSpPr>
          <p:nvPr/>
        </p:nvSpPr>
        <p:spPr bwMode="auto">
          <a:xfrm>
            <a:off x="2627313" y="2060575"/>
            <a:ext cx="3816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8.ročník</a:t>
            </a: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Anotace: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900" smtClean="0"/>
              <a:t>Prezentaci je možné použít na úvod k tématu o válci. Žáci se již s tímto tělesem setkali v nižších ročnících. Navážeme na znalosti o krychli, kvádru a hranolu. Zopakují pojmy podstava, plášť. Žáci uvedou příklady s praxe. Naučí se dělat názorné náčrtky válce. Celé učivo doplníme modelem válce.</a:t>
            </a: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Jaká znáte tělesa?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Pojmenujte tělesa:</a:t>
            </a:r>
          </a:p>
        </p:txBody>
      </p:sp>
      <p:sp>
        <p:nvSpPr>
          <p:cNvPr id="17411" name="AutoShape 5"/>
          <p:cNvSpPr>
            <a:spLocks noChangeArrowheads="1"/>
          </p:cNvSpPr>
          <p:nvPr/>
        </p:nvSpPr>
        <p:spPr bwMode="auto">
          <a:xfrm>
            <a:off x="1547813" y="2852738"/>
            <a:ext cx="1368425" cy="1368425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2" name="AutoShape 6"/>
          <p:cNvSpPr>
            <a:spLocks noChangeArrowheads="1"/>
          </p:cNvSpPr>
          <p:nvPr/>
        </p:nvSpPr>
        <p:spPr bwMode="auto">
          <a:xfrm>
            <a:off x="4284663" y="3573463"/>
            <a:ext cx="2519362" cy="1223962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3" name="AutoShape 7"/>
          <p:cNvSpPr>
            <a:spLocks noChangeArrowheads="1"/>
          </p:cNvSpPr>
          <p:nvPr/>
        </p:nvSpPr>
        <p:spPr bwMode="auto">
          <a:xfrm>
            <a:off x="1619250" y="5013325"/>
            <a:ext cx="1081088" cy="1008063"/>
          </a:xfrm>
          <a:prstGeom prst="triangle">
            <a:avLst>
              <a:gd name="adj" fmla="val 50000"/>
            </a:avLst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4" name="AutoShape 8"/>
          <p:cNvSpPr>
            <a:spLocks noChangeArrowheads="1"/>
          </p:cNvSpPr>
          <p:nvPr/>
        </p:nvSpPr>
        <p:spPr bwMode="auto">
          <a:xfrm>
            <a:off x="2339975" y="5373688"/>
            <a:ext cx="1081088" cy="1008062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5" name="Line 9"/>
          <p:cNvSpPr>
            <a:spLocks noChangeShapeType="1"/>
          </p:cNvSpPr>
          <p:nvPr/>
        </p:nvSpPr>
        <p:spPr bwMode="auto">
          <a:xfrm>
            <a:off x="2124075" y="5013325"/>
            <a:ext cx="792163" cy="431800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16" name="Line 10"/>
          <p:cNvSpPr>
            <a:spLocks noChangeShapeType="1"/>
          </p:cNvSpPr>
          <p:nvPr/>
        </p:nvSpPr>
        <p:spPr bwMode="auto">
          <a:xfrm>
            <a:off x="1619250" y="6021388"/>
            <a:ext cx="720725" cy="360362"/>
          </a:xfrm>
          <a:prstGeom prst="line">
            <a:avLst/>
          </a:prstGeom>
          <a:noFill/>
          <a:ln w="952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6084888" y="1989138"/>
            <a:ext cx="2016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Kvádr</a:t>
            </a:r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7092950" y="3068638"/>
            <a:ext cx="1727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Krychle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7092950" y="4797425"/>
            <a:ext cx="2051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Hranol</a:t>
            </a: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-0.01667 L -0.50399 -0.06922 " pathEditMode="relative" ptsTypes="AA">
                                      <p:cBhvr>
                                        <p:cTn id="6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92 0.00393 L -0.14757 0.14051 " pathEditMode="relative" ptsTypes="AA">
                                      <p:cBhvr>
                                        <p:cTn id="10" dur="2000" fill="hold"/>
                                        <p:tgtEl>
                                          <p:spTgt spid="3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93 -0.02732 L -0.41927 0.1196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26" y="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7" grpId="0"/>
      <p:bldP spid="308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Válec.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5" name="AutoShape 5"/>
          <p:cNvSpPr>
            <a:spLocks noChangeArrowheads="1"/>
          </p:cNvSpPr>
          <p:nvPr/>
        </p:nvSpPr>
        <p:spPr bwMode="auto">
          <a:xfrm>
            <a:off x="1187450" y="2060575"/>
            <a:ext cx="3313113" cy="3457575"/>
          </a:xfrm>
          <a:prstGeom prst="can">
            <a:avLst>
              <a:gd name="adj" fmla="val 26090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4932363" y="1916113"/>
            <a:ext cx="3960812" cy="418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</a:rPr>
              <a:t>Jaký tvar má podstava válce?</a:t>
            </a:r>
          </a:p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</a:rPr>
              <a:t>Jak můžeme zadat velikost válce?</a:t>
            </a:r>
          </a:p>
          <a:p>
            <a:pPr>
              <a:spcBef>
                <a:spcPct val="50000"/>
              </a:spcBef>
            </a:pPr>
            <a:endParaRPr lang="cs-CZ" sz="2800">
              <a:solidFill>
                <a:srgbClr val="000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</a:rPr>
              <a:t>Kde se v praxi můžete setkat s předměty tvaru válce?</a:t>
            </a:r>
          </a:p>
        </p:txBody>
      </p:sp>
      <p:sp>
        <p:nvSpPr>
          <p:cNvPr id="2" name="Vlna 1"/>
          <p:cNvSpPr/>
          <p:nvPr/>
        </p:nvSpPr>
        <p:spPr>
          <a:xfrm>
            <a:off x="7524750" y="2636838"/>
            <a:ext cx="863600" cy="431800"/>
          </a:xfrm>
          <a:prstGeom prst="wave">
            <a:avLst/>
          </a:prstGeom>
          <a:solidFill>
            <a:schemeClr val="accent3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kruh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5292725" y="4008438"/>
            <a:ext cx="2663825" cy="573087"/>
          </a:xfrm>
          <a:prstGeom prst="wave">
            <a:avLst/>
          </a:prstGeom>
          <a:solidFill>
            <a:schemeClr val="accent3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Výškou, velikostí podstavy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Vlna 3"/>
          <p:cNvSpPr/>
          <p:nvPr/>
        </p:nvSpPr>
        <p:spPr>
          <a:xfrm>
            <a:off x="5435600" y="6102350"/>
            <a:ext cx="2952750" cy="566738"/>
          </a:xfrm>
          <a:prstGeom prst="wave">
            <a:avLst/>
          </a:prstGeom>
          <a:solidFill>
            <a:schemeClr val="accent3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Plechovka, odpadkový </a:t>
            </a:r>
            <a:r>
              <a:rPr lang="cs-CZ" dirty="0" err="1">
                <a:solidFill>
                  <a:srgbClr val="FF0000"/>
                </a:solidFill>
              </a:rPr>
              <a:t>koš,váleček</a:t>
            </a:r>
            <a:r>
              <a:rPr lang="cs-CZ" dirty="0">
                <a:solidFill>
                  <a:srgbClr val="FF0000"/>
                </a:solidFill>
              </a:rPr>
              <a:t> na těsto,…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se liší následující válce?</a:t>
            </a:r>
          </a:p>
        </p:txBody>
      </p:sp>
      <p:pic>
        <p:nvPicPr>
          <p:cNvPr id="19458" name="Picture 9" descr="geogebra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11188" y="2316163"/>
            <a:ext cx="2647950" cy="1622425"/>
          </a:xfrm>
        </p:spPr>
      </p:pic>
      <p:pic>
        <p:nvPicPr>
          <p:cNvPr id="19459" name="Picture 10" descr="geogebr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2420938"/>
            <a:ext cx="2836863" cy="153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Oval 11"/>
          <p:cNvSpPr>
            <a:spLocks noChangeArrowheads="1"/>
          </p:cNvSpPr>
          <p:nvPr/>
        </p:nvSpPr>
        <p:spPr bwMode="auto">
          <a:xfrm>
            <a:off x="5580063" y="5661025"/>
            <a:ext cx="1779587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9461" name="Oval 12"/>
          <p:cNvSpPr>
            <a:spLocks noChangeArrowheads="1"/>
          </p:cNvSpPr>
          <p:nvPr/>
        </p:nvSpPr>
        <p:spPr bwMode="auto">
          <a:xfrm>
            <a:off x="5580063" y="3789363"/>
            <a:ext cx="1779587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9462" name="Line 13"/>
          <p:cNvSpPr>
            <a:spLocks noChangeShapeType="1"/>
          </p:cNvSpPr>
          <p:nvPr/>
        </p:nvSpPr>
        <p:spPr bwMode="auto">
          <a:xfrm>
            <a:off x="5580063" y="4149725"/>
            <a:ext cx="0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3" name="Line 16"/>
          <p:cNvSpPr>
            <a:spLocks noChangeShapeType="1"/>
          </p:cNvSpPr>
          <p:nvPr/>
        </p:nvSpPr>
        <p:spPr bwMode="auto">
          <a:xfrm flipV="1">
            <a:off x="7380288" y="4149725"/>
            <a:ext cx="0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4" name="Oval 17"/>
          <p:cNvSpPr>
            <a:spLocks noChangeArrowheads="1"/>
          </p:cNvSpPr>
          <p:nvPr/>
        </p:nvSpPr>
        <p:spPr bwMode="auto">
          <a:xfrm>
            <a:off x="1476375" y="5949950"/>
            <a:ext cx="1150938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9465" name="Oval 18"/>
          <p:cNvSpPr>
            <a:spLocks noChangeArrowheads="1"/>
          </p:cNvSpPr>
          <p:nvPr/>
        </p:nvSpPr>
        <p:spPr bwMode="auto">
          <a:xfrm>
            <a:off x="1476375" y="3933825"/>
            <a:ext cx="1150938" cy="2873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9466" name="Line 19"/>
          <p:cNvSpPr>
            <a:spLocks noChangeShapeType="1"/>
          </p:cNvSpPr>
          <p:nvPr/>
        </p:nvSpPr>
        <p:spPr bwMode="auto">
          <a:xfrm flipV="1">
            <a:off x="1476375" y="4076700"/>
            <a:ext cx="0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467" name="Line 20"/>
          <p:cNvSpPr>
            <a:spLocks noChangeShapeType="1"/>
          </p:cNvSpPr>
          <p:nvPr/>
        </p:nvSpPr>
        <p:spPr bwMode="auto">
          <a:xfrm flipV="1">
            <a:off x="2627313" y="4076700"/>
            <a:ext cx="0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262" name="Text Box 22"/>
          <p:cNvSpPr txBox="1">
            <a:spLocks noChangeArrowheads="1"/>
          </p:cNvSpPr>
          <p:nvPr/>
        </p:nvSpPr>
        <p:spPr bwMode="auto">
          <a:xfrm>
            <a:off x="5292725" y="1268413"/>
            <a:ext cx="2519363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</a:rPr>
              <a:t>Jaký je tvar a velikost podstavy?</a:t>
            </a:r>
          </a:p>
        </p:txBody>
      </p:sp>
      <p:sp>
        <p:nvSpPr>
          <p:cNvPr id="10263" name="Text Box 23"/>
          <p:cNvSpPr txBox="1">
            <a:spLocks noChangeArrowheads="1"/>
          </p:cNvSpPr>
          <p:nvPr/>
        </p:nvSpPr>
        <p:spPr bwMode="auto">
          <a:xfrm>
            <a:off x="6084888" y="2781300"/>
            <a:ext cx="2808287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000000"/>
                </a:solidFill>
              </a:rPr>
              <a:t>Jaký je tvar a velikost pláště?</a:t>
            </a:r>
          </a:p>
          <a:p>
            <a:pPr>
              <a:spcBef>
                <a:spcPct val="50000"/>
              </a:spcBef>
            </a:pPr>
            <a:endParaRPr lang="cs-CZ" sz="2800">
              <a:solidFill>
                <a:srgbClr val="000000"/>
              </a:solidFill>
            </a:endParaRPr>
          </a:p>
        </p:txBody>
      </p:sp>
      <p:sp>
        <p:nvSpPr>
          <p:cNvPr id="3" name="10cípá hvězda 2"/>
          <p:cNvSpPr/>
          <p:nvPr/>
        </p:nvSpPr>
        <p:spPr>
          <a:xfrm>
            <a:off x="3028950" y="4437063"/>
            <a:ext cx="1944688" cy="1657350"/>
          </a:xfrm>
          <a:prstGeom prst="star10">
            <a:avLst/>
          </a:prstGeom>
          <a:solidFill>
            <a:schemeClr val="accent3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Poloměrem podstavy a výškou.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10cípá hvězda 3"/>
          <p:cNvSpPr/>
          <p:nvPr/>
        </p:nvSpPr>
        <p:spPr>
          <a:xfrm>
            <a:off x="7488238" y="1954213"/>
            <a:ext cx="1044575" cy="687387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kruh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10cípá hvězda 4"/>
          <p:cNvSpPr/>
          <p:nvPr/>
        </p:nvSpPr>
        <p:spPr>
          <a:xfrm rot="10800000" flipV="1">
            <a:off x="7488238" y="5084763"/>
            <a:ext cx="1547812" cy="869950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obdélník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3" grpId="0"/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můžeme zakreslit válec?</a:t>
            </a:r>
          </a:p>
        </p:txBody>
      </p:sp>
      <p:sp>
        <p:nvSpPr>
          <p:cNvPr id="20482" name="Rectangle 5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1. možnost:</a:t>
            </a:r>
          </a:p>
          <a:p>
            <a:pPr eaLnBrk="1" hangingPunct="1"/>
            <a:r>
              <a:rPr lang="cs-CZ" smtClean="0"/>
              <a:t>Zakreslíme 2 křivky - elipsy - nad sebou</a:t>
            </a:r>
          </a:p>
          <a:p>
            <a:pPr eaLnBrk="1" hangingPunct="1"/>
            <a:r>
              <a:rPr lang="cs-CZ" smtClean="0"/>
              <a:t>V krajních bodech vyznačíme strany válce</a:t>
            </a:r>
          </a:p>
        </p:txBody>
      </p:sp>
      <p:sp>
        <p:nvSpPr>
          <p:cNvPr id="7176" name="Oval 8"/>
          <p:cNvSpPr>
            <a:spLocks noChangeArrowheads="1"/>
          </p:cNvSpPr>
          <p:nvPr/>
        </p:nvSpPr>
        <p:spPr bwMode="auto">
          <a:xfrm>
            <a:off x="1835150" y="5373688"/>
            <a:ext cx="2232025" cy="6477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7" name="Oval 9"/>
          <p:cNvSpPr>
            <a:spLocks noChangeArrowheads="1"/>
          </p:cNvSpPr>
          <p:nvPr/>
        </p:nvSpPr>
        <p:spPr bwMode="auto">
          <a:xfrm>
            <a:off x="1835150" y="4005263"/>
            <a:ext cx="2232025" cy="6477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8" name="Line 10"/>
          <p:cNvSpPr>
            <a:spLocks noChangeShapeType="1"/>
          </p:cNvSpPr>
          <p:nvPr/>
        </p:nvSpPr>
        <p:spPr bwMode="auto">
          <a:xfrm>
            <a:off x="1835150" y="4292600"/>
            <a:ext cx="0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9" name="Line 11"/>
          <p:cNvSpPr>
            <a:spLocks noChangeShapeType="1"/>
          </p:cNvSpPr>
          <p:nvPr/>
        </p:nvSpPr>
        <p:spPr bwMode="auto">
          <a:xfrm>
            <a:off x="4067175" y="4365625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6" grpId="0" animBg="1"/>
      <p:bldP spid="7177" grpId="0" animBg="1"/>
      <p:bldP spid="7178" grpId="0" animBg="1"/>
      <p:bldP spid="717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můžeme zakreslit válec?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2. možnost:</a:t>
            </a:r>
          </a:p>
          <a:p>
            <a:pPr eaLnBrk="1" hangingPunct="1"/>
            <a:r>
              <a:rPr lang="cs-CZ" sz="2800" smtClean="0"/>
              <a:t>Zakreslíme kružnici.</a:t>
            </a:r>
          </a:p>
          <a:p>
            <a:pPr eaLnBrk="1" hangingPunct="1"/>
            <a:r>
              <a:rPr lang="cs-CZ" sz="2800" smtClean="0"/>
              <a:t>Zakreslíme shodnou kružnici posunutou směrem vpravo nahoru (pod úhlem 45˚) </a:t>
            </a:r>
          </a:p>
          <a:p>
            <a:pPr eaLnBrk="1" hangingPunct="1"/>
            <a:r>
              <a:rPr lang="cs-CZ" sz="2800" smtClean="0"/>
              <a:t>Vedeme tečny kružnic asi pod úhlem 45 stupňů vzhledem k vodorovné přímce.</a:t>
            </a:r>
          </a:p>
        </p:txBody>
      </p:sp>
      <p:sp>
        <p:nvSpPr>
          <p:cNvPr id="9220" name="Oval 4"/>
          <p:cNvSpPr>
            <a:spLocks noChangeArrowheads="1"/>
          </p:cNvSpPr>
          <p:nvPr/>
        </p:nvSpPr>
        <p:spPr bwMode="auto">
          <a:xfrm>
            <a:off x="1331913" y="5445125"/>
            <a:ext cx="1150937" cy="10080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2411413" y="4724400"/>
            <a:ext cx="1150937" cy="10080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 flipH="1">
            <a:off x="1619250" y="4724400"/>
            <a:ext cx="1152525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23" name="Line 7"/>
          <p:cNvSpPr>
            <a:spLocks noChangeShapeType="1"/>
          </p:cNvSpPr>
          <p:nvPr/>
        </p:nvSpPr>
        <p:spPr bwMode="auto">
          <a:xfrm flipV="1">
            <a:off x="2268538" y="5516563"/>
            <a:ext cx="1223962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nimBg="1"/>
      <p:bldP spid="9221" grpId="0" animBg="1"/>
      <p:bldP spid="9222" grpId="0" animBg="1"/>
      <p:bldP spid="92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b="1">
              <a:solidFill>
                <a:prstClr val="black"/>
              </a:solidFill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/>
          </a:p>
        </p:txBody>
      </p:sp>
    </p:spTree>
  </p:cSld>
  <p:clrMapOvr>
    <a:masterClrMapping/>
  </p:clrMapOvr>
  <p:transition>
    <p:cover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41</TotalTime>
  <Words>169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Wingdings</vt:lpstr>
      <vt:lpstr>Arial Black</vt:lpstr>
      <vt:lpstr>Times New Roman</vt:lpstr>
      <vt:lpstr>Calibri</vt:lpstr>
      <vt:lpstr>Pixel</vt:lpstr>
      <vt:lpstr>Pixel</vt:lpstr>
      <vt:lpstr>Snímek 1</vt:lpstr>
      <vt:lpstr>Anotace:</vt:lpstr>
      <vt:lpstr>Jaká znáte tělesa?</vt:lpstr>
      <vt:lpstr>Válec.</vt:lpstr>
      <vt:lpstr>Jak se liší následující válce?</vt:lpstr>
      <vt:lpstr>Jak můžeme zakreslit válec?</vt:lpstr>
      <vt:lpstr>Jak můžeme zakreslit válec?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</dc:title>
  <dc:creator>ivana</dc:creator>
  <cp:lastModifiedBy>Maminka</cp:lastModifiedBy>
  <cp:revision>7</cp:revision>
  <dcterms:created xsi:type="dcterms:W3CDTF">2012-01-01T19:01:11Z</dcterms:created>
  <dcterms:modified xsi:type="dcterms:W3CDTF">2012-03-21T13:38:05Z</dcterms:modified>
</cp:coreProperties>
</file>