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6" r:id="rId9"/>
    <p:sldId id="264" r:id="rId10"/>
    <p:sldId id="265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09D4F-D842-4F6B-9705-74FBBFA7CD5B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3F5BD-4EE3-467B-ACA8-B01D9E7B9B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09D4F-D842-4F6B-9705-74FBBFA7CD5B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3F5BD-4EE3-467B-ACA8-B01D9E7B9B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09D4F-D842-4F6B-9705-74FBBFA7CD5B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3F5BD-4EE3-467B-ACA8-B01D9E7B9B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09D4F-D842-4F6B-9705-74FBBFA7CD5B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3F5BD-4EE3-467B-ACA8-B01D9E7B9B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09D4F-D842-4F6B-9705-74FBBFA7CD5B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3F5BD-4EE3-467B-ACA8-B01D9E7B9B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09D4F-D842-4F6B-9705-74FBBFA7CD5B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3F5BD-4EE3-467B-ACA8-B01D9E7B9B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09D4F-D842-4F6B-9705-74FBBFA7CD5B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3F5BD-4EE3-467B-ACA8-B01D9E7B9B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09D4F-D842-4F6B-9705-74FBBFA7CD5B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3F5BD-4EE3-467B-ACA8-B01D9E7B9B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09D4F-D842-4F6B-9705-74FBBFA7CD5B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3F5BD-4EE3-467B-ACA8-B01D9E7B9B36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09D4F-D842-4F6B-9705-74FBBFA7CD5B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3F5BD-4EE3-467B-ACA8-B01D9E7B9B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09D4F-D842-4F6B-9705-74FBBFA7CD5B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73F5BD-4EE3-467B-ACA8-B01D9E7B9B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F809D4F-D842-4F6B-9705-74FBBFA7CD5B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D773F5BD-4EE3-467B-ACA8-B01D9E7B9B3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16632"/>
            <a:ext cx="8496944" cy="1224135"/>
          </a:xfrm>
        </p:spPr>
        <p:txBody>
          <a:bodyPr/>
          <a:lstStyle/>
          <a:p>
            <a:pPr algn="ctr"/>
            <a:r>
              <a:rPr lang="cs-CZ" sz="9600" u="sng" dirty="0" smtClean="0">
                <a:solidFill>
                  <a:srgbClr val="FF0000"/>
                </a:solidFill>
                <a:latin typeface="Gabriola" pitchFamily="82" charset="0"/>
              </a:rPr>
              <a:t>Měšťanská společnost</a:t>
            </a:r>
            <a:endParaRPr lang="cs-CZ" sz="9600" u="sng" dirty="0">
              <a:solidFill>
                <a:srgbClr val="FF0000"/>
              </a:solidFill>
              <a:latin typeface="Gabriola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8496944" cy="5256584"/>
          </a:xfrm>
        </p:spPr>
        <p:txBody>
          <a:bodyPr/>
          <a:lstStyle/>
          <a:p>
            <a:pPr lvl="0">
              <a:lnSpc>
                <a:spcPct val="120000"/>
              </a:lnSpc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Základní škola Choltice, okres Pardubice – „Učíme se pro život“</a:t>
            </a:r>
          </a:p>
          <a:p>
            <a:pPr lvl="0">
              <a:lnSpc>
                <a:spcPct val="120000"/>
              </a:lnSpc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Šablona: č. III/2 Inovace a zkvalitnění výuky pomocí ICT</a:t>
            </a:r>
            <a:b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</a:b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Pořadové číslo: </a:t>
            </a:r>
            <a:r>
              <a:rPr lang="cs-CZ" sz="320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40</a:t>
            </a:r>
            <a:endParaRPr lang="cs-CZ" sz="3200" dirty="0">
              <a:solidFill>
                <a:prstClr val="black">
                  <a:lumMod val="95000"/>
                  <a:lumOff val="5000"/>
                </a:prstClr>
              </a:solidFill>
              <a:latin typeface="Gabriola" pitchFamily="82" charset="0"/>
              <a:cs typeface="Calibri" pitchFamily="34" charset="0"/>
            </a:endParaRPr>
          </a:p>
          <a:p>
            <a:pPr lvl="0">
              <a:lnSpc>
                <a:spcPct val="120000"/>
              </a:lnSpc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Autor: Machová Alena</a:t>
            </a:r>
          </a:p>
          <a:p>
            <a:pPr lvl="0">
              <a:lnSpc>
                <a:spcPct val="120000"/>
              </a:lnSpc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Ověření ve výuce: 8. třída</a:t>
            </a:r>
          </a:p>
          <a:p>
            <a:pPr lvl="0">
              <a:lnSpc>
                <a:spcPct val="120000"/>
              </a:lnSpc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Datum ověření: </a:t>
            </a:r>
            <a:r>
              <a:rPr lang="cs-CZ" sz="3200" dirty="0" smtClean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19. </a:t>
            </a:r>
            <a:r>
              <a:rPr lang="cs-CZ" sz="3200" dirty="0">
                <a:solidFill>
                  <a:prstClr val="black">
                    <a:lumMod val="95000"/>
                    <a:lumOff val="5000"/>
                  </a:prstClr>
                </a:solidFill>
                <a:latin typeface="Gabriola" pitchFamily="82" charset="0"/>
                <a:cs typeface="Calibri" pitchFamily="34" charset="0"/>
              </a:rPr>
              <a:t>6. 2012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9903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2656"/>
            <a:ext cx="8712968" cy="1368151"/>
          </a:xfrm>
        </p:spPr>
        <p:txBody>
          <a:bodyPr/>
          <a:lstStyle/>
          <a:p>
            <a:pPr algn="ctr"/>
            <a:r>
              <a:rPr lang="cs-CZ" sz="8800" u="sng" dirty="0">
                <a:solidFill>
                  <a:srgbClr val="FF0000"/>
                </a:solidFill>
                <a:latin typeface="Gabriola" pitchFamily="82" charset="0"/>
              </a:rPr>
              <a:t>Měšťanská společnost</a:t>
            </a:r>
            <a:endParaRPr lang="cs-CZ" sz="8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2420888"/>
            <a:ext cx="6858000" cy="3097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4679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1008112"/>
          </a:xfrm>
        </p:spPr>
        <p:txBody>
          <a:bodyPr/>
          <a:lstStyle/>
          <a:p>
            <a:pPr algn="ctr"/>
            <a:r>
              <a:rPr lang="cs-CZ" sz="8000" u="sng" dirty="0" smtClean="0">
                <a:solidFill>
                  <a:srgbClr val="FF0000"/>
                </a:solidFill>
                <a:latin typeface="Gabriola" pitchFamily="82" charset="0"/>
              </a:rPr>
              <a:t>Metodika:</a:t>
            </a:r>
            <a:endParaRPr lang="cs-CZ" sz="8000" u="sng" dirty="0">
              <a:solidFill>
                <a:srgbClr val="FF0000"/>
              </a:solidFill>
              <a:latin typeface="Gabriola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08912" cy="5256584"/>
          </a:xfrm>
        </p:spPr>
        <p:txBody>
          <a:bodyPr/>
          <a:lstStyle/>
          <a:p>
            <a:pPr lvl="0"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2800" dirty="0">
                <a:solidFill>
                  <a:prstClr val="black"/>
                </a:solidFill>
              </a:rPr>
              <a:t>Žákům promítneme prezentaci, kterou lze doplnit vlastním výkladem.</a:t>
            </a:r>
          </a:p>
          <a:p>
            <a:pPr lvl="0"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2800" dirty="0">
                <a:solidFill>
                  <a:prstClr val="black"/>
                </a:solidFill>
              </a:rPr>
              <a:t>Z prezentace vybereme několik nejdůležitějších poznámek jako zápis. </a:t>
            </a:r>
          </a:p>
          <a:p>
            <a:pPr lvl="0"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2800" dirty="0">
                <a:solidFill>
                  <a:prstClr val="black"/>
                </a:solidFill>
              </a:rPr>
              <a:t>Pro kontrolu pozornosti žáků při výkladu je určen závěrečný test.</a:t>
            </a:r>
            <a:br>
              <a:rPr lang="cs-CZ" sz="2800" dirty="0">
                <a:solidFill>
                  <a:prstClr val="black"/>
                </a:solidFill>
              </a:rPr>
            </a:br>
            <a:endParaRPr lang="cs-CZ" sz="2800" dirty="0">
              <a:solidFill>
                <a:prstClr val="black"/>
              </a:solidFill>
            </a:endParaRPr>
          </a:p>
          <a:p>
            <a:pPr marL="0" lvl="0" indent="0">
              <a:buClr>
                <a:prstClr val="black">
                  <a:lumMod val="75000"/>
                  <a:lumOff val="25000"/>
                </a:prstClr>
              </a:buClr>
              <a:buNone/>
            </a:pPr>
            <a:r>
              <a:rPr lang="cs-CZ" sz="2800" b="1" u="sng" dirty="0">
                <a:solidFill>
                  <a:prstClr val="black"/>
                </a:solidFill>
              </a:rPr>
              <a:t>Klíčová slova</a:t>
            </a:r>
            <a:r>
              <a:rPr lang="cs-CZ" sz="2800" b="1" u="sng" dirty="0" smtClean="0">
                <a:solidFill>
                  <a:prstClr val="black"/>
                </a:solidFill>
              </a:rPr>
              <a:t>:</a:t>
            </a:r>
            <a:r>
              <a:rPr lang="cs-CZ" sz="2800" dirty="0" smtClean="0">
                <a:solidFill>
                  <a:prstClr val="black"/>
                </a:solidFill>
              </a:rPr>
              <a:t> jazyk, národ, rozvoj českého jazyka, česká města, životní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9215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9"/>
            <a:ext cx="8856984" cy="1080120"/>
          </a:xfrm>
        </p:spPr>
        <p:txBody>
          <a:bodyPr/>
          <a:lstStyle/>
          <a:p>
            <a:pPr algn="ctr"/>
            <a:r>
              <a:rPr lang="cs-CZ" sz="9600" dirty="0" smtClean="0">
                <a:solidFill>
                  <a:srgbClr val="FF0000"/>
                </a:solidFill>
                <a:latin typeface="Gabriola" pitchFamily="82" charset="0"/>
              </a:rPr>
              <a:t>Měšťanská společnost</a:t>
            </a:r>
            <a:endParaRPr lang="cs-CZ" sz="9600" dirty="0">
              <a:solidFill>
                <a:srgbClr val="FF0000"/>
              </a:solidFill>
              <a:latin typeface="Gabriola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352928" cy="4896543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Základním znakem národa se stal </a:t>
            </a:r>
            <a:r>
              <a:rPr lang="cs-CZ" sz="28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JAZYK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Proces vytváření národa probíhal snadněji tam, kde žily národy ve vlastních státech (Francie, Španělsko), naopak u národů žijících v politickém područí hovoříme o tzv. </a:t>
            </a:r>
            <a:r>
              <a:rPr lang="cs-CZ" sz="28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NÁRODNÍM OBROZENÍ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 lvl="0"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2800" dirty="0">
                <a:solidFill>
                  <a:prstClr val="black">
                    <a:lumMod val="95000"/>
                    <a:lumOff val="5000"/>
                  </a:prstClr>
                </a:solidFill>
              </a:rPr>
              <a:t>Z</a:t>
            </a:r>
            <a:r>
              <a:rPr lang="cs-CZ" sz="2800" dirty="0" smtClean="0">
                <a:solidFill>
                  <a:prstClr val="black">
                    <a:lumMod val="95000"/>
                    <a:lumOff val="5000"/>
                  </a:prstClr>
                </a:solidFill>
              </a:rPr>
              <a:t>ačíná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v poslední čtvrtině 18. stol. – rozvoj česky psané literatury a divadla.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9047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9"/>
            <a:ext cx="8784976" cy="1008112"/>
          </a:xfrm>
        </p:spPr>
        <p:txBody>
          <a:bodyPr/>
          <a:lstStyle/>
          <a:p>
            <a:pPr algn="ctr"/>
            <a:r>
              <a:rPr lang="cs-CZ" sz="9600" dirty="0">
                <a:solidFill>
                  <a:srgbClr val="FF0000"/>
                </a:solidFill>
                <a:latin typeface="Gabriola" pitchFamily="82" charset="0"/>
              </a:rPr>
              <a:t>Měšťanská společnost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1"/>
            <a:ext cx="8352928" cy="4896544"/>
          </a:xfrm>
        </p:spPr>
        <p:txBody>
          <a:bodyPr>
            <a:normAutofit/>
          </a:bodyPr>
          <a:lstStyle/>
          <a:p>
            <a:r>
              <a:rPr lang="cs-CZ" sz="28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„Generace Dobrovského“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– nevěřila v plnohodnotnost českého jazyka.</a:t>
            </a: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První desetiletí 19. stol. – nástup </a:t>
            </a:r>
            <a:r>
              <a:rPr lang="cs-CZ" sz="28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„Jungmannovy generace“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potřeba rozvoje českého jazyka, úsilí pěstovat český jazyk a literaturu.</a:t>
            </a:r>
          </a:p>
          <a:p>
            <a:r>
              <a:rPr lang="cs-CZ" sz="28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 30. letech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vlastenci obraceli svou pozornost i ke </a:t>
            </a:r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vzdělávání lidových vrstev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; byla zakládána ochotnická divadla, knihovny, vlastenecké kroužky.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2139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9"/>
            <a:ext cx="8568952" cy="1080120"/>
          </a:xfrm>
        </p:spPr>
        <p:txBody>
          <a:bodyPr/>
          <a:lstStyle/>
          <a:p>
            <a:pPr algn="ctr"/>
            <a:r>
              <a:rPr lang="cs-CZ" sz="9600" dirty="0">
                <a:solidFill>
                  <a:srgbClr val="FF0000"/>
                </a:solidFill>
                <a:latin typeface="Gabriola" pitchFamily="82" charset="0"/>
              </a:rPr>
              <a:t>Měšťanská </a:t>
            </a:r>
            <a:r>
              <a:rPr lang="cs-CZ" sz="9600" dirty="0" smtClean="0">
                <a:solidFill>
                  <a:srgbClr val="FF0000"/>
                </a:solidFill>
                <a:latin typeface="Gabriola" pitchFamily="82" charset="0"/>
              </a:rPr>
              <a:t>rodina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80920" cy="504055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Spokojený a spořádaný rodinný život </a:t>
            </a:r>
            <a:b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 rodina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vůbec patřily k </a:t>
            </a:r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nejdůležitějším hodnotám měšťanské společnosti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Výrazem rodinné harmonie byl i ustálený rytmus rodinného života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a pevně určené postavení jejích členů.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7160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7"/>
            <a:ext cx="8280920" cy="1080120"/>
          </a:xfrm>
        </p:spPr>
        <p:txBody>
          <a:bodyPr/>
          <a:lstStyle/>
          <a:p>
            <a:pPr algn="ctr"/>
            <a:r>
              <a:rPr lang="cs-CZ" sz="9600" dirty="0">
                <a:solidFill>
                  <a:srgbClr val="FF0000"/>
                </a:solidFill>
                <a:latin typeface="Gabriola" pitchFamily="82" charset="0"/>
              </a:rPr>
              <a:t>Měšťanská rodina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07361"/>
            <a:ext cx="8352928" cy="4789991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Životní styl měšťanské rodiny závisel </a:t>
            </a:r>
            <a:b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 její zámožnosti, úrovni vzdělání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jednotlivých členů i od </a:t>
            </a:r>
            <a:r>
              <a:rPr lang="cs-CZ" sz="2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velikosti města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</a:t>
            </a:r>
            <a:b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němž rodina žila.</a:t>
            </a:r>
          </a:p>
          <a:p>
            <a:r>
              <a:rPr lang="cs-CZ" sz="28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Malá města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– úzké kontakty s okolními vesnicemi, měšťané vlastnili i pole.</a:t>
            </a:r>
          </a:p>
          <a:p>
            <a:r>
              <a:rPr lang="cs-CZ" sz="28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Větší města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– čilejší společenský i kulturní život.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0062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9"/>
            <a:ext cx="8712968" cy="1008112"/>
          </a:xfrm>
        </p:spPr>
        <p:txBody>
          <a:bodyPr/>
          <a:lstStyle/>
          <a:p>
            <a:pPr algn="ctr"/>
            <a:r>
              <a:rPr lang="cs-CZ" sz="8000" dirty="0" smtClean="0">
                <a:solidFill>
                  <a:srgbClr val="FF0000"/>
                </a:solidFill>
                <a:latin typeface="Gabriola" pitchFamily="82" charset="0"/>
              </a:rPr>
              <a:t>Model měšťanské rodiny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5"/>
            <a:ext cx="8424936" cy="5040560"/>
          </a:xfrm>
        </p:spPr>
        <p:txBody>
          <a:bodyPr>
            <a:normAutofit/>
          </a:bodyPr>
          <a:lstStyle/>
          <a:p>
            <a:r>
              <a:rPr lang="cs-CZ" sz="28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Starostlivý otec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nejvyšší autorita, odcházel do zaměstnání či za obchodem.</a:t>
            </a:r>
          </a:p>
          <a:p>
            <a:r>
              <a:rPr lang="cs-CZ" sz="28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Matka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– hospodyně, starala se o děti a domácnost (v bohatších rodinách za pomoci služebných), </a:t>
            </a:r>
          </a:p>
          <a:p>
            <a:r>
              <a:rPr lang="cs-CZ" sz="28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Děti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– vedeny k úctě k rodičům, vykaly jim a čekala se od nich bez výjimky poslušnost.</a:t>
            </a:r>
          </a:p>
          <a:p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Každodenní rytmus dne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se po léta a desetiletí neměnil (dopoledne = úklid, vaření, nákupy; odpoledne = návštěvy).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3360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260649"/>
            <a:ext cx="7125113" cy="1080120"/>
          </a:xfrm>
        </p:spPr>
        <p:txBody>
          <a:bodyPr/>
          <a:lstStyle/>
          <a:p>
            <a:r>
              <a:rPr lang="cs-CZ" sz="9600" dirty="0" smtClean="0">
                <a:solidFill>
                  <a:srgbClr val="FF0000"/>
                </a:solidFill>
                <a:latin typeface="Gabriola" pitchFamily="82" charset="0"/>
              </a:rPr>
              <a:t>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80920" cy="4968552"/>
          </a:xfrm>
        </p:spPr>
        <p:txBody>
          <a:bodyPr>
            <a:norm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Co patřilo k nejdůležitějším hodnotám měšťanské společnosti?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 čem závisel životní styl měšťanské společnosti?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Co bylo základním znakem národa?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Popište model měšťanské rodiny?</a:t>
            </a:r>
          </a:p>
          <a:p>
            <a:pPr marL="514350" indent="-514350">
              <a:buFont typeface="+mj-lt"/>
              <a:buAutoNum type="arabicParenR"/>
            </a:pP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9542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936104"/>
          </a:xfrm>
        </p:spPr>
        <p:txBody>
          <a:bodyPr/>
          <a:lstStyle/>
          <a:p>
            <a:r>
              <a:rPr lang="cs-CZ" sz="9600" dirty="0" smtClean="0">
                <a:solidFill>
                  <a:srgbClr val="FF0000"/>
                </a:solidFill>
                <a:latin typeface="Gabriola" pitchFamily="82" charset="0"/>
              </a:rPr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352928" cy="5400601"/>
          </a:xfrm>
        </p:spPr>
        <p:txBody>
          <a:bodyPr>
            <a:normAutofit lnSpcReduction="10000"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Hodnoty: spokojený a spořádaný rodinný život a rodina.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Životní styl závisel: zámožnost rodiny, úroveň vzdělání členů rodiny, velikost města.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Základní znak národa = Jazyk.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Rodina: starostlivý otec, matka – hospodyně, děti – úcta a poslušnost.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5481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936103"/>
          </a:xfrm>
        </p:spPr>
        <p:txBody>
          <a:bodyPr/>
          <a:lstStyle/>
          <a:p>
            <a:pPr algn="ctr"/>
            <a:r>
              <a:rPr lang="cs-CZ" sz="8000" u="sng" dirty="0" smtClean="0">
                <a:solidFill>
                  <a:srgbClr val="FF0000"/>
                </a:solidFill>
                <a:latin typeface="Gabriola" pitchFamily="82" charset="0"/>
              </a:rPr>
              <a:t>Zdroje:</a:t>
            </a:r>
            <a:endParaRPr lang="cs-CZ" sz="8000" u="sng" dirty="0">
              <a:solidFill>
                <a:srgbClr val="FF0000"/>
              </a:solidFill>
              <a:latin typeface="Gabriola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84783"/>
            <a:ext cx="6912768" cy="4680521"/>
          </a:xfrm>
        </p:spPr>
        <p:txBody>
          <a:bodyPr>
            <a:normAutofit lnSpcReduction="10000"/>
          </a:bodyPr>
          <a:lstStyle/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000" dirty="0">
                <a:solidFill>
                  <a:prstClr val="black"/>
                </a:solidFill>
                <a:latin typeface="Comic Sans MS"/>
              </a:rPr>
              <a:t>LNĚNIČKOVÁ, Jitka. </a:t>
            </a:r>
            <a:r>
              <a:rPr lang="cs-CZ" sz="2000" i="1" dirty="0">
                <a:solidFill>
                  <a:prstClr val="black"/>
                </a:solidFill>
                <a:latin typeface="Comic Sans MS"/>
              </a:rPr>
              <a:t>České země v době obrození</a:t>
            </a:r>
            <a:r>
              <a:rPr lang="cs-CZ" sz="2000" dirty="0">
                <a:solidFill>
                  <a:prstClr val="black"/>
                </a:solidFill>
                <a:latin typeface="Comic Sans MS"/>
              </a:rPr>
              <a:t>. 1. vyd. Praha: Albatros, 1995. ISBN 80-00-00375-9</a:t>
            </a:r>
            <a:r>
              <a:rPr lang="cs-CZ" sz="2000" dirty="0" smtClean="0">
                <a:solidFill>
                  <a:prstClr val="black"/>
                </a:solidFill>
                <a:latin typeface="Comic Sans MS"/>
              </a:rPr>
              <a:t>.</a:t>
            </a:r>
            <a:br>
              <a:rPr lang="cs-CZ" sz="2000" dirty="0" smtClean="0">
                <a:solidFill>
                  <a:prstClr val="black"/>
                </a:solidFill>
                <a:latin typeface="Comic Sans MS"/>
              </a:rPr>
            </a:br>
            <a:endParaRPr lang="cs-CZ" sz="2000" i="1" dirty="0" smtClean="0">
              <a:solidFill>
                <a:schemeClr val="tx1"/>
              </a:solidFill>
              <a:latin typeface="Comic Sans MS"/>
            </a:endParaRPr>
          </a:p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000" i="1" dirty="0" smtClean="0">
                <a:solidFill>
                  <a:schemeClr val="tx1"/>
                </a:solidFill>
                <a:latin typeface="Comic Sans MS"/>
              </a:rPr>
              <a:t>Literární </a:t>
            </a:r>
            <a:r>
              <a:rPr lang="cs-CZ" sz="2000" i="1" dirty="0">
                <a:solidFill>
                  <a:schemeClr val="tx1"/>
                </a:solidFill>
                <a:latin typeface="Comic Sans MS"/>
              </a:rPr>
              <a:t>výchova pro 2. stupeň základní školy</a:t>
            </a:r>
            <a:r>
              <a:rPr lang="cs-CZ" sz="2000" dirty="0">
                <a:solidFill>
                  <a:schemeClr val="tx1"/>
                </a:solidFill>
                <a:latin typeface="Comic Sans MS"/>
              </a:rPr>
              <a:t>. 1. vyd. Praha: SPN, 2001. ISBN 80-7235-026-9. </a:t>
            </a:r>
            <a:br>
              <a:rPr lang="cs-CZ" sz="2000" dirty="0">
                <a:solidFill>
                  <a:schemeClr val="tx1"/>
                </a:solidFill>
                <a:latin typeface="Comic Sans MS"/>
              </a:rPr>
            </a:br>
            <a:endParaRPr lang="cs-CZ" sz="2000" dirty="0">
              <a:solidFill>
                <a:schemeClr val="tx1"/>
              </a:solidFill>
              <a:latin typeface="Comic Sans MS"/>
            </a:endParaRPr>
          </a:p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000" dirty="0">
                <a:solidFill>
                  <a:schemeClr val="tx1"/>
                </a:solidFill>
                <a:latin typeface="Comic Sans MS"/>
              </a:rPr>
              <a:t>VOLHEJNOVÁ, Veronika. </a:t>
            </a:r>
            <a:r>
              <a:rPr lang="cs-CZ" sz="2000" i="1" dirty="0">
                <a:solidFill>
                  <a:schemeClr val="tx1"/>
                </a:solidFill>
                <a:latin typeface="Comic Sans MS"/>
              </a:rPr>
              <a:t>Čeští spisovatelé</a:t>
            </a:r>
            <a:r>
              <a:rPr lang="cs-CZ" sz="2000" dirty="0">
                <a:solidFill>
                  <a:schemeClr val="tx1"/>
                </a:solidFill>
                <a:latin typeface="Comic Sans MS"/>
              </a:rPr>
              <a:t>. 3. vyd. Praha: Fragment, 2011. Odkaz. ISBN 978-80-253-1273-5.</a:t>
            </a:r>
            <a:br>
              <a:rPr lang="cs-CZ" sz="2000" dirty="0">
                <a:solidFill>
                  <a:schemeClr val="tx1"/>
                </a:solidFill>
                <a:latin typeface="Comic Sans MS"/>
              </a:rPr>
            </a:br>
            <a:endParaRPr lang="cs-CZ" sz="2000" dirty="0">
              <a:solidFill>
                <a:schemeClr val="tx1"/>
              </a:solidFill>
              <a:latin typeface="Comic Sans MS"/>
            </a:endParaRPr>
          </a:p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000" dirty="0">
                <a:solidFill>
                  <a:schemeClr val="tx1"/>
                </a:solidFill>
                <a:latin typeface="Comic Sans MS"/>
              </a:rPr>
              <a:t>SOCHROVÁ, Marie. </a:t>
            </a:r>
            <a:r>
              <a:rPr lang="cs-CZ" sz="2000" i="1" dirty="0">
                <a:solidFill>
                  <a:schemeClr val="tx1"/>
                </a:solidFill>
                <a:latin typeface="Comic Sans MS"/>
              </a:rPr>
              <a:t>Literatura v kostce</a:t>
            </a:r>
            <a:r>
              <a:rPr lang="cs-CZ" sz="2000" dirty="0">
                <a:solidFill>
                  <a:schemeClr val="tx1"/>
                </a:solidFill>
                <a:latin typeface="Comic Sans MS"/>
              </a:rPr>
              <a:t>. 2. vyd. Praha: Fragment, 1996. ISBN 80-7200-052-7. </a:t>
            </a:r>
            <a:r>
              <a:rPr lang="cs-CZ" sz="2400" dirty="0">
                <a:solidFill>
                  <a:schemeClr val="tx1"/>
                </a:solidFill>
                <a:latin typeface="Comic Sans MS"/>
              </a:rPr>
              <a:t/>
            </a:r>
            <a:br>
              <a:rPr lang="cs-CZ" sz="2400" dirty="0">
                <a:solidFill>
                  <a:schemeClr val="tx1"/>
                </a:solidFill>
                <a:latin typeface="Comic Sans MS"/>
              </a:rPr>
            </a:br>
            <a:endParaRPr lang="cs-CZ" sz="2400" dirty="0">
              <a:solidFill>
                <a:schemeClr val="tx1"/>
              </a:solidFill>
              <a:latin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1354724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759</TotalTime>
  <Words>372</Words>
  <Application>Microsoft Office PowerPoint</Application>
  <PresentationFormat>Předvádění na obrazovce (4:3)</PresentationFormat>
  <Paragraphs>47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Spring</vt:lpstr>
      <vt:lpstr>Měšťanská společnost</vt:lpstr>
      <vt:lpstr>Měšťanská společnost</vt:lpstr>
      <vt:lpstr>Metodika:</vt:lpstr>
      <vt:lpstr>Měšťanská společnost</vt:lpstr>
      <vt:lpstr>Měšťanská společnost</vt:lpstr>
      <vt:lpstr>Měšťanská rodina</vt:lpstr>
      <vt:lpstr>Měšťanská rodina</vt:lpstr>
      <vt:lpstr>Model měšťanské rodiny</vt:lpstr>
      <vt:lpstr>Opakování:</vt:lpstr>
      <vt:lpstr>Řešení:</vt:lpstr>
      <vt:lpstr>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Měšťanská společnost</dc:title>
  <dc:creator>Machová Alena</dc:creator>
  <cp:lastModifiedBy>Machová Alena</cp:lastModifiedBy>
  <cp:revision>27</cp:revision>
  <dcterms:created xsi:type="dcterms:W3CDTF">2012-09-11T21:04:02Z</dcterms:created>
  <dcterms:modified xsi:type="dcterms:W3CDTF">2012-09-16T21:27:19Z</dcterms:modified>
</cp:coreProperties>
</file>