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notesMasterIdLst>
    <p:notesMasterId r:id="rId7"/>
  </p:notesMasterIdLst>
  <p:handoutMasterIdLst>
    <p:handoutMasterId r:id="rId8"/>
  </p:handoutMasterIdLst>
  <p:sldIdLst>
    <p:sldId id="262" r:id="rId2"/>
    <p:sldId id="261" r:id="rId3"/>
    <p:sldId id="256" r:id="rId4"/>
    <p:sldId id="259" r:id="rId5"/>
    <p:sldId id="258" r:id="rId6"/>
  </p:sldIdLst>
  <p:sldSz cx="9144000" cy="6858000" type="screen4x3"/>
  <p:notesSz cx="9723438" cy="6858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89789" autoAdjust="0"/>
  </p:normalViewPr>
  <p:slideViewPr>
    <p:cSldViewPr>
      <p:cViewPr>
        <p:scale>
          <a:sx n="70" d="100"/>
          <a:sy n="70" d="100"/>
        </p:scale>
        <p:origin x="-516" y="-7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handoutMaster" Target="handoutMasters/handoutMaster1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DABF56E-5851-4BFE-87B0-E902D78DE3BC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6F6C89A-844A-4C7B-B6F0-967C91740B60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46906677"/>
      </p:ext>
    </p:extLst>
  </p:cSld>
  <p:clrMap bg1="lt1" tx1="dk1" bg2="lt2" tx2="dk2" accent1="accent1" accent2="accent2" accent3="accent3" accent4="accent4" accent5="accent5" accent6="accent6" hlink="hlink" folHlink="folHlink"/>
  <p:hf sldNum="0" hd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5507698" y="0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F4B3C5-9FB4-403B-ACC2-89905E69562F}" type="datetimeFigureOut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3148013" y="514350"/>
            <a:ext cx="3427412" cy="257175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972344" y="3257550"/>
            <a:ext cx="777875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5507698" y="6513909"/>
            <a:ext cx="4213490" cy="3429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7BF46F9-9F01-48D2-845F-98181578336E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0220804"/>
      </p:ext>
    </p:extLst>
  </p:cSld>
  <p:clrMap bg1="lt1" tx1="dk1" bg2="lt2" tx2="dk2" accent1="accent1" accent2="accent2" accent3="accent3" accent4="accent4" accent5="accent5" accent6="accent6" hlink="hlink" folHlink="folHlink"/>
  <p:hf sldNum="0" hd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endParaRPr lang="cs-CZ" dirty="0" smtClean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>
            <a:normAutofit/>
          </a:bodyPr>
          <a:lstStyle/>
          <a:p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Poznámky:</a:t>
            </a:r>
          </a:p>
          <a:p>
            <a:pPr marL="0" marR="0" indent="0" algn="l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lang="cs-CZ" sz="1000" i="1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Urči jednotlivé</a:t>
            </a:r>
            <a:r>
              <a:rPr lang="cs-CZ" sz="1000" i="1" baseline="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 části buzoly.</a:t>
            </a:r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000" i="1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>
          <a:xfrm>
            <a:off x="3148013" y="514350"/>
            <a:ext cx="3427412" cy="2571750"/>
          </a:xfrm>
        </p:spPr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0"/>
          </p:nvPr>
        </p:nvSpPr>
        <p:spPr/>
        <p:txBody>
          <a:bodyPr/>
          <a:lstStyle/>
          <a:p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022152762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6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5EB1F06-C000-440E-9C99-2CA2E5315374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88177469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33B8C61-CA0A-4EE0-B796-6BA3E31D3DED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588192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4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33C6299-46CF-4544-B57E-18DA917B92F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55005885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4F79F0E-D906-4840-90E9-29208534751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164917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1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1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123110F-5EAD-4F9B-8723-859CAE075D97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73772626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F6D48E-F013-4915-B344-401A5EE12E7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971440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E6639FB-2B08-4423-89EE-465712EA19DC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1361357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1"/>
            <a:ext cx="5111751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35101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8C4FD4F-AB44-4828-B20D-BAB465DA344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9121549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1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9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CD9042E-BCED-4971-ACD0-B31A49841266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027507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B93E70E-5C07-4550-B469-BE72EA1D84B9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6931225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14B1C4C-C5F2-4E2D-BA89-EB5F1B132F8B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174107796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341E0A-7DF9-4AC3-970D-C5BA6ED94BE1}" type="datetime1">
              <a:rPr lang="cs-CZ" smtClean="0"/>
              <a:pPr/>
              <a:t>1.1.2003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1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1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F144A175-1D81-4A93-9209-32201DB1E48D}" type="slidenum">
              <a:rPr lang="cs-CZ" smtClean="0"/>
              <a:pPr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60223618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hf sldNum="0" hd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e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3.jpeg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0" y="1700808"/>
            <a:ext cx="9144000" cy="4320480"/>
          </a:xfrm>
        </p:spPr>
        <p:txBody>
          <a:bodyPr>
            <a:normAutofit lnSpcReduction="10000"/>
          </a:bodyPr>
          <a:lstStyle/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Člověk a příroda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Zeměpis</a:t>
            </a:r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Praktický zeměpis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Buzola</a:t>
            </a:r>
          </a:p>
          <a:p>
            <a:endParaRPr lang="cs-CZ" sz="1500" dirty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VY_32_INOVACE_02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Sada 6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Základní škola T. G. Masaryka, Český Krumlov, T. G. Masaryka 213</a:t>
            </a:r>
          </a:p>
          <a:p>
            <a:endParaRPr lang="cs-CZ" sz="1500" dirty="0" smtClean="0">
              <a:solidFill>
                <a:schemeClr val="tx1"/>
              </a:solidFill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Vypracoval: Mgr. Jan </a:t>
            </a:r>
            <a:r>
              <a:rPr lang="cs-CZ" sz="1500" dirty="0" err="1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Herbe</a:t>
            </a:r>
            <a:r>
              <a:rPr lang="cs-CZ" sz="1500" dirty="0" smtClean="0">
                <a:solidFill>
                  <a:schemeClr val="tx1"/>
                </a:solidFill>
                <a:latin typeface="Tahoma" pitchFamily="34" charset="0"/>
                <a:ea typeface="Tahoma" pitchFamily="34" charset="0"/>
                <a:cs typeface="Tahoma" pitchFamily="34" charset="0"/>
              </a:rPr>
              <a:t>, 08 – 2011  </a:t>
            </a:r>
          </a:p>
          <a:p>
            <a:endParaRPr lang="cs-CZ" dirty="0" smtClean="0"/>
          </a:p>
          <a:p>
            <a:endParaRPr lang="cs-CZ" dirty="0"/>
          </a:p>
        </p:txBody>
      </p:sp>
      <p:pic>
        <p:nvPicPr>
          <p:cNvPr id="3075" name="Picture 3" descr="F:\Šablony 2010\TVORBA MATERIÁLŮ\vzorové hodiny\opvk_hor_zakladni_logolink_bar_cz.jpg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868488" y="332656"/>
            <a:ext cx="5407025" cy="1046163"/>
          </a:xfrm>
          <a:prstGeom prst="rect">
            <a:avLst/>
          </a:prstGeom>
          <a:noFill/>
        </p:spPr>
      </p:pic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5676154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17081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Anotace: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Předmět: zeměpisný seminář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Ročník: 7.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Využití materiálu: pro práci s buzolou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Forma výuky: prezentace v programu PowerPoint, výklad i procvičování, podrobnější metodika viz poznámky u 3. snímku </a:t>
            </a:r>
          </a:p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Pomůcky: počítač, dataprojektor, buzoly</a:t>
            </a: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295436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4294967295"/>
          </p:nvPr>
        </p:nvSpPr>
        <p:spPr>
          <a:xfrm>
            <a:off x="0" y="260350"/>
            <a:ext cx="6400800" cy="2663825"/>
          </a:xfrm>
        </p:spPr>
        <p:txBody>
          <a:bodyPr>
            <a:normAutofit/>
          </a:bodyPr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105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  <p:pic>
        <p:nvPicPr>
          <p:cNvPr id="1026" name="Picture 2" descr="C:\Documents and Settings\Jan\Plocha\Buzola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88641" y="291198"/>
            <a:ext cx="7878180" cy="590845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5" name="Skupina 4"/>
          <p:cNvGrpSpPr/>
          <p:nvPr/>
        </p:nvGrpSpPr>
        <p:grpSpPr>
          <a:xfrm>
            <a:off x="1258253" y="583887"/>
            <a:ext cx="5511939" cy="5140550"/>
            <a:chOff x="1258253" y="583887"/>
            <a:chExt cx="5511939" cy="5140550"/>
          </a:xfrm>
        </p:grpSpPr>
        <p:sp>
          <p:nvSpPr>
            <p:cNvPr id="4" name="TextovéPole 3"/>
            <p:cNvSpPr txBox="1"/>
            <p:nvPr/>
          </p:nvSpPr>
          <p:spPr>
            <a:xfrm>
              <a:off x="1258253" y="850540"/>
              <a:ext cx="47000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1</a:t>
              </a:r>
              <a:endParaRPr lang="cs-CZ" sz="4400" b="1" dirty="0"/>
            </a:p>
          </p:txBody>
        </p:sp>
        <p:cxnSp>
          <p:nvCxnSpPr>
            <p:cNvPr id="7" name="Přímá spojnice se šipkou 6"/>
            <p:cNvCxnSpPr/>
            <p:nvPr/>
          </p:nvCxnSpPr>
          <p:spPr>
            <a:xfrm>
              <a:off x="1728253" y="1411508"/>
              <a:ext cx="899531" cy="793356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" name="TextovéPole 10"/>
            <p:cNvSpPr txBox="1"/>
            <p:nvPr/>
          </p:nvSpPr>
          <p:spPr>
            <a:xfrm>
              <a:off x="2857688" y="778531"/>
              <a:ext cx="47000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2</a:t>
              </a:r>
              <a:endParaRPr lang="cs-CZ" sz="4400" b="1" dirty="0"/>
            </a:p>
          </p:txBody>
        </p:sp>
        <p:cxnSp>
          <p:nvCxnSpPr>
            <p:cNvPr id="13" name="Přímá spojnice se šipkou 12"/>
            <p:cNvCxnSpPr/>
            <p:nvPr/>
          </p:nvCxnSpPr>
          <p:spPr>
            <a:xfrm>
              <a:off x="3125539" y="1678161"/>
              <a:ext cx="0" cy="1297087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TextovéPole 23"/>
            <p:cNvSpPr txBox="1"/>
            <p:nvPr/>
          </p:nvSpPr>
          <p:spPr>
            <a:xfrm>
              <a:off x="4697040" y="583887"/>
              <a:ext cx="47000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3</a:t>
              </a:r>
              <a:endParaRPr lang="cs-CZ" sz="4400" b="1" dirty="0"/>
            </a:p>
          </p:txBody>
        </p:sp>
        <p:cxnSp>
          <p:nvCxnSpPr>
            <p:cNvPr id="26" name="Přímá spojnice se šipkou 25"/>
            <p:cNvCxnSpPr/>
            <p:nvPr/>
          </p:nvCxnSpPr>
          <p:spPr>
            <a:xfrm flipH="1">
              <a:off x="4814540" y="1411508"/>
              <a:ext cx="117500" cy="1297412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31" name="TextovéPole 30"/>
            <p:cNvSpPr txBox="1"/>
            <p:nvPr/>
          </p:nvSpPr>
          <p:spPr>
            <a:xfrm>
              <a:off x="4311651" y="4853119"/>
              <a:ext cx="47000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4</a:t>
              </a:r>
              <a:endParaRPr lang="cs-CZ" sz="4400" b="1" dirty="0"/>
            </a:p>
          </p:txBody>
        </p:sp>
        <p:cxnSp>
          <p:nvCxnSpPr>
            <p:cNvPr id="97" name="Přímá spojnice se šipkou 96"/>
            <p:cNvCxnSpPr/>
            <p:nvPr/>
          </p:nvCxnSpPr>
          <p:spPr>
            <a:xfrm flipV="1">
              <a:off x="4546651" y="3861048"/>
              <a:ext cx="0" cy="1050252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0" name="TextovéPole 99"/>
            <p:cNvSpPr txBox="1"/>
            <p:nvPr/>
          </p:nvSpPr>
          <p:spPr>
            <a:xfrm>
              <a:off x="1835696" y="4954996"/>
              <a:ext cx="47000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5</a:t>
              </a:r>
              <a:endParaRPr lang="cs-CZ" sz="4400" b="1" dirty="0"/>
            </a:p>
          </p:txBody>
        </p:sp>
        <p:cxnSp>
          <p:nvCxnSpPr>
            <p:cNvPr id="102" name="Přímá spojnice se šipkou 101"/>
            <p:cNvCxnSpPr/>
            <p:nvPr/>
          </p:nvCxnSpPr>
          <p:spPr>
            <a:xfrm flipV="1">
              <a:off x="2070696" y="3068960"/>
              <a:ext cx="0" cy="1842342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08" name="TextovéPole 107"/>
            <p:cNvSpPr txBox="1"/>
            <p:nvPr/>
          </p:nvSpPr>
          <p:spPr>
            <a:xfrm>
              <a:off x="3491880" y="4954996"/>
              <a:ext cx="47000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6</a:t>
              </a:r>
              <a:endParaRPr lang="cs-CZ" sz="4400" b="1" dirty="0"/>
            </a:p>
          </p:txBody>
        </p:sp>
        <p:cxnSp>
          <p:nvCxnSpPr>
            <p:cNvPr id="110" name="Přímá spojnice se šipkou 109"/>
            <p:cNvCxnSpPr/>
            <p:nvPr/>
          </p:nvCxnSpPr>
          <p:spPr>
            <a:xfrm flipV="1">
              <a:off x="3851920" y="3068960"/>
              <a:ext cx="288032" cy="1944216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5" name="TextovéPole 114"/>
            <p:cNvSpPr txBox="1"/>
            <p:nvPr/>
          </p:nvSpPr>
          <p:spPr>
            <a:xfrm>
              <a:off x="6300192" y="1606152"/>
              <a:ext cx="47000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7</a:t>
              </a:r>
              <a:endParaRPr lang="cs-CZ" sz="4400" b="1" dirty="0"/>
            </a:p>
          </p:txBody>
        </p:sp>
        <p:cxnSp>
          <p:nvCxnSpPr>
            <p:cNvPr id="117" name="Přímá spojnice se šipkou 116"/>
            <p:cNvCxnSpPr/>
            <p:nvPr/>
          </p:nvCxnSpPr>
          <p:spPr>
            <a:xfrm flipH="1">
              <a:off x="5652120" y="2146684"/>
              <a:ext cx="648072" cy="360040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  <p:sp>
          <p:nvSpPr>
            <p:cNvPr id="118" name="TextovéPole 117"/>
            <p:cNvSpPr txBox="1"/>
            <p:nvPr/>
          </p:nvSpPr>
          <p:spPr>
            <a:xfrm>
              <a:off x="5724128" y="4911301"/>
              <a:ext cx="470000" cy="769441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/>
            <a:p>
              <a:r>
                <a:rPr lang="cs-CZ" sz="4400" b="1" dirty="0" smtClean="0"/>
                <a:t>8</a:t>
              </a:r>
              <a:endParaRPr lang="cs-CZ" sz="4400" b="1" dirty="0"/>
            </a:p>
          </p:txBody>
        </p:sp>
        <p:cxnSp>
          <p:nvCxnSpPr>
            <p:cNvPr id="120" name="Přímá spojnice se šipkou 119"/>
            <p:cNvCxnSpPr/>
            <p:nvPr/>
          </p:nvCxnSpPr>
          <p:spPr>
            <a:xfrm flipH="1" flipV="1">
              <a:off x="4814540" y="3245427"/>
              <a:ext cx="909588" cy="1665878"/>
            </a:xfrm>
            <a:prstGeom prst="straightConnector1">
              <a:avLst/>
            </a:prstGeom>
            <a:ln w="38100">
              <a:solidFill>
                <a:schemeClr val="tx1"/>
              </a:solidFill>
              <a:tailEnd type="arrow"/>
            </a:ln>
          </p:spPr>
          <p:style>
            <a:lnRef idx="1">
              <a:schemeClr val="accent1"/>
            </a:lnRef>
            <a:fillRef idx="0">
              <a:schemeClr val="accent1"/>
            </a:fillRef>
            <a:effectRef idx="0">
              <a:schemeClr val="accent1"/>
            </a:effectRef>
            <a:fontRef idx="minor">
              <a:schemeClr val="tx1"/>
            </a:fontRef>
          </p:style>
        </p:cxnSp>
      </p:grp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rgbClr val="FF0000"/>
                </a:solidFill>
              </a:rPr>
              <a:t>Řešení</a:t>
            </a:r>
            <a:endParaRPr lang="cs-CZ" b="1" dirty="0">
              <a:solidFill>
                <a:srgbClr val="FF0000"/>
              </a:solidFill>
            </a:endParaRPr>
          </a:p>
        </p:txBody>
      </p:sp>
      <p:sp>
        <p:nvSpPr>
          <p:cNvPr id="4" name="Zástupný symbol pro obsah 3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>
                <a:solidFill>
                  <a:srgbClr val="FF0000"/>
                </a:solidFill>
              </a:rPr>
              <a:t>1	milimetrové dělení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2	lupa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3	kompasová střelka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4	dělící prstenec 360°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5	směrová čára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6	dvojité čárky k označení severního směru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7	základní deska</a:t>
            </a:r>
          </a:p>
          <a:p>
            <a:r>
              <a:rPr lang="cs-CZ" dirty="0" smtClean="0">
                <a:solidFill>
                  <a:srgbClr val="FF0000"/>
                </a:solidFill>
              </a:rPr>
              <a:t>8	pouzdro s tlumící kapalinou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pic>
        <p:nvPicPr>
          <p:cNvPr id="5" name="Picture 4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324899835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l"/>
            <a:r>
              <a:rPr lang="cs-CZ" sz="1000" dirty="0" smtClean="0"/>
              <a:t/>
            </a:r>
            <a:br>
              <a:rPr lang="cs-CZ" sz="1000" dirty="0" smtClean="0"/>
            </a:br>
            <a:endParaRPr lang="cs-CZ" sz="1000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Moderní škola 2011, CZ.1.07/1.4.00/21.1692</a:t>
            </a:r>
            <a:endParaRPr lang="cs-CZ"/>
          </a:p>
        </p:txBody>
      </p:sp>
      <p:sp>
        <p:nvSpPr>
          <p:cNvPr id="4" name="TextovéPole 3"/>
          <p:cNvSpPr txBox="1"/>
          <p:nvPr/>
        </p:nvSpPr>
        <p:spPr>
          <a:xfrm>
            <a:off x="683568" y="548681"/>
            <a:ext cx="7848872" cy="78483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Citace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: 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r>
              <a:rPr lang="cs-CZ" sz="1500" dirty="0">
                <a:latin typeface="Tahoma" pitchFamily="34" charset="0"/>
                <a:ea typeface="Tahoma" pitchFamily="34" charset="0"/>
                <a:cs typeface="Tahoma" pitchFamily="34" charset="0"/>
              </a:rPr>
              <a:t>a</a:t>
            </a:r>
            <a:r>
              <a:rPr lang="cs-CZ" sz="1500" dirty="0" smtClean="0">
                <a:latin typeface="Tahoma" pitchFamily="34" charset="0"/>
                <a:ea typeface="Tahoma" pitchFamily="34" charset="0"/>
                <a:cs typeface="Tahoma" pitchFamily="34" charset="0"/>
              </a:rPr>
              <a:t>rchiv autora</a:t>
            </a:r>
            <a:endParaRPr lang="cs-CZ" sz="1500" dirty="0" smtClean="0">
              <a:latin typeface="Tahoma" pitchFamily="34" charset="0"/>
              <a:ea typeface="Tahoma" pitchFamily="34" charset="0"/>
              <a:cs typeface="Tahoma" pitchFamily="34" charset="0"/>
            </a:endParaRPr>
          </a:p>
          <a:p>
            <a:pPr lvl="1">
              <a:buFont typeface="Arial" pitchFamily="34" charset="0"/>
              <a:buChar char="•"/>
            </a:pPr>
            <a:endParaRPr lang="cs-CZ" sz="1500" dirty="0">
              <a:latin typeface="Tahoma" pitchFamily="34" charset="0"/>
              <a:ea typeface="Tahoma" pitchFamily="34" charset="0"/>
              <a:cs typeface="Tahoma" pitchFamily="34" charset="0"/>
            </a:endParaRPr>
          </a:p>
        </p:txBody>
      </p:sp>
      <p:pic>
        <p:nvPicPr>
          <p:cNvPr id="9" name="Picture 4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9" y="6381329"/>
            <a:ext cx="530225" cy="274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</p:pic>
    </p:spTree>
    <p:extLst>
      <p:ext uri="{BB962C8B-B14F-4D97-AF65-F5344CB8AC3E}">
        <p14:creationId xmlns:p14="http://schemas.microsoft.com/office/powerpoint/2010/main" val="6347667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Motiv sady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363</TotalTime>
  <Words>127</Words>
  <Application>Microsoft Office PowerPoint</Application>
  <PresentationFormat>Předvádění na obrazovce (4:3)</PresentationFormat>
  <Paragraphs>50</Paragraphs>
  <Slides>5</Slides>
  <Notes>4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5</vt:i4>
      </vt:variant>
    </vt:vector>
  </HeadingPairs>
  <TitlesOfParts>
    <vt:vector size="6" baseType="lpstr">
      <vt:lpstr>Motiv systému Office</vt:lpstr>
      <vt:lpstr>Prezentace aplikace PowerPoint</vt:lpstr>
      <vt:lpstr> </vt:lpstr>
      <vt:lpstr>Prezentace aplikace PowerPoint</vt:lpstr>
      <vt:lpstr>Řešení</vt:lpstr>
      <vt:lpstr> </vt:lpstr>
    </vt:vector>
  </TitlesOfParts>
  <Company>Základní škola TGM Český Krumlov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vytvořit prezentaci v powerpointu zaměřenou na lesní zvířata celkový počet snímků je 3 nastavte na každý snímek přechod každý snímek bude obsahovat  jeden obrázek, který si vezmete ze</dc:title>
  <dc:creator>UT-15</dc:creator>
  <cp:lastModifiedBy>Jan</cp:lastModifiedBy>
  <cp:revision>47</cp:revision>
  <dcterms:created xsi:type="dcterms:W3CDTF">2011-05-26T14:17:08Z</dcterms:created>
  <dcterms:modified xsi:type="dcterms:W3CDTF">2002-12-31T23:05:11Z</dcterms:modified>
</cp:coreProperties>
</file>