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62" r:id="rId3"/>
    <p:sldId id="261" r:id="rId4"/>
    <p:sldId id="263" r:id="rId5"/>
    <p:sldId id="264" r:id="rId6"/>
    <p:sldId id="265" r:id="rId7"/>
    <p:sldId id="259" r:id="rId8"/>
    <p:sldId id="260" r:id="rId9"/>
    <p:sldId id="267" r:id="rId10"/>
    <p:sldId id="266" r:id="rId11"/>
  </p:sldIdLst>
  <p:sldSz cx="9144000" cy="6858000" type="screen4x3"/>
  <p:notesSz cx="6858000" cy="9144000"/>
  <p:defaultTextStyle>
    <a:defPPr>
      <a:defRPr lang="fr-FR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A0AAA"/>
    <a:srgbClr val="6F65FF"/>
    <a:srgbClr val="013FF2"/>
    <a:srgbClr val="224467"/>
    <a:srgbClr val="3C77B4"/>
    <a:srgbClr val="495597"/>
    <a:srgbClr val="1C7BA9"/>
    <a:srgbClr val="07A3C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646" autoAdjust="0"/>
    <p:restoredTop sz="94660"/>
  </p:normalViewPr>
  <p:slideViewPr>
    <p:cSldViewPr>
      <p:cViewPr>
        <p:scale>
          <a:sx n="69" d="100"/>
          <a:sy n="69" d="100"/>
        </p:scale>
        <p:origin x="-522" y="53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AA61997-4AB2-4EE1-909A-FEF7BC578CA0}" type="datetimeFigureOut">
              <a:rPr lang="cs-CZ" smtClean="0"/>
              <a:pPr/>
              <a:t>5.12.2013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E6CF27-95E4-4BC7-BD52-9967D39B33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98632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  <a:prstGeom prst="rect">
            <a:avLst/>
          </a:prstGeo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47" name="Picture 23" descr="aezeazImasdfqqge1azrazr"/>
          <p:cNvPicPr>
            <a:picLocks noChangeAspect="1" noChangeArrowheads="1"/>
          </p:cNvPicPr>
          <p:nvPr userDrawn="1"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1032" name="Text Box 8"/>
          <p:cNvSpPr txBox="1">
            <a:spLocks noChangeArrowheads="1"/>
          </p:cNvSpPr>
          <p:nvPr userDrawn="1"/>
        </p:nvSpPr>
        <p:spPr bwMode="auto">
          <a:xfrm>
            <a:off x="7889875" y="6308725"/>
            <a:ext cx="10731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fr-FR" b="1">
                <a:solidFill>
                  <a:srgbClr val="07A3C9"/>
                </a:solidFill>
              </a:rPr>
              <a:t>Page </a:t>
            </a:r>
            <a:fld id="{2C0D1269-FE34-4E55-9A50-75E4680604BF}" type="slidenum">
              <a:rPr lang="fr-FR" b="1">
                <a:solidFill>
                  <a:srgbClr val="07A3C9"/>
                </a:solidFill>
              </a:rPr>
              <a:pPr algn="ctr"/>
              <a:t>‹#›</a:t>
            </a:fld>
            <a:endParaRPr lang="fr-FR" b="1">
              <a:solidFill>
                <a:srgbClr val="07A3C9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ctrTitle"/>
          </p:nvPr>
        </p:nvSpPr>
        <p:spPr>
          <a:xfrm>
            <a:off x="685800" y="1989138"/>
            <a:ext cx="7772400" cy="650875"/>
          </a:xfrm>
        </p:spPr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 smtClean="0"/>
              <a:t>Právní úprava cestovního ruchu v ČR</a:t>
            </a:r>
          </a:p>
        </p:txBody>
      </p:sp>
      <p:sp>
        <p:nvSpPr>
          <p:cNvPr id="5" name="Podnadpis 2"/>
          <p:cNvSpPr>
            <a:spLocks noGrp="1"/>
          </p:cNvSpPr>
          <p:nvPr>
            <p:ph type="subTitle" idx="1"/>
          </p:nvPr>
        </p:nvSpPr>
        <p:spPr>
          <a:xfrm>
            <a:off x="1187624" y="2781300"/>
            <a:ext cx="6840759" cy="647700"/>
          </a:xfrm>
        </p:spPr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VY_32_INOVACE_Kaluzova_12-3-01-Pojem </a:t>
            </a:r>
            <a:r>
              <a:rPr lang="cs-CZ" sz="2400" dirty="0" smtClean="0"/>
              <a:t>cestovní ruch</a:t>
            </a:r>
          </a:p>
        </p:txBody>
      </p:sp>
      <p:pic>
        <p:nvPicPr>
          <p:cNvPr id="6" name="Obrázek 3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1836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4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19250" y="5300663"/>
            <a:ext cx="6091238" cy="1331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5"/>
          <p:cNvSpPr txBox="1">
            <a:spLocks noChangeArrowheads="1"/>
          </p:cNvSpPr>
          <p:nvPr/>
        </p:nvSpPr>
        <p:spPr bwMode="auto">
          <a:xfrm>
            <a:off x="899592" y="4725144"/>
            <a:ext cx="7824787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1400" dirty="0">
                <a:latin typeface="Arial" charset="0"/>
              </a:rPr>
              <a:t>Tento výukový materiál byl zpracován v rámci projektu EU peníze středním školám - OP VK 1.5. </a:t>
            </a:r>
          </a:p>
          <a:p>
            <a:pPr algn="ctr"/>
            <a:r>
              <a:rPr lang="cs-CZ" sz="1400" dirty="0">
                <a:latin typeface="Arial" charset="0"/>
              </a:rPr>
              <a:t>CZ.1.07/1.5.00/34.0195 – Individualizace a inovace výuky</a:t>
            </a:r>
          </a:p>
        </p:txBody>
      </p:sp>
      <p:sp>
        <p:nvSpPr>
          <p:cNvPr id="9" name="Podnadpis 2"/>
          <p:cNvSpPr txBox="1">
            <a:spLocks/>
          </p:cNvSpPr>
          <p:nvPr/>
        </p:nvSpPr>
        <p:spPr bwMode="auto">
          <a:xfrm>
            <a:off x="1463675" y="3667125"/>
            <a:ext cx="6400800" cy="623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>
              <a:spcBef>
                <a:spcPct val="20000"/>
              </a:spcBef>
              <a:buFont typeface="Arial" charset="0"/>
              <a:buNone/>
            </a:pPr>
            <a:r>
              <a:rPr lang="cs-CZ" sz="3200" dirty="0">
                <a:solidFill>
                  <a:srgbClr val="FFFFFF"/>
                </a:solidFill>
              </a:rPr>
              <a:t>Autor</a:t>
            </a:r>
            <a:r>
              <a:rPr lang="cs-CZ" sz="3200" dirty="0" smtClean="0">
                <a:solidFill>
                  <a:srgbClr val="FFFFFF"/>
                </a:solidFill>
              </a:rPr>
              <a:t>: Mgr. </a:t>
            </a:r>
            <a:r>
              <a:rPr lang="cs-CZ" sz="3200" dirty="0" err="1" smtClean="0">
                <a:solidFill>
                  <a:srgbClr val="FFFFFF"/>
                </a:solidFill>
              </a:rPr>
              <a:t>Yvetta</a:t>
            </a:r>
            <a:r>
              <a:rPr lang="cs-CZ" sz="3200" dirty="0" smtClean="0">
                <a:solidFill>
                  <a:srgbClr val="FFFFFF"/>
                </a:solidFill>
              </a:rPr>
              <a:t> </a:t>
            </a:r>
            <a:r>
              <a:rPr lang="cs-CZ" sz="3200" dirty="0" err="1" smtClean="0">
                <a:solidFill>
                  <a:srgbClr val="FFFFFF"/>
                </a:solidFill>
              </a:rPr>
              <a:t>Kałužová</a:t>
            </a:r>
            <a:r>
              <a:rPr lang="cs-CZ" sz="3200" dirty="0" smtClean="0">
                <a:solidFill>
                  <a:srgbClr val="FFFFFF"/>
                </a:solidFill>
              </a:rPr>
              <a:t> </a:t>
            </a:r>
            <a:endParaRPr lang="cs-CZ" sz="3200" dirty="0">
              <a:solidFill>
                <a:srgbClr val="FFFFFF"/>
              </a:solidFill>
            </a:endParaRPr>
          </a:p>
          <a:p>
            <a:pPr algn="ctr">
              <a:spcBef>
                <a:spcPct val="20000"/>
              </a:spcBef>
              <a:buFont typeface="Arial" charset="0"/>
              <a:buNone/>
            </a:pPr>
            <a:endParaRPr lang="cs-CZ" sz="3200" dirty="0">
              <a:solidFill>
                <a:srgbClr val="FFFFFF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zprostředkování základní charakteristiky cestovního ruchu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definovaní základních pojmů z oblasti cestovního ruchu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identifikace významu cestovního ruchu v ekonomice státu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Kdo nikdy neopustil svou vlast, je plný předsudku...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i="1" dirty="0" err="1" smtClean="0"/>
              <a:t>Carlo</a:t>
            </a:r>
            <a:r>
              <a:rPr lang="cs-CZ" i="1" dirty="0" smtClean="0"/>
              <a:t> </a:t>
            </a:r>
            <a:r>
              <a:rPr lang="cs-CZ" i="1" dirty="0" err="1" smtClean="0"/>
              <a:t>Goldony</a:t>
            </a:r>
            <a:r>
              <a:rPr lang="cs-CZ" i="1" dirty="0" smtClean="0"/>
              <a:t>, italský dramatik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Cestovní ruch – turismus </a:t>
            </a:r>
            <a:r>
              <a:rPr lang="cs-CZ" dirty="0" smtClean="0"/>
              <a:t>(</a:t>
            </a:r>
            <a:r>
              <a:rPr lang="cs-CZ" dirty="0" err="1" smtClean="0"/>
              <a:t>angl</a:t>
            </a:r>
            <a:r>
              <a:rPr lang="cs-CZ" dirty="0" smtClean="0"/>
              <a:t>. </a:t>
            </a:r>
            <a:r>
              <a:rPr lang="cs-CZ" dirty="0" err="1" smtClean="0"/>
              <a:t>tourism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4281339"/>
          </a:xfrm>
        </p:spPr>
        <p:txBody>
          <a:bodyPr/>
          <a:lstStyle/>
          <a:p>
            <a:pPr>
              <a:buNone/>
            </a:pPr>
            <a:r>
              <a:rPr lang="cs-CZ" b="1" dirty="0" smtClean="0"/>
              <a:t>Cestovní ruch – turismus </a:t>
            </a:r>
            <a:r>
              <a:rPr lang="cs-CZ" dirty="0" smtClean="0"/>
              <a:t>(</a:t>
            </a:r>
            <a:r>
              <a:rPr lang="cs-CZ" dirty="0" err="1" smtClean="0"/>
              <a:t>angl</a:t>
            </a:r>
            <a:r>
              <a:rPr lang="cs-CZ" dirty="0" smtClean="0"/>
              <a:t>. </a:t>
            </a:r>
            <a:r>
              <a:rPr lang="cs-CZ" dirty="0" err="1" smtClean="0"/>
              <a:t>tourism</a:t>
            </a:r>
            <a:r>
              <a:rPr lang="cs-CZ" dirty="0" smtClean="0"/>
              <a:t>)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často označovaný přímo za turistický průmysl</a:t>
            </a:r>
          </a:p>
          <a:p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cílem je umožnit, organizovat a zpříjemnit občanům cestování, ať již rekreační či poznávací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Cestovní ruch – turismus </a:t>
            </a:r>
            <a:r>
              <a:rPr lang="cs-CZ" dirty="0" smtClean="0"/>
              <a:t>(</a:t>
            </a:r>
            <a:r>
              <a:rPr lang="cs-CZ" dirty="0" err="1" smtClean="0"/>
              <a:t>angl</a:t>
            </a:r>
            <a:r>
              <a:rPr lang="cs-CZ" dirty="0" smtClean="0"/>
              <a:t>. </a:t>
            </a:r>
            <a:r>
              <a:rPr lang="cs-CZ" dirty="0" err="1" smtClean="0"/>
              <a:t>tourism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2816"/>
            <a:ext cx="8229600" cy="4353347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hlavním subjektem je cestující občan</a:t>
            </a:r>
          </a:p>
          <a:p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k uspokojení jeho přání a potřeb se postupně vytvořila celá široká škála profesí a profesionálních podnikatelských subjektů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Cestovní ruch dle WTO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b="1" dirty="0" smtClean="0"/>
              <a:t>WTO (Světová organizace cestovního ruchu)</a:t>
            </a: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činnost osob cestujících do míst a pobývajících v místech mimo své obvyklé prostředí po dobu kratší než jeden ucelený rok, za účelem trávení volného času a služebních cest a to za účelem jiným, než je vykonávání výdělečné činnosti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dirty="0" smtClean="0"/>
              <a:t>Cestovní ruch jako oblast spotřeby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dochází k uspokojování lidských potřeb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např. potřeba odpočinku, poznávání, kulturního vyžití, lázeňské péče, kontaktu s lidmi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Cestovní ruch a ekonomika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vzniká celá řada podnikatelských aktivit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vznik nových pracovních míst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dochází k rozvoji dopravy, ubytovacích služeb, stravovacích služeb,              </a:t>
            </a:r>
            <a:r>
              <a:rPr lang="cs-CZ" dirty="0" err="1" smtClean="0"/>
              <a:t>služeb</a:t>
            </a:r>
            <a:r>
              <a:rPr lang="cs-CZ" dirty="0" smtClean="0"/>
              <a:t> cestovních kanceláří a agentur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Úkoly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Uveďte pozitivní i negativní vlivy působící na cestovní ruch ve Vašem regionu.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Uveďte atraktivity Vašeho města, obce. </a:t>
            </a:r>
          </a:p>
          <a:p>
            <a:endParaRPr lang="cs-CZ" dirty="0"/>
          </a:p>
        </p:txBody>
      </p:sp>
      <p:pic>
        <p:nvPicPr>
          <p:cNvPr id="8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27984" y="3645024"/>
            <a:ext cx="2016224" cy="24482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600" dirty="0" smtClean="0"/>
              <a:t>DROBNÁ, Daniela. </a:t>
            </a:r>
            <a:r>
              <a:rPr lang="cs-CZ" sz="1600" i="1" dirty="0" smtClean="0"/>
              <a:t>Cestovní ruch</a:t>
            </a:r>
            <a:r>
              <a:rPr lang="cs-CZ" sz="1600" dirty="0" smtClean="0"/>
              <a:t>. Praha: Fortuna, 2010, ISBN 978-80-7373-079-6.</a:t>
            </a:r>
          </a:p>
          <a:p>
            <a:pPr>
              <a:buNone/>
            </a:pPr>
            <a:endParaRPr lang="cs-CZ" sz="1600" dirty="0" smtClean="0"/>
          </a:p>
          <a:p>
            <a:r>
              <a:rPr lang="cs-CZ" sz="1600" dirty="0" smtClean="0"/>
              <a:t> CZECHTOURISM. </a:t>
            </a:r>
            <a:r>
              <a:rPr lang="cs-CZ" sz="1600" i="1" dirty="0" smtClean="0"/>
              <a:t>Cestovní ruch</a:t>
            </a:r>
            <a:r>
              <a:rPr lang="cs-CZ" sz="1600" dirty="0" smtClean="0"/>
              <a:t> [online]. [cit. 29.1.2013]. Dostupný na WWW: http://www.</a:t>
            </a:r>
            <a:r>
              <a:rPr lang="cs-CZ" sz="1600" dirty="0" err="1" smtClean="0"/>
              <a:t>czechtourism.cz</a:t>
            </a:r>
            <a:r>
              <a:rPr lang="cs-CZ" sz="1600" dirty="0" smtClean="0"/>
              <a:t>/</a:t>
            </a:r>
            <a:r>
              <a:rPr lang="cs-CZ" sz="1600" dirty="0" err="1" smtClean="0"/>
              <a:t>didakticke</a:t>
            </a:r>
            <a:r>
              <a:rPr lang="cs-CZ" sz="1600" dirty="0" smtClean="0"/>
              <a:t>-podklady/1-charakteristika-a-</a:t>
            </a:r>
            <a:r>
              <a:rPr lang="cs-CZ" sz="1600" dirty="0" err="1" smtClean="0"/>
              <a:t>vyznam</a:t>
            </a:r>
            <a:r>
              <a:rPr lang="cs-CZ" sz="1600" dirty="0" smtClean="0"/>
              <a:t>-</a:t>
            </a:r>
            <a:r>
              <a:rPr lang="cs-CZ" sz="1600" dirty="0" err="1" smtClean="0"/>
              <a:t>cestovniho</a:t>
            </a:r>
            <a:r>
              <a:rPr lang="cs-CZ" sz="1600" dirty="0" smtClean="0"/>
              <a:t>-ruchu-v-</a:t>
            </a:r>
            <a:r>
              <a:rPr lang="cs-CZ" sz="1600" dirty="0" err="1" smtClean="0"/>
              <a:t>cesku</a:t>
            </a:r>
            <a:r>
              <a:rPr lang="cs-CZ" sz="1600" dirty="0" smtClean="0"/>
              <a:t>/ </a:t>
            </a:r>
          </a:p>
          <a:p>
            <a:endParaRPr lang="cs-CZ" sz="1600" dirty="0" smtClean="0"/>
          </a:p>
          <a:p>
            <a:r>
              <a:rPr lang="cs-CZ" sz="1600" dirty="0" smtClean="0"/>
              <a:t>Obrázky sady MS Office</a:t>
            </a:r>
          </a:p>
          <a:p>
            <a:pPr>
              <a:buNone/>
            </a:pP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dèle par défaut">
  <a:themeElements>
    <a:clrScheme name="Modèle par défaut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Modèle par défaut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Modèle par défaut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dèle par défaut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dèle par défaut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dèle par défaut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dèle par défaut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dèle par défaut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dèle par défaut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dèle par défaut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dèle par défaut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dèle par défaut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dèle par défaut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dèle par défaut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236</TotalTime>
  <Words>279</Words>
  <Application>Microsoft Office PowerPoint</Application>
  <PresentationFormat>Předvádění na obrazovce (4:3)</PresentationFormat>
  <Paragraphs>39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Modèle par défaut</vt:lpstr>
      <vt:lpstr>Právní úprava cestovního ruchu v ČR</vt:lpstr>
      <vt:lpstr>Anotace</vt:lpstr>
      <vt:lpstr>Kdo nikdy neopustil svou vlast, je plný předsudku... </vt:lpstr>
      <vt:lpstr>Cestovní ruch – turismus (angl. tourism</vt:lpstr>
      <vt:lpstr>Cestovní ruch – turismus (angl. tourism</vt:lpstr>
      <vt:lpstr>Cestovní ruch dle WTO</vt:lpstr>
      <vt:lpstr>Cestovní ruch jako oblast spotřeby</vt:lpstr>
      <vt:lpstr>Cestovní ruch a ekonomika</vt:lpstr>
      <vt:lpstr>Úkoly</vt:lpstr>
      <vt:lpstr>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Twisted Flame</dc:title>
  <dc:creator>www.powerpointstyles.com</dc:creator>
  <cp:lastModifiedBy>jurasek</cp:lastModifiedBy>
  <cp:revision>56</cp:revision>
  <dcterms:created xsi:type="dcterms:W3CDTF">2009-03-23T15:23:24Z</dcterms:created>
  <dcterms:modified xsi:type="dcterms:W3CDTF">2013-12-05T21:00:02Z</dcterms:modified>
</cp:coreProperties>
</file>