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74" r:id="rId4"/>
    <p:sldId id="265" r:id="rId5"/>
    <p:sldId id="267" r:id="rId6"/>
    <p:sldId id="268" r:id="rId7"/>
    <p:sldId id="269" r:id="rId8"/>
    <p:sldId id="270" r:id="rId9"/>
    <p:sldId id="271" r:id="rId10"/>
    <p:sldId id="272" r:id="rId11"/>
    <p:sldId id="276" r:id="rId12"/>
    <p:sldId id="273" r:id="rId13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>
        <p:scale>
          <a:sx n="69" d="100"/>
          <a:sy n="69" d="100"/>
        </p:scale>
        <p:origin x="-1428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echtourism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271500" y="2101850"/>
            <a:ext cx="7772400" cy="650875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</a:t>
            </a:r>
            <a:r>
              <a:rPr lang="cs-CZ" sz="3200" smtClean="0"/>
              <a:t>úprava cestovního </a:t>
            </a:r>
            <a:r>
              <a:rPr lang="cs-CZ" sz="3200" dirty="0" smtClean="0"/>
              <a:t>ruchu v ČR</a:t>
            </a: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049375" y="2894012"/>
            <a:ext cx="6400800" cy="622300"/>
          </a:xfrm>
          <a:prstGeom prst="rect">
            <a:avLst/>
          </a:prstGeom>
        </p:spPr>
        <p:txBody>
          <a:bodyPr rtlCol="0">
            <a:normAutofit fontScale="62500" lnSpcReduction="20000"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VY_32_INOVACE_Kaluzova_12-3-06-Cestovní </a:t>
            </a:r>
            <a:r>
              <a:rPr lang="cs-CZ" dirty="0" smtClean="0"/>
              <a:t>ruch dle realizace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04950" y="5413375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125253" y="4693840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049375" y="3779837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27584" y="3501008"/>
            <a:ext cx="748883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7A3C9"/>
                </a:solidFill>
                <a:latin typeface="Verdana" pitchFamily="34" charset="0"/>
              </a:rPr>
              <a:t>Cestovní ruch dle realizace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Po ukončení výuky modulu žáci:</a:t>
            </a:r>
          </a:p>
          <a:p>
            <a:r>
              <a:rPr lang="cs-CZ" dirty="0" smtClean="0"/>
              <a:t>budou se umět orientovat v druzích a typech cestovního ruchu</a:t>
            </a:r>
          </a:p>
          <a:p>
            <a:r>
              <a:rPr lang="cs-CZ" dirty="0" smtClean="0"/>
              <a:t>budou mít přehled o turistických atraktivitách v České republice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Místo realizace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a) domácí cestovní ruch</a:t>
            </a:r>
          </a:p>
          <a:p>
            <a:r>
              <a:rPr lang="cs-CZ" dirty="0" smtClean="0"/>
              <a:t>aktivity spojené s účastí občanů dané země na cestovním ruchu v rámci jejího území</a:t>
            </a:r>
          </a:p>
          <a:p>
            <a:r>
              <a:rPr lang="cs-CZ" dirty="0" smtClean="0"/>
              <a:t>zahrnuje cesty domácího obyvatelstva na území jejich státu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Místo realizace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/>
              <a:t>b) zahraniční cestovní ruch</a:t>
            </a:r>
          </a:p>
          <a:p>
            <a:r>
              <a:rPr lang="cs-CZ" sz="2800" dirty="0" smtClean="0"/>
              <a:t>souhrn aktivit spojených s příjezdem občanů ze zahraničí do dané země </a:t>
            </a:r>
            <a:r>
              <a:rPr lang="cs-CZ" sz="2800" dirty="0" err="1" smtClean="0"/>
              <a:t>tj.</a:t>
            </a:r>
            <a:r>
              <a:rPr lang="cs-CZ" sz="2800" b="1" dirty="0" err="1" smtClean="0"/>
              <a:t>příjezdový</a:t>
            </a:r>
            <a:r>
              <a:rPr lang="cs-CZ" sz="2800" b="1" dirty="0" smtClean="0"/>
              <a:t> cestovní ruch (</a:t>
            </a:r>
            <a:r>
              <a:rPr lang="cs-CZ" sz="2800" b="1" dirty="0" err="1" smtClean="0"/>
              <a:t>incoming</a:t>
            </a:r>
            <a:r>
              <a:rPr lang="cs-CZ" sz="2800" b="1" dirty="0" smtClean="0"/>
              <a:t>)</a:t>
            </a:r>
          </a:p>
          <a:p>
            <a:r>
              <a:rPr lang="cs-CZ" sz="2800" dirty="0" smtClean="0"/>
              <a:t>souhrn aktivit spojených s občany ze zahraničí danou zemí projíždějících </a:t>
            </a:r>
            <a:r>
              <a:rPr lang="cs-CZ" sz="2800" dirty="0" err="1" smtClean="0"/>
              <a:t>tj.</a:t>
            </a:r>
            <a:r>
              <a:rPr lang="cs-CZ" sz="2800" b="1" dirty="0" err="1" smtClean="0"/>
              <a:t>tranzitní</a:t>
            </a:r>
            <a:r>
              <a:rPr lang="cs-CZ" sz="2800" b="1" dirty="0" smtClean="0"/>
              <a:t> cestovní ruch</a:t>
            </a:r>
          </a:p>
          <a:p>
            <a:r>
              <a:rPr lang="cs-CZ" sz="2800" dirty="0" smtClean="0"/>
              <a:t>souhrn aktivit spojených s výjezdem občanů dané země do zahraničí </a:t>
            </a:r>
            <a:r>
              <a:rPr lang="cs-CZ" sz="2800" dirty="0" err="1" smtClean="0"/>
              <a:t>tj.</a:t>
            </a:r>
            <a:r>
              <a:rPr lang="cs-CZ" sz="2800" b="1" dirty="0" err="1" smtClean="0"/>
              <a:t>výjezdový</a:t>
            </a:r>
            <a:r>
              <a:rPr lang="cs-CZ" sz="2800" b="1" dirty="0" smtClean="0"/>
              <a:t> cestovní ruch</a:t>
            </a:r>
            <a:endParaRPr lang="cs-CZ" sz="28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/>
              <a:t>Délka pobytu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a) krátkodobý cestovní ruch</a:t>
            </a:r>
          </a:p>
          <a:p>
            <a:r>
              <a:rPr lang="cs-CZ" dirty="0" smtClean="0"/>
              <a:t>doba pobytu do 3 dnů, tj. 2 přenocování</a:t>
            </a:r>
          </a:p>
          <a:p>
            <a:pPr>
              <a:buNone/>
            </a:pPr>
            <a:r>
              <a:rPr lang="cs-CZ" b="1" dirty="0" smtClean="0"/>
              <a:t>b) dlouhodobý cestovní ruch</a:t>
            </a:r>
          </a:p>
          <a:p>
            <a:r>
              <a:rPr lang="cs-CZ" dirty="0" smtClean="0"/>
              <a:t>déle než 3 dny</a:t>
            </a:r>
          </a:p>
          <a:p>
            <a:r>
              <a:rPr lang="cs-CZ" dirty="0" smtClean="0"/>
              <a:t>v domácím CR ne více než 6 měsíců</a:t>
            </a:r>
          </a:p>
          <a:p>
            <a:r>
              <a:rPr lang="cs-CZ" dirty="0" smtClean="0"/>
              <a:t>v zahraničním CR ne více než 12 měsíců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Vliv na platební bilanci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a) aktivní CR</a:t>
            </a:r>
          </a:p>
          <a:p>
            <a:r>
              <a:rPr lang="cs-CZ" dirty="0" smtClean="0"/>
              <a:t>příjezdový cestovní ruch</a:t>
            </a:r>
          </a:p>
          <a:p>
            <a:r>
              <a:rPr lang="cs-CZ" dirty="0" smtClean="0"/>
              <a:t>návštěvníci spotřebovávají zboží a služby</a:t>
            </a:r>
          </a:p>
          <a:p>
            <a:r>
              <a:rPr lang="cs-CZ" dirty="0" smtClean="0"/>
              <a:t>dovoz deviz</a:t>
            </a:r>
          </a:p>
          <a:p>
            <a:pPr>
              <a:buNone/>
            </a:pPr>
            <a:r>
              <a:rPr lang="cs-CZ" b="1" dirty="0" smtClean="0"/>
              <a:t>b) pasivní CR</a:t>
            </a:r>
          </a:p>
          <a:p>
            <a:r>
              <a:rPr lang="cs-CZ" dirty="0" smtClean="0"/>
              <a:t>výjezdový cestovní ruch</a:t>
            </a:r>
          </a:p>
          <a:p>
            <a:r>
              <a:rPr lang="cs-CZ" dirty="0" smtClean="0"/>
              <a:t>vývoz platebních prostředků</a:t>
            </a:r>
          </a:p>
          <a:p>
            <a:r>
              <a:rPr lang="cs-CZ" dirty="0" smtClean="0"/>
              <a:t>nákup zboží a služeb v jiné zemi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 zabezpečení cesty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a) organizovaný CR</a:t>
            </a:r>
          </a:p>
          <a:p>
            <a:r>
              <a:rPr lang="cs-CZ" dirty="0" smtClean="0"/>
              <a:t>cesta i program je zajišťován CK</a:t>
            </a:r>
          </a:p>
          <a:p>
            <a:r>
              <a:rPr lang="cs-CZ" dirty="0" smtClean="0"/>
              <a:t>účastník si kupuje balíček služeb = zájezd</a:t>
            </a:r>
          </a:p>
          <a:p>
            <a:pPr>
              <a:buNone/>
            </a:pPr>
            <a:r>
              <a:rPr lang="cs-CZ" b="1" dirty="0" smtClean="0"/>
              <a:t>b) neorganizovaný CR</a:t>
            </a:r>
          </a:p>
          <a:p>
            <a:r>
              <a:rPr lang="cs-CZ" dirty="0" smtClean="0"/>
              <a:t>účastník si veškeré služby i program zajišťuje sám nebo částečně využívá služeb zprostředkovatelů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 financování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000" b="1" dirty="0" smtClean="0"/>
              <a:t>a) komerční (volný) CR</a:t>
            </a:r>
          </a:p>
          <a:p>
            <a:r>
              <a:rPr lang="cs-CZ" sz="3000" dirty="0" smtClean="0"/>
              <a:t>účastník si veškeré výdaje hradí z vlastních zdrojů</a:t>
            </a:r>
          </a:p>
          <a:p>
            <a:pPr>
              <a:buNone/>
            </a:pPr>
            <a:r>
              <a:rPr lang="cs-CZ" sz="3000" b="1" dirty="0" smtClean="0"/>
              <a:t>b) sociální (vázaný) CR</a:t>
            </a:r>
          </a:p>
          <a:p>
            <a:r>
              <a:rPr lang="cs-CZ" sz="3000" dirty="0" smtClean="0"/>
              <a:t>účast je vázána na splnění určité podmínky (doporučení lékaře, zdravotní pojištění)</a:t>
            </a:r>
          </a:p>
          <a:p>
            <a:r>
              <a:rPr lang="cs-CZ" sz="3000" dirty="0" smtClean="0"/>
              <a:t>účastník hradí pouze část nákladů</a:t>
            </a:r>
          </a:p>
          <a:p>
            <a:r>
              <a:rPr lang="cs-CZ" sz="3000" dirty="0" smtClean="0"/>
              <a:t>část hradí zaměstnavatel, pojišťovna</a:t>
            </a:r>
            <a:endParaRPr lang="cs-CZ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Dopadu na životní prostředí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a) měkký CR</a:t>
            </a:r>
          </a:p>
          <a:p>
            <a:r>
              <a:rPr lang="cs-CZ" dirty="0" smtClean="0"/>
              <a:t>minimálně narušuje přirozené prostředí navštíveného místa</a:t>
            </a:r>
          </a:p>
          <a:p>
            <a:r>
              <a:rPr lang="cs-CZ" dirty="0" smtClean="0"/>
              <a:t>co nejvíce jsou využívány místní zdroje</a:t>
            </a:r>
          </a:p>
          <a:p>
            <a:pPr>
              <a:buNone/>
            </a:pPr>
            <a:r>
              <a:rPr lang="cs-CZ" b="1" dirty="0" smtClean="0"/>
              <a:t>b) tvrdý CR</a:t>
            </a:r>
          </a:p>
          <a:p>
            <a:r>
              <a:rPr lang="cs-CZ" dirty="0" smtClean="0"/>
              <a:t>působí výrazné změny v původním životním prostředí</a:t>
            </a:r>
          </a:p>
          <a:p>
            <a:r>
              <a:rPr lang="cs-CZ" dirty="0" smtClean="0"/>
              <a:t>nebere ohled na místní tradice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Vysvětlete důvody existence sociálního cestovního ruchu.</a:t>
            </a:r>
          </a:p>
          <a:p>
            <a:r>
              <a:rPr lang="cs-CZ" dirty="0" smtClean="0"/>
              <a:t>Vysvětlete rozdíl mezi tvrdou a měkkou formou cestovního ruchu.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1036" y="3645024"/>
            <a:ext cx="2919436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CZECH. </a:t>
            </a:r>
            <a:r>
              <a:rPr lang="cs-CZ" sz="1600" i="1" dirty="0" smtClean="0"/>
              <a:t>formy cestovního ruchu</a:t>
            </a:r>
            <a:r>
              <a:rPr lang="cs-CZ" sz="1600" dirty="0" smtClean="0"/>
              <a:t> [online]. [cit. 27.1.2013]. Dostupný na WWW: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czechtourism.cz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Praha: Fortuna, 2010, ISBN 978-80-7373-079-6. </a:t>
            </a:r>
          </a:p>
          <a:p>
            <a:endParaRPr lang="cs-CZ" sz="1600" dirty="0" smtClean="0"/>
          </a:p>
          <a:p>
            <a:r>
              <a:rPr lang="cs-CZ" sz="1600" smtClean="0"/>
              <a:t>Obrázky sady MS Office</a:t>
            </a:r>
          </a:p>
          <a:p>
            <a:pPr>
              <a:buNone/>
            </a:pP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327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Modèle par défaut</vt:lpstr>
      <vt:lpstr>Prezentace aplikace PowerPoint</vt:lpstr>
      <vt:lpstr>Prezentace aplikace PowerPoint</vt:lpstr>
      <vt:lpstr>Anotace</vt:lpstr>
      <vt:lpstr>Místo realizace</vt:lpstr>
      <vt:lpstr>Místo realizace</vt:lpstr>
      <vt:lpstr> Délka pobytu</vt:lpstr>
      <vt:lpstr>Vliv na platební bilanci </vt:lpstr>
      <vt:lpstr>Způsob zabezpečení cesty</vt:lpstr>
      <vt:lpstr>Způsob financování</vt:lpstr>
      <vt:lpstr>Dopadu na životní prostředí</vt:lpstr>
      <vt:lpstr>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52</cp:revision>
  <dcterms:created xsi:type="dcterms:W3CDTF">2009-03-23T15:23:24Z</dcterms:created>
  <dcterms:modified xsi:type="dcterms:W3CDTF">2013-12-08T19:59:53Z</dcterms:modified>
</cp:coreProperties>
</file>