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56" r:id="rId3"/>
    <p:sldId id="257" r:id="rId4"/>
    <p:sldId id="259" r:id="rId5"/>
    <p:sldId id="258" r:id="rId6"/>
    <p:sldId id="261" r:id="rId7"/>
    <p:sldId id="260" r:id="rId8"/>
    <p:sldId id="262" r:id="rId9"/>
    <p:sldId id="263" r:id="rId10"/>
    <p:sldId id="264" r:id="rId11"/>
    <p:sldId id="265" r:id="rId12"/>
    <p:sldId id="266" r:id="rId13"/>
    <p:sldId id="268" r:id="rId14"/>
    <p:sldId id="269" r:id="rId15"/>
    <p:sldId id="272" r:id="rId16"/>
    <p:sldId id="270" r:id="rId17"/>
  </p:sldIdLst>
  <p:sldSz cx="9144000" cy="6858000" type="screen4x3"/>
  <p:notesSz cx="6858000" cy="9144000"/>
  <p:defaultTextStyle>
    <a:defPPr>
      <a:defRPr lang="fr-FR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13FF2"/>
    <a:srgbClr val="AA0AAA"/>
    <a:srgbClr val="6F65FF"/>
    <a:srgbClr val="224467"/>
    <a:srgbClr val="3C77B4"/>
    <a:srgbClr val="495597"/>
    <a:srgbClr val="1C7BA9"/>
    <a:srgbClr val="07A3C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646" autoAdjust="0"/>
    <p:restoredTop sz="94660"/>
  </p:normalViewPr>
  <p:slideViewPr>
    <p:cSldViewPr>
      <p:cViewPr>
        <p:scale>
          <a:sx n="69" d="100"/>
          <a:sy n="69" d="100"/>
        </p:scale>
        <p:origin x="-1428" y="-5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  <a:prstGeom prst="rect">
            <a:avLst/>
          </a:prstGeo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47" name="Picture 23" descr="aezeazImasdfqqge1azrazr"/>
          <p:cNvPicPr>
            <a:picLocks noChangeAspect="1" noChangeArrowheads="1"/>
          </p:cNvPicPr>
          <p:nvPr userDrawn="1"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1032" name="Text Box 8"/>
          <p:cNvSpPr txBox="1">
            <a:spLocks noChangeArrowheads="1"/>
          </p:cNvSpPr>
          <p:nvPr userDrawn="1"/>
        </p:nvSpPr>
        <p:spPr bwMode="auto">
          <a:xfrm>
            <a:off x="7889875" y="6308725"/>
            <a:ext cx="1073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fr-FR" b="1">
                <a:solidFill>
                  <a:srgbClr val="07A3C9"/>
                </a:solidFill>
              </a:rPr>
              <a:t>Page </a:t>
            </a:r>
            <a:fld id="{2C0D1269-FE34-4E55-9A50-75E4680604BF}" type="slidenum">
              <a:rPr lang="fr-FR" b="1">
                <a:solidFill>
                  <a:srgbClr val="07A3C9"/>
                </a:solidFill>
              </a:rPr>
              <a:pPr algn="ctr"/>
              <a:t>‹#›</a:t>
            </a:fld>
            <a:endParaRPr lang="fr-FR" b="1">
              <a:solidFill>
                <a:srgbClr val="07A3C9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/>
        </p:nvSpPr>
        <p:spPr>
          <a:xfrm>
            <a:off x="685800" y="1989138"/>
            <a:ext cx="7772400" cy="650875"/>
          </a:xfrm>
          <a:prstGeom prst="rect">
            <a:avLst/>
          </a:prstGeom>
        </p:spPr>
        <p:txBody>
          <a:bodyPr rtlCol="0">
            <a:normAutofit/>
          </a:bodyPr>
          <a:lstStyle>
            <a:lvl1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2pPr>
            <a:lvl3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3pPr>
            <a:lvl4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4pPr>
            <a:lvl5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sz="3200" dirty="0" smtClean="0"/>
              <a:t>Právní </a:t>
            </a:r>
            <a:r>
              <a:rPr lang="cs-CZ" sz="3200" smtClean="0"/>
              <a:t>úprava cestovního </a:t>
            </a:r>
            <a:r>
              <a:rPr lang="cs-CZ" sz="3200" dirty="0" smtClean="0"/>
              <a:t>ruchu v ČR</a:t>
            </a:r>
          </a:p>
        </p:txBody>
      </p:sp>
      <p:sp>
        <p:nvSpPr>
          <p:cNvPr id="5" name="Podnadpis 2"/>
          <p:cNvSpPr>
            <a:spLocks noGrp="1"/>
          </p:cNvSpPr>
          <p:nvPr/>
        </p:nvSpPr>
        <p:spPr>
          <a:xfrm>
            <a:off x="1463675" y="2781300"/>
            <a:ext cx="6400800" cy="622300"/>
          </a:xfrm>
          <a:prstGeom prst="rect">
            <a:avLst/>
          </a:prstGeom>
        </p:spPr>
        <p:txBody>
          <a:bodyPr rtlCol="0">
            <a:normAutofit fontScale="62500" lnSpcReduction="20000"/>
          </a:bodyPr>
          <a:lstStyle>
            <a:lvl1pPr marL="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800">
                <a:solidFill>
                  <a:schemeClr val="tx1"/>
                </a:solidFill>
                <a:latin typeface="+mn-lt"/>
                <a:cs typeface="+mn-cs"/>
              </a:defRPr>
            </a:lvl2pPr>
            <a:lvl3pPr marL="9144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400">
                <a:solidFill>
                  <a:schemeClr val="tx1"/>
                </a:solidFill>
                <a:latin typeface="+mn-lt"/>
                <a:cs typeface="+mn-cs"/>
              </a:defRPr>
            </a:lvl3pPr>
            <a:lvl4pPr marL="13716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  <a:cs typeface="+mn-cs"/>
              </a:defRPr>
            </a:lvl4pPr>
            <a:lvl5pPr marL="18288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  <a:cs typeface="+mn-cs"/>
              </a:defRPr>
            </a:lvl5pPr>
            <a:lvl6pPr marL="22860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  <a:cs typeface="+mn-cs"/>
              </a:defRPr>
            </a:lvl6pPr>
            <a:lvl7pPr marL="27432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  <a:cs typeface="+mn-cs"/>
              </a:defRPr>
            </a:lvl7pPr>
            <a:lvl8pPr marL="32004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  <a:cs typeface="+mn-cs"/>
              </a:defRPr>
            </a:lvl8pPr>
            <a:lvl9pPr marL="36576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  <a:cs typeface="+mn-cs"/>
              </a:defRPr>
            </a:lvl9pPr>
          </a:lstStyle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mtClean="0"/>
              <a:t>VY_32_INOVACE_Kaluzova_12-3-07-Předpoklady </a:t>
            </a:r>
            <a:r>
              <a:rPr lang="cs-CZ" dirty="0" smtClean="0"/>
              <a:t>rozvoje CR</a:t>
            </a: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1836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19250" y="5300663"/>
            <a:ext cx="6091238" cy="1331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5"/>
          <p:cNvSpPr txBox="1">
            <a:spLocks noChangeArrowheads="1"/>
          </p:cNvSpPr>
          <p:nvPr/>
        </p:nvSpPr>
        <p:spPr bwMode="auto">
          <a:xfrm>
            <a:off x="0" y="4581128"/>
            <a:ext cx="9433048" cy="7386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>
            <a:defPPr>
              <a:defRPr lang="fr-FR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/>
            <a:r>
              <a:rPr lang="cs-CZ" sz="1400" dirty="0" smtClean="0">
                <a:latin typeface="Arial" charset="0"/>
              </a:rPr>
              <a:t>. </a:t>
            </a:r>
            <a:endParaRPr lang="cs-CZ" sz="1400" dirty="0">
              <a:latin typeface="Arial" charset="0"/>
            </a:endParaRPr>
          </a:p>
          <a:p>
            <a:pPr algn="ctr"/>
            <a:r>
              <a:rPr lang="cs-CZ" sz="1400" dirty="0" smtClean="0">
                <a:latin typeface="Arial" charset="0"/>
              </a:rPr>
              <a:t>Tento výukový materiál byl zpracován v rámci projektu EU peníze středním školám - OP VK 1.5CZ.1.07/1.5.00/34.0195 </a:t>
            </a:r>
            <a:r>
              <a:rPr lang="cs-CZ" sz="1400" dirty="0">
                <a:latin typeface="Arial" charset="0"/>
              </a:rPr>
              <a:t>– Individualizace a inovace výuky</a:t>
            </a:r>
          </a:p>
        </p:txBody>
      </p:sp>
      <p:sp>
        <p:nvSpPr>
          <p:cNvPr id="9" name="Podnadpis 2"/>
          <p:cNvSpPr txBox="1">
            <a:spLocks/>
          </p:cNvSpPr>
          <p:nvPr/>
        </p:nvSpPr>
        <p:spPr bwMode="auto">
          <a:xfrm>
            <a:off x="1463675" y="3667125"/>
            <a:ext cx="6400800" cy="623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>
            <a:defPPr>
              <a:defRPr lang="fr-FR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>
              <a:spcBef>
                <a:spcPct val="20000"/>
              </a:spcBef>
              <a:buFont typeface="Arial" charset="0"/>
              <a:buNone/>
            </a:pPr>
            <a:r>
              <a:rPr lang="cs-CZ" sz="3200" dirty="0" smtClean="0">
                <a:solidFill>
                  <a:srgbClr val="FFFFFF"/>
                </a:solidFill>
              </a:rPr>
              <a:t>Autor: Mgr. </a:t>
            </a:r>
            <a:r>
              <a:rPr lang="cs-CZ" sz="3200" dirty="0" err="1" smtClean="0">
                <a:solidFill>
                  <a:srgbClr val="FFFFFF"/>
                </a:solidFill>
              </a:rPr>
              <a:t>Yvetta</a:t>
            </a:r>
            <a:r>
              <a:rPr lang="cs-CZ" sz="3200" dirty="0" smtClean="0">
                <a:solidFill>
                  <a:srgbClr val="FFFFFF"/>
                </a:solidFill>
              </a:rPr>
              <a:t> </a:t>
            </a:r>
            <a:r>
              <a:rPr lang="cs-CZ" sz="3200" dirty="0" err="1" smtClean="0">
                <a:solidFill>
                  <a:srgbClr val="FFFFFF"/>
                </a:solidFill>
              </a:rPr>
              <a:t>Kałužová</a:t>
            </a:r>
            <a:r>
              <a:rPr lang="cs-CZ" sz="3200" dirty="0" smtClean="0">
                <a:solidFill>
                  <a:srgbClr val="FFFFFF"/>
                </a:solidFill>
              </a:rPr>
              <a:t> </a:t>
            </a:r>
            <a:endParaRPr lang="cs-CZ" sz="3200" dirty="0">
              <a:solidFill>
                <a:srgbClr val="FFFFFF"/>
              </a:solidFill>
            </a:endParaRPr>
          </a:p>
          <a:p>
            <a:pPr algn="ctr">
              <a:spcBef>
                <a:spcPct val="20000"/>
              </a:spcBef>
              <a:buFont typeface="Arial" charset="0"/>
              <a:buNone/>
            </a:pPr>
            <a:endParaRPr lang="cs-CZ" sz="3200" dirty="0">
              <a:solidFill>
                <a:srgbClr val="FFFF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66" name="Picture 18" descr="aezeazImasdfqqge1azraz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80528" y="-531440"/>
            <a:ext cx="9144000" cy="7389440"/>
          </a:xfrm>
          <a:prstGeom prst="rect">
            <a:avLst/>
          </a:prstGeom>
          <a:noFill/>
        </p:spPr>
      </p:pic>
      <p:sp>
        <p:nvSpPr>
          <p:cNvPr id="2054" name="Text Box 6"/>
          <p:cNvSpPr txBox="1">
            <a:spLocks noChangeArrowheads="1"/>
          </p:cNvSpPr>
          <p:nvPr/>
        </p:nvSpPr>
        <p:spPr bwMode="auto">
          <a:xfrm>
            <a:off x="827584" y="3501008"/>
            <a:ext cx="7488832" cy="144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cs-CZ" sz="4400" b="1" dirty="0" smtClean="0">
                <a:solidFill>
                  <a:srgbClr val="07A3C9"/>
                </a:solidFill>
                <a:latin typeface="Verdana" pitchFamily="34" charset="0"/>
              </a:rPr>
              <a:t>Předpoklady rozvoje CR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žák bude seznámen s jednotlivými faktory, které pozitivně či negativně ovlivňují rozvoj cestovního ruchu v jednotlivých oblastech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Předpoklady - podmínky rozvoje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	</a:t>
            </a:r>
          </a:p>
          <a:p>
            <a:pPr>
              <a:buNone/>
            </a:pPr>
            <a:r>
              <a:rPr lang="cs-CZ" b="1" dirty="0" smtClean="0"/>
              <a:t>Turistický potenciál tvoří: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    selektivní (stimulační) faktory</a:t>
            </a:r>
          </a:p>
          <a:p>
            <a:r>
              <a:rPr lang="cs-CZ" dirty="0" smtClean="0"/>
              <a:t>    lokalizační faktory</a:t>
            </a:r>
          </a:p>
          <a:p>
            <a:r>
              <a:rPr lang="cs-CZ" dirty="0" smtClean="0"/>
              <a:t>    realizační faktory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dirty="0" smtClean="0"/>
              <a:t>Členění předpokladů rozvoje CR</a:t>
            </a:r>
            <a:endParaRPr lang="cs-CZ" sz="4000" b="1" dirty="0"/>
          </a:p>
        </p:txBody>
      </p:sp>
      <p:grpSp>
        <p:nvGrpSpPr>
          <p:cNvPr id="1028" name="Group 4"/>
          <p:cNvGrpSpPr>
            <a:grpSpLocks noChangeAspect="1"/>
          </p:cNvGrpSpPr>
          <p:nvPr/>
        </p:nvGrpSpPr>
        <p:grpSpPr bwMode="auto">
          <a:xfrm>
            <a:off x="539552" y="1700808"/>
            <a:ext cx="8316913" cy="4414838"/>
            <a:chOff x="340" y="1026"/>
            <a:chExt cx="5239" cy="2781"/>
          </a:xfrm>
        </p:grpSpPr>
        <p:sp>
          <p:nvSpPr>
            <p:cNvPr id="1027" name="AutoShape 3"/>
            <p:cNvSpPr>
              <a:spLocks noChangeAspect="1" noChangeArrowheads="1" noTextEdit="1"/>
            </p:cNvSpPr>
            <p:nvPr/>
          </p:nvSpPr>
          <p:spPr bwMode="auto">
            <a:xfrm>
              <a:off x="340" y="1026"/>
              <a:ext cx="5239" cy="2781"/>
            </a:xfrm>
            <a:prstGeom prst="rect">
              <a:avLst/>
            </a:prstGeom>
            <a:noFill/>
            <a:ln w="88900" cap="sq" cmpd="thickThin" algn="ctr">
              <a:solidFill>
                <a:srgbClr val="000000"/>
              </a:solidFill>
              <a:prstDash val="solid"/>
              <a:miter lim="800000"/>
              <a:headEnd type="none" w="med" len="med"/>
              <a:tailEnd type="none" w="med" len="med"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grpSp>
          <p:nvGrpSpPr>
            <p:cNvPr id="1093" name="Group 69"/>
            <p:cNvGrpSpPr>
              <a:grpSpLocks/>
            </p:cNvGrpSpPr>
            <p:nvPr/>
          </p:nvGrpSpPr>
          <p:grpSpPr bwMode="auto">
            <a:xfrm>
              <a:off x="336" y="1037"/>
              <a:ext cx="5236" cy="3030"/>
              <a:chOff x="336" y="1037"/>
              <a:chExt cx="5236" cy="3030"/>
            </a:xfrm>
          </p:grpSpPr>
          <p:sp>
            <p:nvSpPr>
              <p:cNvPr id="1029" name="Rectangle 5"/>
              <p:cNvSpPr>
                <a:spLocks noChangeArrowheads="1"/>
              </p:cNvSpPr>
              <p:nvPr/>
            </p:nvSpPr>
            <p:spPr bwMode="auto">
              <a:xfrm>
                <a:off x="336" y="3807"/>
                <a:ext cx="121" cy="26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vert="horz" wrap="none" lIns="0" tIns="0" rIns="0" bIns="0" numCol="1" anchor="t" anchorCtr="0" compatLnSpc="1">
                <a:prstTxWarp prst="textNoShape">
                  <a:avLst/>
                </a:prstTxWarp>
                <a:spAutoFit/>
              </a:bodyPr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cs-CZ" sz="2200" b="0" i="0" u="none" strike="noStrike" cap="none" normalizeH="0" baseline="0" smtClean="0">
                    <a:ln>
                      <a:noFill/>
                    </a:ln>
                    <a:solidFill>
                      <a:srgbClr val="000000"/>
                    </a:solidFill>
                    <a:effectLst/>
                    <a:latin typeface="Times New Roman" pitchFamily="18" charset="0"/>
                    <a:cs typeface="Arial" pitchFamily="34" charset="0"/>
                  </a:rPr>
                  <a:t> </a:t>
                </a:r>
                <a:endParaRPr kumimoji="0" lang="cs-CZ" sz="18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  <p:grpSp>
            <p:nvGrpSpPr>
              <p:cNvPr id="1092" name="Group 68"/>
              <p:cNvGrpSpPr>
                <a:grpSpLocks/>
              </p:cNvGrpSpPr>
              <p:nvPr/>
            </p:nvGrpSpPr>
            <p:grpSpPr bwMode="auto">
              <a:xfrm>
                <a:off x="351" y="1037"/>
                <a:ext cx="5221" cy="2752"/>
                <a:chOff x="351" y="1037"/>
                <a:chExt cx="5221" cy="2752"/>
              </a:xfrm>
            </p:grpSpPr>
            <p:sp>
              <p:nvSpPr>
                <p:cNvPr id="1030" name="Rectangle 6"/>
                <p:cNvSpPr>
                  <a:spLocks noChangeArrowheads="1"/>
                </p:cNvSpPr>
                <p:nvPr/>
              </p:nvSpPr>
              <p:spPr bwMode="auto">
                <a:xfrm>
                  <a:off x="3456" y="1611"/>
                  <a:ext cx="1170" cy="23"/>
                </a:xfrm>
                <a:prstGeom prst="rect">
                  <a:avLst/>
                </a:prstGeom>
                <a:solidFill>
                  <a:srgbClr val="000000"/>
                </a:solidFill>
                <a:ln w="9525">
                  <a:noFill/>
                  <a:miter lim="800000"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grpSp>
              <p:nvGrpSpPr>
                <p:cNvPr id="1033" name="Group 9"/>
                <p:cNvGrpSpPr>
                  <a:grpSpLocks/>
                </p:cNvGrpSpPr>
                <p:nvPr/>
              </p:nvGrpSpPr>
              <p:grpSpPr bwMode="auto">
                <a:xfrm>
                  <a:off x="4577" y="1622"/>
                  <a:ext cx="100" cy="540"/>
                  <a:chOff x="4577" y="1622"/>
                  <a:chExt cx="100" cy="540"/>
                </a:xfrm>
              </p:grpSpPr>
              <p:sp>
                <p:nvSpPr>
                  <p:cNvPr id="1031" name="Rectangle 7"/>
                  <p:cNvSpPr>
                    <a:spLocks noChangeArrowheads="1"/>
                  </p:cNvSpPr>
                  <p:nvPr/>
                </p:nvSpPr>
                <p:spPr bwMode="auto">
                  <a:xfrm>
                    <a:off x="4615" y="1622"/>
                    <a:ext cx="23" cy="442"/>
                  </a:xfrm>
                  <a:prstGeom prst="rect">
                    <a:avLst/>
                  </a:prstGeom>
                  <a:solidFill>
                    <a:srgbClr val="000000"/>
                  </a:solidFill>
                  <a:ln w="9525">
                    <a:noFill/>
                    <a:miter lim="800000"/>
                    <a:headEnd/>
                    <a:tailEnd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1032" name="Freeform 8"/>
                  <p:cNvSpPr>
                    <a:spLocks/>
                  </p:cNvSpPr>
                  <p:nvPr/>
                </p:nvSpPr>
                <p:spPr bwMode="auto">
                  <a:xfrm>
                    <a:off x="4577" y="2062"/>
                    <a:ext cx="100" cy="100"/>
                  </a:xfrm>
                  <a:custGeom>
                    <a:avLst/>
                    <a:gdLst/>
                    <a:ahLst/>
                    <a:cxnLst>
                      <a:cxn ang="0">
                        <a:pos x="0" y="0"/>
                      </a:cxn>
                      <a:cxn ang="0">
                        <a:pos x="100" y="201"/>
                      </a:cxn>
                      <a:cxn ang="0">
                        <a:pos x="201" y="0"/>
                      </a:cxn>
                      <a:cxn ang="0">
                        <a:pos x="0" y="0"/>
                      </a:cxn>
                    </a:cxnLst>
                    <a:rect l="0" t="0" r="r" b="b"/>
                    <a:pathLst>
                      <a:path w="201" h="201">
                        <a:moveTo>
                          <a:pt x="0" y="0"/>
                        </a:moveTo>
                        <a:lnTo>
                          <a:pt x="100" y="201"/>
                        </a:lnTo>
                        <a:lnTo>
                          <a:pt x="201" y="0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 w="9525">
                    <a:noFill/>
                    <a:round/>
                    <a:headEnd/>
                    <a:tailEnd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</p:grpSp>
            <p:sp>
              <p:nvSpPr>
                <p:cNvPr id="1034" name="Rectangle 10"/>
                <p:cNvSpPr>
                  <a:spLocks noChangeArrowheads="1"/>
                </p:cNvSpPr>
                <p:nvPr/>
              </p:nvSpPr>
              <p:spPr bwMode="auto">
                <a:xfrm>
                  <a:off x="3636" y="3504"/>
                  <a:ext cx="1126" cy="240"/>
                </a:xfrm>
                <a:prstGeom prst="rect">
                  <a:avLst/>
                </a:prstGeom>
                <a:noFill/>
                <a:ln w="36513">
                  <a:solidFill>
                    <a:srgbClr val="000000"/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35" name="Rectangle 11"/>
                <p:cNvSpPr>
                  <a:spLocks noChangeArrowheads="1"/>
                </p:cNvSpPr>
                <p:nvPr/>
              </p:nvSpPr>
              <p:spPr bwMode="auto">
                <a:xfrm>
                  <a:off x="3846" y="3552"/>
                  <a:ext cx="765" cy="188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 vert="horz" wrap="none" lIns="0" tIns="0" rIns="0" bIns="0" numCol="1" anchor="t" anchorCtr="0" compatLnSpc="1">
                  <a:prstTxWarp prst="textNoShape">
                    <a:avLst/>
                  </a:prstTxWarp>
                  <a:spAutoFit/>
                </a:bodyPr>
                <a:lstStyle/>
                <a:p>
                  <a:pPr marL="0" marR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</a:pPr>
                  <a:r>
                    <a:rPr kumimoji="0" lang="cs-CZ" sz="1700" b="0" i="0" u="none" strike="noStrike" cap="none" normalizeH="0" baseline="0" smtClean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latin typeface="Times New Roman" pitchFamily="18" charset="0"/>
                      <a:cs typeface="Arial" pitchFamily="34" charset="0"/>
                    </a:rPr>
                    <a:t>komunikační</a:t>
                  </a:r>
                  <a:endParaRPr kumimoji="0" lang="cs-CZ" sz="1800" b="0" i="0" u="none" strike="noStrike" cap="none" normalizeH="0" baseline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Arial" pitchFamily="34" charset="0"/>
                    <a:cs typeface="Arial" pitchFamily="34" charset="0"/>
                  </a:endParaRPr>
                </a:p>
              </p:txBody>
            </p:sp>
            <p:sp>
              <p:nvSpPr>
                <p:cNvPr id="1036" name="Rectangle 12"/>
                <p:cNvSpPr>
                  <a:spLocks noChangeArrowheads="1"/>
                </p:cNvSpPr>
                <p:nvPr/>
              </p:nvSpPr>
              <p:spPr bwMode="auto">
                <a:xfrm>
                  <a:off x="4716" y="2875"/>
                  <a:ext cx="856" cy="402"/>
                </a:xfrm>
                <a:prstGeom prst="rect">
                  <a:avLst/>
                </a:prstGeom>
                <a:noFill/>
                <a:ln w="36513">
                  <a:solidFill>
                    <a:srgbClr val="000000"/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37" name="Rectangle 13"/>
                <p:cNvSpPr>
                  <a:spLocks noChangeArrowheads="1"/>
                </p:cNvSpPr>
                <p:nvPr/>
              </p:nvSpPr>
              <p:spPr bwMode="auto">
                <a:xfrm>
                  <a:off x="4819" y="2923"/>
                  <a:ext cx="659" cy="188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 vert="horz" wrap="none" lIns="0" tIns="0" rIns="0" bIns="0" numCol="1" anchor="t" anchorCtr="0" compatLnSpc="1">
                  <a:prstTxWarp prst="textNoShape">
                    <a:avLst/>
                  </a:prstTxWarp>
                  <a:spAutoFit/>
                </a:bodyPr>
                <a:lstStyle/>
                <a:p>
                  <a:pPr marL="0" marR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</a:pPr>
                  <a:r>
                    <a:rPr kumimoji="0" lang="cs-CZ" sz="1700" b="0" i="0" u="none" strike="noStrike" cap="none" normalizeH="0" baseline="0" smtClean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latin typeface="Times New Roman" pitchFamily="18" charset="0"/>
                      <a:cs typeface="Arial" pitchFamily="34" charset="0"/>
                    </a:rPr>
                    <a:t>materiálně </a:t>
                  </a:r>
                  <a:endParaRPr kumimoji="0" lang="cs-CZ" sz="1800" b="0" i="0" u="none" strike="noStrike" cap="none" normalizeH="0" baseline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Arial" pitchFamily="34" charset="0"/>
                    <a:cs typeface="Arial" pitchFamily="34" charset="0"/>
                  </a:endParaRPr>
                </a:p>
              </p:txBody>
            </p:sp>
            <p:sp>
              <p:nvSpPr>
                <p:cNvPr id="1038" name="Rectangle 14"/>
                <p:cNvSpPr>
                  <a:spLocks noChangeArrowheads="1"/>
                </p:cNvSpPr>
                <p:nvPr/>
              </p:nvSpPr>
              <p:spPr bwMode="auto">
                <a:xfrm>
                  <a:off x="5422" y="2923"/>
                  <a:ext cx="99" cy="188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 vert="horz" wrap="none" lIns="0" tIns="0" rIns="0" bIns="0" numCol="1" anchor="t" anchorCtr="0" compatLnSpc="1">
                  <a:prstTxWarp prst="textNoShape">
                    <a:avLst/>
                  </a:prstTxWarp>
                  <a:spAutoFit/>
                </a:bodyPr>
                <a:lstStyle/>
                <a:p>
                  <a:pPr marL="0" marR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</a:pPr>
                  <a:r>
                    <a:rPr kumimoji="0" lang="cs-CZ" sz="1700" b="0" i="0" u="none" strike="noStrike" cap="none" normalizeH="0" baseline="0" smtClean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latin typeface="Times New Roman" pitchFamily="18" charset="0"/>
                      <a:cs typeface="Arial" pitchFamily="34" charset="0"/>
                    </a:rPr>
                    <a:t>-</a:t>
                  </a:r>
                  <a:endParaRPr kumimoji="0" lang="cs-CZ" sz="1800" b="0" i="0" u="none" strike="noStrike" cap="none" normalizeH="0" baseline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Arial" pitchFamily="34" charset="0"/>
                    <a:cs typeface="Arial" pitchFamily="34" charset="0"/>
                  </a:endParaRPr>
                </a:p>
              </p:txBody>
            </p:sp>
            <p:sp>
              <p:nvSpPr>
                <p:cNvPr id="1039" name="Rectangle 15"/>
                <p:cNvSpPr>
                  <a:spLocks noChangeArrowheads="1"/>
                </p:cNvSpPr>
                <p:nvPr/>
              </p:nvSpPr>
              <p:spPr bwMode="auto">
                <a:xfrm>
                  <a:off x="4885" y="3085"/>
                  <a:ext cx="575" cy="188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 vert="horz" wrap="none" lIns="0" tIns="0" rIns="0" bIns="0" numCol="1" anchor="t" anchorCtr="0" compatLnSpc="1">
                  <a:prstTxWarp prst="textNoShape">
                    <a:avLst/>
                  </a:prstTxWarp>
                  <a:spAutoFit/>
                </a:bodyPr>
                <a:lstStyle/>
                <a:p>
                  <a:pPr marL="0" marR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</a:pPr>
                  <a:r>
                    <a:rPr kumimoji="0" lang="cs-CZ" sz="1700" b="0" i="0" u="none" strike="noStrike" cap="none" normalizeH="0" baseline="0" smtClean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latin typeface="Times New Roman" pitchFamily="18" charset="0"/>
                      <a:cs typeface="Arial" pitchFamily="34" charset="0"/>
                    </a:rPr>
                    <a:t>technické</a:t>
                  </a:r>
                  <a:endParaRPr kumimoji="0" lang="cs-CZ" sz="1800" b="0" i="0" u="none" strike="noStrike" cap="none" normalizeH="0" baseline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Arial" pitchFamily="34" charset="0"/>
                    <a:cs typeface="Arial" pitchFamily="34" charset="0"/>
                  </a:endParaRPr>
                </a:p>
              </p:txBody>
            </p:sp>
            <p:sp>
              <p:nvSpPr>
                <p:cNvPr id="1040" name="Rectangle 16"/>
                <p:cNvSpPr>
                  <a:spLocks noChangeArrowheads="1"/>
                </p:cNvSpPr>
                <p:nvPr/>
              </p:nvSpPr>
              <p:spPr bwMode="auto">
                <a:xfrm>
                  <a:off x="2241" y="3504"/>
                  <a:ext cx="676" cy="240"/>
                </a:xfrm>
                <a:prstGeom prst="rect">
                  <a:avLst/>
                </a:prstGeom>
                <a:noFill/>
                <a:ln w="36513">
                  <a:solidFill>
                    <a:srgbClr val="000000"/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41" name="Rectangle 17"/>
                <p:cNvSpPr>
                  <a:spLocks noChangeArrowheads="1"/>
                </p:cNvSpPr>
                <p:nvPr/>
              </p:nvSpPr>
              <p:spPr bwMode="auto">
                <a:xfrm>
                  <a:off x="2361" y="3552"/>
                  <a:ext cx="493" cy="188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 vert="horz" wrap="none" lIns="0" tIns="0" rIns="0" bIns="0" numCol="1" anchor="t" anchorCtr="0" compatLnSpc="1">
                  <a:prstTxWarp prst="textNoShape">
                    <a:avLst/>
                  </a:prstTxWarp>
                  <a:spAutoFit/>
                </a:bodyPr>
                <a:lstStyle/>
                <a:p>
                  <a:pPr marL="0" marR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</a:pPr>
                  <a:r>
                    <a:rPr kumimoji="0" lang="cs-CZ" sz="1700" b="0" i="0" u="none" strike="noStrike" cap="none" normalizeH="0" baseline="0" smtClean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latin typeface="Times New Roman" pitchFamily="18" charset="0"/>
                      <a:cs typeface="Arial" pitchFamily="34" charset="0"/>
                    </a:rPr>
                    <a:t>přírodní</a:t>
                  </a:r>
                  <a:endParaRPr kumimoji="0" lang="cs-CZ" sz="1800" b="0" i="0" u="none" strike="noStrike" cap="none" normalizeH="0" baseline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Arial" pitchFamily="34" charset="0"/>
                    <a:cs typeface="Arial" pitchFamily="34" charset="0"/>
                  </a:endParaRPr>
                </a:p>
              </p:txBody>
            </p:sp>
            <p:sp>
              <p:nvSpPr>
                <p:cNvPr id="1042" name="Rectangle 18"/>
                <p:cNvSpPr>
                  <a:spLocks noChangeArrowheads="1"/>
                </p:cNvSpPr>
                <p:nvPr/>
              </p:nvSpPr>
              <p:spPr bwMode="auto">
                <a:xfrm>
                  <a:off x="2871" y="2830"/>
                  <a:ext cx="811" cy="402"/>
                </a:xfrm>
                <a:prstGeom prst="rect">
                  <a:avLst/>
                </a:prstGeom>
                <a:noFill/>
                <a:ln w="36513">
                  <a:solidFill>
                    <a:srgbClr val="000000"/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43" name="Rectangle 19"/>
                <p:cNvSpPr>
                  <a:spLocks noChangeArrowheads="1"/>
                </p:cNvSpPr>
                <p:nvPr/>
              </p:nvSpPr>
              <p:spPr bwMode="auto">
                <a:xfrm>
                  <a:off x="3012" y="2878"/>
                  <a:ext cx="542" cy="188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 vert="horz" wrap="none" lIns="0" tIns="0" rIns="0" bIns="0" numCol="1" anchor="t" anchorCtr="0" compatLnSpc="1">
                  <a:prstTxWarp prst="textNoShape">
                    <a:avLst/>
                  </a:prstTxWarp>
                  <a:spAutoFit/>
                </a:bodyPr>
                <a:lstStyle/>
                <a:p>
                  <a:pPr marL="0" marR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</a:pPr>
                  <a:r>
                    <a:rPr kumimoji="0" lang="cs-CZ" sz="1700" b="0" i="0" u="none" strike="noStrike" cap="none" normalizeH="0" baseline="0" smtClean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latin typeface="Times New Roman" pitchFamily="18" charset="0"/>
                      <a:cs typeface="Arial" pitchFamily="34" charset="0"/>
                    </a:rPr>
                    <a:t>kulturně </a:t>
                  </a:r>
                  <a:endParaRPr kumimoji="0" lang="cs-CZ" sz="1800" b="0" i="0" u="none" strike="noStrike" cap="none" normalizeH="0" baseline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Arial" pitchFamily="34" charset="0"/>
                    <a:cs typeface="Arial" pitchFamily="34" charset="0"/>
                  </a:endParaRPr>
                </a:p>
              </p:txBody>
            </p:sp>
            <p:sp>
              <p:nvSpPr>
                <p:cNvPr id="1044" name="Rectangle 20"/>
                <p:cNvSpPr>
                  <a:spLocks noChangeArrowheads="1"/>
                </p:cNvSpPr>
                <p:nvPr/>
              </p:nvSpPr>
              <p:spPr bwMode="auto">
                <a:xfrm>
                  <a:off x="3496" y="2878"/>
                  <a:ext cx="99" cy="188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 vert="horz" wrap="none" lIns="0" tIns="0" rIns="0" bIns="0" numCol="1" anchor="t" anchorCtr="0" compatLnSpc="1">
                  <a:prstTxWarp prst="textNoShape">
                    <a:avLst/>
                  </a:prstTxWarp>
                  <a:spAutoFit/>
                </a:bodyPr>
                <a:lstStyle/>
                <a:p>
                  <a:pPr marL="0" marR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</a:pPr>
                  <a:r>
                    <a:rPr kumimoji="0" lang="cs-CZ" sz="1700" b="0" i="0" u="none" strike="noStrike" cap="none" normalizeH="0" baseline="0" smtClean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latin typeface="Times New Roman" pitchFamily="18" charset="0"/>
                      <a:cs typeface="Arial" pitchFamily="34" charset="0"/>
                    </a:rPr>
                    <a:t>-</a:t>
                  </a:r>
                  <a:endParaRPr kumimoji="0" lang="cs-CZ" sz="1800" b="0" i="0" u="none" strike="noStrike" cap="none" normalizeH="0" baseline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Arial" pitchFamily="34" charset="0"/>
                    <a:cs typeface="Arial" pitchFamily="34" charset="0"/>
                  </a:endParaRPr>
                </a:p>
              </p:txBody>
            </p:sp>
            <p:sp>
              <p:nvSpPr>
                <p:cNvPr id="1045" name="Rectangle 21"/>
                <p:cNvSpPr>
                  <a:spLocks noChangeArrowheads="1"/>
                </p:cNvSpPr>
                <p:nvPr/>
              </p:nvSpPr>
              <p:spPr bwMode="auto">
                <a:xfrm>
                  <a:off x="2954" y="3040"/>
                  <a:ext cx="703" cy="188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 vert="horz" wrap="none" lIns="0" tIns="0" rIns="0" bIns="0" numCol="1" anchor="t" anchorCtr="0" compatLnSpc="1">
                  <a:prstTxWarp prst="textNoShape">
                    <a:avLst/>
                  </a:prstTxWarp>
                  <a:spAutoFit/>
                </a:bodyPr>
                <a:lstStyle/>
                <a:p>
                  <a:pPr marL="0" marR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</a:pPr>
                  <a:r>
                    <a:rPr kumimoji="0" lang="cs-CZ" sz="1700" b="0" i="0" u="none" strike="noStrike" cap="none" normalizeH="0" baseline="0" smtClean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latin typeface="Times New Roman" pitchFamily="18" charset="0"/>
                      <a:cs typeface="Arial" pitchFamily="34" charset="0"/>
                    </a:rPr>
                    <a:t>municipální</a:t>
                  </a:r>
                  <a:endParaRPr kumimoji="0" lang="cs-CZ" sz="1800" b="0" i="0" u="none" strike="noStrike" cap="none" normalizeH="0" baseline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Arial" pitchFamily="34" charset="0"/>
                    <a:cs typeface="Arial" pitchFamily="34" charset="0"/>
                  </a:endParaRPr>
                </a:p>
              </p:txBody>
            </p:sp>
            <p:sp>
              <p:nvSpPr>
                <p:cNvPr id="1046" name="Rectangle 22"/>
                <p:cNvSpPr>
                  <a:spLocks noChangeArrowheads="1"/>
                </p:cNvSpPr>
                <p:nvPr/>
              </p:nvSpPr>
              <p:spPr bwMode="auto">
                <a:xfrm>
                  <a:off x="351" y="1037"/>
                  <a:ext cx="856" cy="222"/>
                </a:xfrm>
                <a:prstGeom prst="rect">
                  <a:avLst/>
                </a:prstGeom>
                <a:noFill/>
                <a:ln w="36513">
                  <a:solidFill>
                    <a:srgbClr val="000000"/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47" name="Rectangle 23"/>
                <p:cNvSpPr>
                  <a:spLocks noChangeArrowheads="1"/>
                </p:cNvSpPr>
                <p:nvPr/>
              </p:nvSpPr>
              <p:spPr bwMode="auto">
                <a:xfrm>
                  <a:off x="568" y="1085"/>
                  <a:ext cx="470" cy="165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 vert="horz" wrap="none" lIns="0" tIns="0" rIns="0" bIns="0" numCol="1" anchor="t" anchorCtr="0" compatLnSpc="1">
                  <a:prstTxWarp prst="textNoShape">
                    <a:avLst/>
                  </a:prstTxWarp>
                  <a:spAutoFit/>
                </a:bodyPr>
                <a:lstStyle/>
                <a:p>
                  <a:pPr marL="0" marR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</a:pPr>
                  <a:r>
                    <a:rPr kumimoji="0" lang="cs-CZ" sz="1500" b="0" i="0" u="none" strike="noStrike" cap="none" normalizeH="0" baseline="0" smtClean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latin typeface="Times New Roman" pitchFamily="18" charset="0"/>
                      <a:cs typeface="Arial" pitchFamily="34" charset="0"/>
                    </a:rPr>
                    <a:t>politické</a:t>
                  </a:r>
                  <a:endParaRPr kumimoji="0" lang="cs-CZ" sz="1800" b="0" i="0" u="none" strike="noStrike" cap="none" normalizeH="0" baseline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Arial" pitchFamily="34" charset="0"/>
                    <a:cs typeface="Arial" pitchFamily="34" charset="0"/>
                  </a:endParaRPr>
                </a:p>
              </p:txBody>
            </p:sp>
            <p:sp>
              <p:nvSpPr>
                <p:cNvPr id="1048" name="Rectangle 24"/>
                <p:cNvSpPr>
                  <a:spLocks noChangeArrowheads="1"/>
                </p:cNvSpPr>
                <p:nvPr/>
              </p:nvSpPr>
              <p:spPr bwMode="auto">
                <a:xfrm>
                  <a:off x="351" y="1892"/>
                  <a:ext cx="901" cy="223"/>
                </a:xfrm>
                <a:prstGeom prst="rect">
                  <a:avLst/>
                </a:prstGeom>
                <a:noFill/>
                <a:ln w="36513">
                  <a:solidFill>
                    <a:srgbClr val="000000"/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49" name="Rectangle 25"/>
                <p:cNvSpPr>
                  <a:spLocks noChangeArrowheads="1"/>
                </p:cNvSpPr>
                <p:nvPr/>
              </p:nvSpPr>
              <p:spPr bwMode="auto">
                <a:xfrm>
                  <a:off x="470" y="1940"/>
                  <a:ext cx="707" cy="165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 vert="horz" wrap="none" lIns="0" tIns="0" rIns="0" bIns="0" numCol="1" anchor="t" anchorCtr="0" compatLnSpc="1">
                  <a:prstTxWarp prst="textNoShape">
                    <a:avLst/>
                  </a:prstTxWarp>
                  <a:spAutoFit/>
                </a:bodyPr>
                <a:lstStyle/>
                <a:p>
                  <a:pPr marL="0" marR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</a:pPr>
                  <a:r>
                    <a:rPr kumimoji="0" lang="cs-CZ" sz="1500" b="0" i="0" u="none" strike="noStrike" cap="none" normalizeH="0" baseline="0" smtClean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latin typeface="Times New Roman" pitchFamily="18" charset="0"/>
                      <a:cs typeface="Arial" pitchFamily="34" charset="0"/>
                    </a:rPr>
                    <a:t>demografické</a:t>
                  </a:r>
                  <a:endParaRPr kumimoji="0" lang="cs-CZ" sz="1800" b="0" i="0" u="none" strike="noStrike" cap="none" normalizeH="0" baseline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Arial" pitchFamily="34" charset="0"/>
                    <a:cs typeface="Arial" pitchFamily="34" charset="0"/>
                  </a:endParaRPr>
                </a:p>
              </p:txBody>
            </p:sp>
            <p:sp>
              <p:nvSpPr>
                <p:cNvPr id="1050" name="Rectangle 26"/>
                <p:cNvSpPr>
                  <a:spLocks noChangeArrowheads="1"/>
                </p:cNvSpPr>
                <p:nvPr/>
              </p:nvSpPr>
              <p:spPr bwMode="auto">
                <a:xfrm>
                  <a:off x="351" y="2297"/>
                  <a:ext cx="856" cy="223"/>
                </a:xfrm>
                <a:prstGeom prst="rect">
                  <a:avLst/>
                </a:prstGeom>
                <a:noFill/>
                <a:ln w="36513">
                  <a:solidFill>
                    <a:srgbClr val="000000"/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51" name="Rectangle 27"/>
                <p:cNvSpPr>
                  <a:spLocks noChangeArrowheads="1"/>
                </p:cNvSpPr>
                <p:nvPr/>
              </p:nvSpPr>
              <p:spPr bwMode="auto">
                <a:xfrm>
                  <a:off x="498" y="2345"/>
                  <a:ext cx="609" cy="165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 vert="horz" wrap="none" lIns="0" tIns="0" rIns="0" bIns="0" numCol="1" anchor="t" anchorCtr="0" compatLnSpc="1">
                  <a:prstTxWarp prst="textNoShape">
                    <a:avLst/>
                  </a:prstTxWarp>
                  <a:spAutoFit/>
                </a:bodyPr>
                <a:lstStyle/>
                <a:p>
                  <a:pPr marL="0" marR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</a:pPr>
                  <a:r>
                    <a:rPr kumimoji="0" lang="cs-CZ" sz="1500" b="0" i="0" u="none" strike="noStrike" cap="none" normalizeH="0" baseline="0" smtClean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latin typeface="Times New Roman" pitchFamily="18" charset="0"/>
                      <a:cs typeface="Arial" pitchFamily="34" charset="0"/>
                    </a:rPr>
                    <a:t>urbanizační</a:t>
                  </a:r>
                  <a:endParaRPr kumimoji="0" lang="cs-CZ" sz="1800" b="0" i="0" u="none" strike="noStrike" cap="none" normalizeH="0" baseline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Arial" pitchFamily="34" charset="0"/>
                    <a:cs typeface="Arial" pitchFamily="34" charset="0"/>
                  </a:endParaRPr>
                </a:p>
              </p:txBody>
            </p:sp>
            <p:sp>
              <p:nvSpPr>
                <p:cNvPr id="1052" name="Rectangle 28"/>
                <p:cNvSpPr>
                  <a:spLocks noChangeArrowheads="1"/>
                </p:cNvSpPr>
                <p:nvPr/>
              </p:nvSpPr>
              <p:spPr bwMode="auto">
                <a:xfrm>
                  <a:off x="351" y="2702"/>
                  <a:ext cx="856" cy="223"/>
                </a:xfrm>
                <a:prstGeom prst="rect">
                  <a:avLst/>
                </a:prstGeom>
                <a:noFill/>
                <a:ln w="36513">
                  <a:solidFill>
                    <a:srgbClr val="000000"/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53" name="Rectangle 29"/>
                <p:cNvSpPr>
                  <a:spLocks noChangeArrowheads="1"/>
                </p:cNvSpPr>
                <p:nvPr/>
              </p:nvSpPr>
              <p:spPr bwMode="auto">
                <a:xfrm>
                  <a:off x="474" y="2750"/>
                  <a:ext cx="656" cy="165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 vert="horz" wrap="none" lIns="0" tIns="0" rIns="0" bIns="0" numCol="1" anchor="t" anchorCtr="0" compatLnSpc="1">
                  <a:prstTxWarp prst="textNoShape">
                    <a:avLst/>
                  </a:prstTxWarp>
                  <a:spAutoFit/>
                </a:bodyPr>
                <a:lstStyle/>
                <a:p>
                  <a:pPr marL="0" marR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</a:pPr>
                  <a:r>
                    <a:rPr kumimoji="0" lang="cs-CZ" sz="1500" b="0" i="0" u="none" strike="noStrike" cap="none" normalizeH="0" baseline="0" smtClean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latin typeface="Times New Roman" pitchFamily="18" charset="0"/>
                      <a:cs typeface="Arial" pitchFamily="34" charset="0"/>
                    </a:rPr>
                    <a:t>sociologické</a:t>
                  </a:r>
                  <a:endParaRPr kumimoji="0" lang="cs-CZ" sz="1800" b="0" i="0" u="none" strike="noStrike" cap="none" normalizeH="0" baseline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Arial" pitchFamily="34" charset="0"/>
                    <a:cs typeface="Arial" pitchFamily="34" charset="0"/>
                  </a:endParaRPr>
                </a:p>
              </p:txBody>
            </p:sp>
            <p:sp>
              <p:nvSpPr>
                <p:cNvPr id="1054" name="Rectangle 30"/>
                <p:cNvSpPr>
                  <a:spLocks noChangeArrowheads="1"/>
                </p:cNvSpPr>
                <p:nvPr/>
              </p:nvSpPr>
              <p:spPr bwMode="auto">
                <a:xfrm>
                  <a:off x="351" y="3108"/>
                  <a:ext cx="856" cy="222"/>
                </a:xfrm>
                <a:prstGeom prst="rect">
                  <a:avLst/>
                </a:prstGeom>
                <a:noFill/>
                <a:ln w="36513">
                  <a:solidFill>
                    <a:srgbClr val="000000"/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55" name="Rectangle 31"/>
                <p:cNvSpPr>
                  <a:spLocks noChangeArrowheads="1"/>
                </p:cNvSpPr>
                <p:nvPr/>
              </p:nvSpPr>
              <p:spPr bwMode="auto">
                <a:xfrm>
                  <a:off x="514" y="3155"/>
                  <a:ext cx="576" cy="165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 vert="horz" wrap="none" lIns="0" tIns="0" rIns="0" bIns="0" numCol="1" anchor="t" anchorCtr="0" compatLnSpc="1">
                  <a:prstTxWarp prst="textNoShape">
                    <a:avLst/>
                  </a:prstTxWarp>
                  <a:spAutoFit/>
                </a:bodyPr>
                <a:lstStyle/>
                <a:p>
                  <a:pPr marL="0" marR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</a:pPr>
                  <a:r>
                    <a:rPr kumimoji="0" lang="cs-CZ" sz="1500" b="0" i="0" u="none" strike="noStrike" cap="none" normalizeH="0" baseline="0" smtClean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latin typeface="Times New Roman" pitchFamily="18" charset="0"/>
                      <a:cs typeface="Arial" pitchFamily="34" charset="0"/>
                    </a:rPr>
                    <a:t>ekologické</a:t>
                  </a:r>
                  <a:endParaRPr kumimoji="0" lang="cs-CZ" sz="1800" b="0" i="0" u="none" strike="noStrike" cap="none" normalizeH="0" baseline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Arial" pitchFamily="34" charset="0"/>
                    <a:cs typeface="Arial" pitchFamily="34" charset="0"/>
                  </a:endParaRPr>
                </a:p>
              </p:txBody>
            </p:sp>
            <p:sp>
              <p:nvSpPr>
                <p:cNvPr id="1056" name="Rectangle 32"/>
                <p:cNvSpPr>
                  <a:spLocks noChangeArrowheads="1"/>
                </p:cNvSpPr>
                <p:nvPr/>
              </p:nvSpPr>
              <p:spPr bwMode="auto">
                <a:xfrm>
                  <a:off x="1746" y="1611"/>
                  <a:ext cx="810" cy="23"/>
                </a:xfrm>
                <a:prstGeom prst="rect">
                  <a:avLst/>
                </a:prstGeom>
                <a:solidFill>
                  <a:srgbClr val="000000"/>
                </a:solidFill>
                <a:ln w="9525">
                  <a:noFill/>
                  <a:miter lim="800000"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grpSp>
              <p:nvGrpSpPr>
                <p:cNvPr id="1059" name="Group 35"/>
                <p:cNvGrpSpPr>
                  <a:grpSpLocks/>
                </p:cNvGrpSpPr>
                <p:nvPr/>
              </p:nvGrpSpPr>
              <p:grpSpPr bwMode="auto">
                <a:xfrm>
                  <a:off x="1697" y="1622"/>
                  <a:ext cx="100" cy="540"/>
                  <a:chOff x="1697" y="1622"/>
                  <a:chExt cx="100" cy="540"/>
                </a:xfrm>
              </p:grpSpPr>
              <p:sp>
                <p:nvSpPr>
                  <p:cNvPr id="1057" name="Rectangle 33"/>
                  <p:cNvSpPr>
                    <a:spLocks noChangeArrowheads="1"/>
                  </p:cNvSpPr>
                  <p:nvPr/>
                </p:nvSpPr>
                <p:spPr bwMode="auto">
                  <a:xfrm>
                    <a:off x="1735" y="1622"/>
                    <a:ext cx="23" cy="442"/>
                  </a:xfrm>
                  <a:prstGeom prst="rect">
                    <a:avLst/>
                  </a:prstGeom>
                  <a:solidFill>
                    <a:srgbClr val="000000"/>
                  </a:solidFill>
                  <a:ln w="9525">
                    <a:noFill/>
                    <a:miter lim="800000"/>
                    <a:headEnd/>
                    <a:tailEnd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1058" name="Freeform 34"/>
                  <p:cNvSpPr>
                    <a:spLocks/>
                  </p:cNvSpPr>
                  <p:nvPr/>
                </p:nvSpPr>
                <p:spPr bwMode="auto">
                  <a:xfrm>
                    <a:off x="1697" y="2062"/>
                    <a:ext cx="100" cy="100"/>
                  </a:xfrm>
                  <a:custGeom>
                    <a:avLst/>
                    <a:gdLst/>
                    <a:ahLst/>
                    <a:cxnLst>
                      <a:cxn ang="0">
                        <a:pos x="0" y="0"/>
                      </a:cxn>
                      <a:cxn ang="0">
                        <a:pos x="100" y="201"/>
                      </a:cxn>
                      <a:cxn ang="0">
                        <a:pos x="201" y="0"/>
                      </a:cxn>
                      <a:cxn ang="0">
                        <a:pos x="0" y="0"/>
                      </a:cxn>
                    </a:cxnLst>
                    <a:rect l="0" t="0" r="r" b="b"/>
                    <a:pathLst>
                      <a:path w="201" h="201">
                        <a:moveTo>
                          <a:pt x="0" y="0"/>
                        </a:moveTo>
                        <a:lnTo>
                          <a:pt x="100" y="201"/>
                        </a:lnTo>
                        <a:lnTo>
                          <a:pt x="201" y="0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 w="9525">
                    <a:noFill/>
                    <a:round/>
                    <a:headEnd/>
                    <a:tailEnd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</p:grpSp>
            <p:grpSp>
              <p:nvGrpSpPr>
                <p:cNvPr id="1062" name="Group 38"/>
                <p:cNvGrpSpPr>
                  <a:grpSpLocks/>
                </p:cNvGrpSpPr>
                <p:nvPr/>
              </p:nvGrpSpPr>
              <p:grpSpPr bwMode="auto">
                <a:xfrm>
                  <a:off x="2957" y="1622"/>
                  <a:ext cx="100" cy="540"/>
                  <a:chOff x="2957" y="1622"/>
                  <a:chExt cx="100" cy="540"/>
                </a:xfrm>
              </p:grpSpPr>
              <p:sp>
                <p:nvSpPr>
                  <p:cNvPr id="1060" name="Rectangle 36"/>
                  <p:cNvSpPr>
                    <a:spLocks noChangeArrowheads="1"/>
                  </p:cNvSpPr>
                  <p:nvPr/>
                </p:nvSpPr>
                <p:spPr bwMode="auto">
                  <a:xfrm>
                    <a:off x="2995" y="1622"/>
                    <a:ext cx="23" cy="442"/>
                  </a:xfrm>
                  <a:prstGeom prst="rect">
                    <a:avLst/>
                  </a:prstGeom>
                  <a:solidFill>
                    <a:srgbClr val="000000"/>
                  </a:solidFill>
                  <a:ln w="9525">
                    <a:noFill/>
                    <a:miter lim="800000"/>
                    <a:headEnd/>
                    <a:tailEnd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  <p:sp>
                <p:nvSpPr>
                  <p:cNvPr id="1061" name="Freeform 37"/>
                  <p:cNvSpPr>
                    <a:spLocks/>
                  </p:cNvSpPr>
                  <p:nvPr/>
                </p:nvSpPr>
                <p:spPr bwMode="auto">
                  <a:xfrm>
                    <a:off x="2957" y="2062"/>
                    <a:ext cx="100" cy="100"/>
                  </a:xfrm>
                  <a:custGeom>
                    <a:avLst/>
                    <a:gdLst/>
                    <a:ahLst/>
                    <a:cxnLst>
                      <a:cxn ang="0">
                        <a:pos x="0" y="0"/>
                      </a:cxn>
                      <a:cxn ang="0">
                        <a:pos x="100" y="201"/>
                      </a:cxn>
                      <a:cxn ang="0">
                        <a:pos x="201" y="0"/>
                      </a:cxn>
                      <a:cxn ang="0">
                        <a:pos x="0" y="0"/>
                      </a:cxn>
                    </a:cxnLst>
                    <a:rect l="0" t="0" r="r" b="b"/>
                    <a:pathLst>
                      <a:path w="201" h="201">
                        <a:moveTo>
                          <a:pt x="0" y="0"/>
                        </a:moveTo>
                        <a:lnTo>
                          <a:pt x="100" y="201"/>
                        </a:lnTo>
                        <a:lnTo>
                          <a:pt x="201" y="0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 w="9525">
                    <a:noFill/>
                    <a:round/>
                    <a:headEnd/>
                    <a:tailEnd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cs-CZ"/>
                  </a:p>
                </p:txBody>
              </p:sp>
            </p:grpSp>
            <p:sp>
              <p:nvSpPr>
                <p:cNvPr id="1063" name="Rectangle 39"/>
                <p:cNvSpPr>
                  <a:spLocks noChangeArrowheads="1"/>
                </p:cNvSpPr>
                <p:nvPr/>
              </p:nvSpPr>
              <p:spPr bwMode="auto">
                <a:xfrm>
                  <a:off x="2590" y="2387"/>
                  <a:ext cx="23" cy="1126"/>
                </a:xfrm>
                <a:prstGeom prst="rect">
                  <a:avLst/>
                </a:prstGeom>
                <a:solidFill>
                  <a:srgbClr val="000000"/>
                </a:solidFill>
                <a:ln w="9525">
                  <a:noFill/>
                  <a:miter lim="800000"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64" name="Rectangle 40"/>
                <p:cNvSpPr>
                  <a:spLocks noChangeArrowheads="1"/>
                </p:cNvSpPr>
                <p:nvPr/>
              </p:nvSpPr>
              <p:spPr bwMode="auto">
                <a:xfrm>
                  <a:off x="3265" y="2567"/>
                  <a:ext cx="23" cy="270"/>
                </a:xfrm>
                <a:prstGeom prst="rect">
                  <a:avLst/>
                </a:prstGeom>
                <a:solidFill>
                  <a:srgbClr val="000000"/>
                </a:solidFill>
                <a:ln w="9525">
                  <a:noFill/>
                  <a:miter lim="800000"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65" name="Rectangle 41"/>
                <p:cNvSpPr>
                  <a:spLocks noChangeArrowheads="1"/>
                </p:cNvSpPr>
                <p:nvPr/>
              </p:nvSpPr>
              <p:spPr bwMode="auto">
                <a:xfrm>
                  <a:off x="4300" y="2567"/>
                  <a:ext cx="23" cy="946"/>
                </a:xfrm>
                <a:prstGeom prst="rect">
                  <a:avLst/>
                </a:prstGeom>
                <a:solidFill>
                  <a:srgbClr val="000000"/>
                </a:solidFill>
                <a:ln w="9525">
                  <a:noFill/>
                  <a:miter lim="800000"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66" name="Rectangle 42"/>
                <p:cNvSpPr>
                  <a:spLocks noChangeArrowheads="1"/>
                </p:cNvSpPr>
                <p:nvPr/>
              </p:nvSpPr>
              <p:spPr bwMode="auto">
                <a:xfrm>
                  <a:off x="5155" y="2567"/>
                  <a:ext cx="23" cy="316"/>
                </a:xfrm>
                <a:prstGeom prst="rect">
                  <a:avLst/>
                </a:prstGeom>
                <a:solidFill>
                  <a:srgbClr val="000000"/>
                </a:solidFill>
                <a:ln w="9525">
                  <a:noFill/>
                  <a:miter lim="800000"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67" name="Rectangle 43"/>
                <p:cNvSpPr>
                  <a:spLocks noChangeArrowheads="1"/>
                </p:cNvSpPr>
                <p:nvPr/>
              </p:nvSpPr>
              <p:spPr bwMode="auto">
                <a:xfrm>
                  <a:off x="1431" y="2241"/>
                  <a:ext cx="90" cy="23"/>
                </a:xfrm>
                <a:prstGeom prst="rect">
                  <a:avLst/>
                </a:prstGeom>
                <a:solidFill>
                  <a:srgbClr val="000000"/>
                </a:solidFill>
                <a:ln w="9525">
                  <a:noFill/>
                  <a:miter lim="800000"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68" name="Rectangle 44"/>
                <p:cNvSpPr>
                  <a:spLocks noChangeArrowheads="1"/>
                </p:cNvSpPr>
                <p:nvPr/>
              </p:nvSpPr>
              <p:spPr bwMode="auto">
                <a:xfrm>
                  <a:off x="1420" y="1127"/>
                  <a:ext cx="23" cy="2566"/>
                </a:xfrm>
                <a:prstGeom prst="rect">
                  <a:avLst/>
                </a:prstGeom>
                <a:solidFill>
                  <a:srgbClr val="000000"/>
                </a:solidFill>
                <a:ln w="9525">
                  <a:noFill/>
                  <a:miter lim="800000"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69" name="Rectangle 45"/>
                <p:cNvSpPr>
                  <a:spLocks noChangeArrowheads="1"/>
                </p:cNvSpPr>
                <p:nvPr/>
              </p:nvSpPr>
              <p:spPr bwMode="auto">
                <a:xfrm>
                  <a:off x="1206" y="3222"/>
                  <a:ext cx="225" cy="22"/>
                </a:xfrm>
                <a:prstGeom prst="rect">
                  <a:avLst/>
                </a:prstGeom>
                <a:solidFill>
                  <a:srgbClr val="000000"/>
                </a:solidFill>
                <a:ln w="9525">
                  <a:noFill/>
                  <a:miter lim="800000"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70" name="Rectangle 46"/>
                <p:cNvSpPr>
                  <a:spLocks noChangeArrowheads="1"/>
                </p:cNvSpPr>
                <p:nvPr/>
              </p:nvSpPr>
              <p:spPr bwMode="auto">
                <a:xfrm>
                  <a:off x="1206" y="2772"/>
                  <a:ext cx="225" cy="22"/>
                </a:xfrm>
                <a:prstGeom prst="rect">
                  <a:avLst/>
                </a:prstGeom>
                <a:solidFill>
                  <a:srgbClr val="000000"/>
                </a:solidFill>
                <a:ln w="9525">
                  <a:noFill/>
                  <a:miter lim="800000"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71" name="Rectangle 47"/>
                <p:cNvSpPr>
                  <a:spLocks noChangeArrowheads="1"/>
                </p:cNvSpPr>
                <p:nvPr/>
              </p:nvSpPr>
              <p:spPr bwMode="auto">
                <a:xfrm>
                  <a:off x="1206" y="2367"/>
                  <a:ext cx="225" cy="22"/>
                </a:xfrm>
                <a:prstGeom prst="rect">
                  <a:avLst/>
                </a:prstGeom>
                <a:solidFill>
                  <a:srgbClr val="000000"/>
                </a:solidFill>
                <a:ln w="9525">
                  <a:noFill/>
                  <a:miter lim="800000"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72" name="Rectangle 48"/>
                <p:cNvSpPr>
                  <a:spLocks noChangeArrowheads="1"/>
                </p:cNvSpPr>
                <p:nvPr/>
              </p:nvSpPr>
              <p:spPr bwMode="auto">
                <a:xfrm>
                  <a:off x="1251" y="1988"/>
                  <a:ext cx="180" cy="23"/>
                </a:xfrm>
                <a:prstGeom prst="rect">
                  <a:avLst/>
                </a:prstGeom>
                <a:solidFill>
                  <a:srgbClr val="000000"/>
                </a:solidFill>
                <a:ln w="9525">
                  <a:noFill/>
                  <a:miter lim="800000"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73" name="Rectangle 49"/>
                <p:cNvSpPr>
                  <a:spLocks noChangeArrowheads="1"/>
                </p:cNvSpPr>
                <p:nvPr/>
              </p:nvSpPr>
              <p:spPr bwMode="auto">
                <a:xfrm>
                  <a:off x="1296" y="1566"/>
                  <a:ext cx="135" cy="23"/>
                </a:xfrm>
                <a:prstGeom prst="rect">
                  <a:avLst/>
                </a:prstGeom>
                <a:solidFill>
                  <a:srgbClr val="000000"/>
                </a:solidFill>
                <a:ln w="9525">
                  <a:noFill/>
                  <a:miter lim="800000"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74" name="Rectangle 50"/>
                <p:cNvSpPr>
                  <a:spLocks noChangeArrowheads="1"/>
                </p:cNvSpPr>
                <p:nvPr/>
              </p:nvSpPr>
              <p:spPr bwMode="auto">
                <a:xfrm>
                  <a:off x="351" y="3567"/>
                  <a:ext cx="856" cy="222"/>
                </a:xfrm>
                <a:prstGeom prst="rect">
                  <a:avLst/>
                </a:prstGeom>
                <a:noFill/>
                <a:ln w="36513">
                  <a:solidFill>
                    <a:srgbClr val="000000"/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75" name="Rectangle 51"/>
                <p:cNvSpPr>
                  <a:spLocks noChangeArrowheads="1"/>
                </p:cNvSpPr>
                <p:nvPr/>
              </p:nvSpPr>
              <p:spPr bwMode="auto">
                <a:xfrm>
                  <a:off x="528" y="3615"/>
                  <a:ext cx="549" cy="165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 vert="horz" wrap="none" lIns="0" tIns="0" rIns="0" bIns="0" numCol="1" anchor="t" anchorCtr="0" compatLnSpc="1">
                  <a:prstTxWarp prst="textNoShape">
                    <a:avLst/>
                  </a:prstTxWarp>
                  <a:spAutoFit/>
                </a:bodyPr>
                <a:lstStyle/>
                <a:p>
                  <a:pPr marL="0" marR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</a:pPr>
                  <a:r>
                    <a:rPr kumimoji="0" lang="cs-CZ" sz="1500" b="0" i="0" u="none" strike="noStrike" cap="none" normalizeH="0" baseline="0" smtClean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latin typeface="Times New Roman" pitchFamily="18" charset="0"/>
                      <a:cs typeface="Arial" pitchFamily="34" charset="0"/>
                    </a:rPr>
                    <a:t>personální</a:t>
                  </a:r>
                  <a:endParaRPr kumimoji="0" lang="cs-CZ" sz="1800" b="0" i="0" u="none" strike="noStrike" cap="none" normalizeH="0" baseline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Arial" pitchFamily="34" charset="0"/>
                    <a:cs typeface="Arial" pitchFamily="34" charset="0"/>
                  </a:endParaRPr>
                </a:p>
              </p:txBody>
            </p:sp>
            <p:sp>
              <p:nvSpPr>
                <p:cNvPr id="1076" name="Rectangle 52"/>
                <p:cNvSpPr>
                  <a:spLocks noChangeArrowheads="1"/>
                </p:cNvSpPr>
                <p:nvPr/>
              </p:nvSpPr>
              <p:spPr bwMode="auto">
                <a:xfrm>
                  <a:off x="1206" y="3681"/>
                  <a:ext cx="225" cy="23"/>
                </a:xfrm>
                <a:prstGeom prst="rect">
                  <a:avLst/>
                </a:prstGeom>
                <a:solidFill>
                  <a:srgbClr val="000000"/>
                </a:solidFill>
                <a:ln w="9525">
                  <a:noFill/>
                  <a:miter lim="800000"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77" name="Rectangle 53"/>
                <p:cNvSpPr>
                  <a:spLocks noChangeArrowheads="1"/>
                </p:cNvSpPr>
                <p:nvPr/>
              </p:nvSpPr>
              <p:spPr bwMode="auto">
                <a:xfrm>
                  <a:off x="351" y="1487"/>
                  <a:ext cx="946" cy="223"/>
                </a:xfrm>
                <a:prstGeom prst="rect">
                  <a:avLst/>
                </a:prstGeom>
                <a:noFill/>
                <a:ln w="36513">
                  <a:solidFill>
                    <a:srgbClr val="000000"/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78" name="Rectangle 54"/>
                <p:cNvSpPr>
                  <a:spLocks noChangeArrowheads="1"/>
                </p:cNvSpPr>
                <p:nvPr/>
              </p:nvSpPr>
              <p:spPr bwMode="auto">
                <a:xfrm>
                  <a:off x="459" y="1535"/>
                  <a:ext cx="776" cy="165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 vert="horz" wrap="none" lIns="0" tIns="0" rIns="0" bIns="0" numCol="1" anchor="t" anchorCtr="0" compatLnSpc="1">
                  <a:prstTxWarp prst="textNoShape">
                    <a:avLst/>
                  </a:prstTxWarp>
                  <a:spAutoFit/>
                </a:bodyPr>
                <a:lstStyle/>
                <a:p>
                  <a:pPr marL="0" marR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</a:pPr>
                  <a:r>
                    <a:rPr kumimoji="0" lang="cs-CZ" sz="1500" b="0" i="0" u="none" strike="noStrike" cap="none" normalizeH="0" baseline="0" smtClean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latin typeface="Times New Roman" pitchFamily="18" charset="0"/>
                      <a:cs typeface="Arial" pitchFamily="34" charset="0"/>
                    </a:rPr>
                    <a:t>administrativní</a:t>
                  </a:r>
                  <a:endParaRPr kumimoji="0" lang="cs-CZ" sz="1800" b="0" i="0" u="none" strike="noStrike" cap="none" normalizeH="0" baseline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Arial" pitchFamily="34" charset="0"/>
                    <a:cs typeface="Arial" pitchFamily="34" charset="0"/>
                  </a:endParaRPr>
                </a:p>
              </p:txBody>
            </p:sp>
            <p:sp>
              <p:nvSpPr>
                <p:cNvPr id="1079" name="Rectangle 55"/>
                <p:cNvSpPr>
                  <a:spLocks noChangeArrowheads="1"/>
                </p:cNvSpPr>
                <p:nvPr/>
              </p:nvSpPr>
              <p:spPr bwMode="auto">
                <a:xfrm>
                  <a:off x="1206" y="1116"/>
                  <a:ext cx="225" cy="23"/>
                </a:xfrm>
                <a:prstGeom prst="rect">
                  <a:avLst/>
                </a:prstGeom>
                <a:solidFill>
                  <a:srgbClr val="000000"/>
                </a:solidFill>
                <a:ln w="9525">
                  <a:noFill/>
                  <a:miter lim="800000"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80" name="Rectangle 56"/>
                <p:cNvSpPr>
                  <a:spLocks noChangeArrowheads="1"/>
                </p:cNvSpPr>
                <p:nvPr/>
              </p:nvSpPr>
              <p:spPr bwMode="auto">
                <a:xfrm>
                  <a:off x="2556" y="1217"/>
                  <a:ext cx="1261" cy="532"/>
                </a:xfrm>
                <a:prstGeom prst="rect">
                  <a:avLst/>
                </a:prstGeom>
                <a:solidFill>
                  <a:srgbClr val="FFFFFF"/>
                </a:solidFill>
                <a:ln w="71438">
                  <a:solidFill>
                    <a:srgbClr val="000000"/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81" name="Rectangle 57"/>
                <p:cNvSpPr>
                  <a:spLocks noChangeArrowheads="1"/>
                </p:cNvSpPr>
                <p:nvPr/>
              </p:nvSpPr>
              <p:spPr bwMode="auto">
                <a:xfrm>
                  <a:off x="2691" y="1275"/>
                  <a:ext cx="1135" cy="247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 vert="horz" wrap="none" lIns="0" tIns="0" rIns="0" bIns="0" numCol="1" anchor="t" anchorCtr="0" compatLnSpc="1">
                  <a:prstTxWarp prst="textNoShape">
                    <a:avLst/>
                  </a:prstTxWarp>
                  <a:spAutoFit/>
                </a:bodyPr>
                <a:lstStyle/>
                <a:p>
                  <a:pPr marL="0" marR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</a:pPr>
                  <a:r>
                    <a:rPr kumimoji="0" lang="cs-CZ" sz="2300" b="1" i="0" u="none" strike="noStrike" cap="none" normalizeH="0" baseline="0" smtClean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latin typeface="Times New Roman" pitchFamily="18" charset="0"/>
                      <a:cs typeface="Arial" pitchFamily="34" charset="0"/>
                    </a:rPr>
                    <a:t>Předpoklady </a:t>
                  </a:r>
                  <a:endParaRPr kumimoji="0" lang="cs-CZ" sz="1800" b="0" i="0" u="none" strike="noStrike" cap="none" normalizeH="0" baseline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Arial" pitchFamily="34" charset="0"/>
                    <a:cs typeface="Arial" pitchFamily="34" charset="0"/>
                  </a:endParaRPr>
                </a:p>
              </p:txBody>
            </p:sp>
            <p:sp>
              <p:nvSpPr>
                <p:cNvPr id="1082" name="Rectangle 58"/>
                <p:cNvSpPr>
                  <a:spLocks noChangeArrowheads="1"/>
                </p:cNvSpPr>
                <p:nvPr/>
              </p:nvSpPr>
              <p:spPr bwMode="auto">
                <a:xfrm>
                  <a:off x="3056" y="1491"/>
                  <a:ext cx="345" cy="247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 vert="horz" wrap="none" lIns="0" tIns="0" rIns="0" bIns="0" numCol="1" anchor="t" anchorCtr="0" compatLnSpc="1">
                  <a:prstTxWarp prst="textNoShape">
                    <a:avLst/>
                  </a:prstTxWarp>
                  <a:spAutoFit/>
                </a:bodyPr>
                <a:lstStyle/>
                <a:p>
                  <a:pPr marL="0" marR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</a:pPr>
                  <a:r>
                    <a:rPr kumimoji="0" lang="cs-CZ" sz="2300" b="1" i="0" u="none" strike="noStrike" cap="none" normalizeH="0" baseline="0" smtClean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latin typeface="Times New Roman" pitchFamily="18" charset="0"/>
                      <a:cs typeface="Arial" pitchFamily="34" charset="0"/>
                    </a:rPr>
                    <a:t>CR</a:t>
                  </a:r>
                  <a:endParaRPr kumimoji="0" lang="cs-CZ" sz="1800" b="0" i="0" u="none" strike="noStrike" cap="none" normalizeH="0" baseline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Arial" pitchFamily="34" charset="0"/>
                    <a:cs typeface="Arial" pitchFamily="34" charset="0"/>
                  </a:endParaRPr>
                </a:p>
              </p:txBody>
            </p:sp>
            <p:sp>
              <p:nvSpPr>
                <p:cNvPr id="1083" name="Rectangle 59"/>
                <p:cNvSpPr>
                  <a:spLocks noChangeArrowheads="1"/>
                </p:cNvSpPr>
                <p:nvPr/>
              </p:nvSpPr>
              <p:spPr bwMode="auto">
                <a:xfrm>
                  <a:off x="4131" y="2162"/>
                  <a:ext cx="1171" cy="414"/>
                </a:xfrm>
                <a:prstGeom prst="rect">
                  <a:avLst/>
                </a:prstGeom>
                <a:solidFill>
                  <a:srgbClr val="FFFFFF"/>
                </a:solidFill>
                <a:ln w="53975">
                  <a:solidFill>
                    <a:srgbClr val="000000"/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84" name="Rectangle 60"/>
                <p:cNvSpPr>
                  <a:spLocks noChangeArrowheads="1"/>
                </p:cNvSpPr>
                <p:nvPr/>
              </p:nvSpPr>
              <p:spPr bwMode="auto">
                <a:xfrm>
                  <a:off x="4434" y="2213"/>
                  <a:ext cx="658" cy="185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 vert="horz" wrap="none" lIns="0" tIns="0" rIns="0" bIns="0" numCol="1" anchor="t" anchorCtr="0" compatLnSpc="1">
                  <a:prstTxWarp prst="textNoShape">
                    <a:avLst/>
                  </a:prstTxWarp>
                  <a:spAutoFit/>
                </a:bodyPr>
                <a:lstStyle/>
                <a:p>
                  <a:pPr marL="0" marR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</a:pPr>
                  <a:r>
                    <a:rPr kumimoji="0" lang="cs-CZ" sz="1700" b="1" i="0" u="none" strike="noStrike" cap="none" normalizeH="0" baseline="0" smtClean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latin typeface="Times New Roman" pitchFamily="18" charset="0"/>
                      <a:cs typeface="Arial" pitchFamily="34" charset="0"/>
                    </a:rPr>
                    <a:t>realizační </a:t>
                  </a:r>
                  <a:endParaRPr kumimoji="0" lang="cs-CZ" sz="1800" b="0" i="0" u="none" strike="noStrike" cap="none" normalizeH="0" baseline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Arial" pitchFamily="34" charset="0"/>
                    <a:cs typeface="Arial" pitchFamily="34" charset="0"/>
                  </a:endParaRPr>
                </a:p>
              </p:txBody>
            </p:sp>
            <p:sp>
              <p:nvSpPr>
                <p:cNvPr id="1085" name="Rectangle 61"/>
                <p:cNvSpPr>
                  <a:spLocks noChangeArrowheads="1"/>
                </p:cNvSpPr>
                <p:nvPr/>
              </p:nvSpPr>
              <p:spPr bwMode="auto">
                <a:xfrm>
                  <a:off x="4349" y="2375"/>
                  <a:ext cx="802" cy="185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 vert="horz" wrap="none" lIns="0" tIns="0" rIns="0" bIns="0" numCol="1" anchor="t" anchorCtr="0" compatLnSpc="1">
                  <a:prstTxWarp prst="textNoShape">
                    <a:avLst/>
                  </a:prstTxWarp>
                  <a:spAutoFit/>
                </a:bodyPr>
                <a:lstStyle/>
                <a:p>
                  <a:pPr marL="0" marR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</a:pPr>
                  <a:r>
                    <a:rPr kumimoji="0" lang="cs-CZ" sz="1700" b="1" i="0" u="none" strike="noStrike" cap="none" normalizeH="0" baseline="0" smtClean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latin typeface="Times New Roman" pitchFamily="18" charset="0"/>
                      <a:cs typeface="Arial" pitchFamily="34" charset="0"/>
                    </a:rPr>
                    <a:t>předpoklady</a:t>
                  </a:r>
                  <a:endParaRPr kumimoji="0" lang="cs-CZ" sz="1800" b="0" i="0" u="none" strike="noStrike" cap="none" normalizeH="0" baseline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Arial" pitchFamily="34" charset="0"/>
                    <a:cs typeface="Arial" pitchFamily="34" charset="0"/>
                  </a:endParaRPr>
                </a:p>
              </p:txBody>
            </p:sp>
            <p:sp>
              <p:nvSpPr>
                <p:cNvPr id="1086" name="Rectangle 62"/>
                <p:cNvSpPr>
                  <a:spLocks noChangeArrowheads="1"/>
                </p:cNvSpPr>
                <p:nvPr/>
              </p:nvSpPr>
              <p:spPr bwMode="auto">
                <a:xfrm>
                  <a:off x="2601" y="2162"/>
                  <a:ext cx="1261" cy="414"/>
                </a:xfrm>
                <a:prstGeom prst="rect">
                  <a:avLst/>
                </a:prstGeom>
                <a:solidFill>
                  <a:srgbClr val="FFFFFF"/>
                </a:solidFill>
                <a:ln w="53975">
                  <a:solidFill>
                    <a:srgbClr val="000000"/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87" name="Rectangle 63"/>
                <p:cNvSpPr>
                  <a:spLocks noChangeArrowheads="1"/>
                </p:cNvSpPr>
                <p:nvPr/>
              </p:nvSpPr>
              <p:spPr bwMode="auto">
                <a:xfrm>
                  <a:off x="2920" y="2213"/>
                  <a:ext cx="720" cy="185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 vert="horz" wrap="none" lIns="0" tIns="0" rIns="0" bIns="0" numCol="1" anchor="t" anchorCtr="0" compatLnSpc="1">
                  <a:prstTxWarp prst="textNoShape">
                    <a:avLst/>
                  </a:prstTxWarp>
                  <a:spAutoFit/>
                </a:bodyPr>
                <a:lstStyle/>
                <a:p>
                  <a:pPr marL="0" marR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</a:pPr>
                  <a:r>
                    <a:rPr kumimoji="0" lang="cs-CZ" sz="1700" b="1" i="0" u="none" strike="noStrike" cap="none" normalizeH="0" baseline="0" smtClean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latin typeface="Times New Roman" pitchFamily="18" charset="0"/>
                      <a:cs typeface="Arial" pitchFamily="34" charset="0"/>
                    </a:rPr>
                    <a:t>lokalizační </a:t>
                  </a:r>
                  <a:endParaRPr kumimoji="0" lang="cs-CZ" sz="1800" b="0" i="0" u="none" strike="noStrike" cap="none" normalizeH="0" baseline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Arial" pitchFamily="34" charset="0"/>
                    <a:cs typeface="Arial" pitchFamily="34" charset="0"/>
                  </a:endParaRPr>
                </a:p>
              </p:txBody>
            </p:sp>
            <p:sp>
              <p:nvSpPr>
                <p:cNvPr id="1088" name="Rectangle 64"/>
                <p:cNvSpPr>
                  <a:spLocks noChangeArrowheads="1"/>
                </p:cNvSpPr>
                <p:nvPr/>
              </p:nvSpPr>
              <p:spPr bwMode="auto">
                <a:xfrm>
                  <a:off x="2864" y="2375"/>
                  <a:ext cx="802" cy="185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 vert="horz" wrap="none" lIns="0" tIns="0" rIns="0" bIns="0" numCol="1" anchor="t" anchorCtr="0" compatLnSpc="1">
                  <a:prstTxWarp prst="textNoShape">
                    <a:avLst/>
                  </a:prstTxWarp>
                  <a:spAutoFit/>
                </a:bodyPr>
                <a:lstStyle/>
                <a:p>
                  <a:pPr marL="0" marR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</a:pPr>
                  <a:r>
                    <a:rPr kumimoji="0" lang="cs-CZ" sz="1700" b="1" i="0" u="none" strike="noStrike" cap="none" normalizeH="0" baseline="0" smtClean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latin typeface="Times New Roman" pitchFamily="18" charset="0"/>
                      <a:cs typeface="Arial" pitchFamily="34" charset="0"/>
                    </a:rPr>
                    <a:t>předpoklady</a:t>
                  </a:r>
                  <a:endParaRPr kumimoji="0" lang="cs-CZ" sz="1800" b="0" i="0" u="none" strike="noStrike" cap="none" normalizeH="0" baseline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Arial" pitchFamily="34" charset="0"/>
                    <a:cs typeface="Arial" pitchFamily="34" charset="0"/>
                  </a:endParaRPr>
                </a:p>
              </p:txBody>
            </p:sp>
            <p:sp>
              <p:nvSpPr>
                <p:cNvPr id="1089" name="Rectangle 65"/>
                <p:cNvSpPr>
                  <a:spLocks noChangeArrowheads="1"/>
                </p:cNvSpPr>
                <p:nvPr/>
              </p:nvSpPr>
              <p:spPr bwMode="auto">
                <a:xfrm>
                  <a:off x="1521" y="2146"/>
                  <a:ext cx="901" cy="413"/>
                </a:xfrm>
                <a:prstGeom prst="rect">
                  <a:avLst/>
                </a:prstGeom>
                <a:solidFill>
                  <a:srgbClr val="FFFFFF"/>
                </a:solidFill>
                <a:ln w="53975">
                  <a:solidFill>
                    <a:srgbClr val="000000"/>
                  </a:solidFill>
                  <a:prstDash val="solid"/>
                  <a:miter lim="800000"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90" name="Rectangle 66"/>
                <p:cNvSpPr>
                  <a:spLocks noChangeArrowheads="1"/>
                </p:cNvSpPr>
                <p:nvPr/>
              </p:nvSpPr>
              <p:spPr bwMode="auto">
                <a:xfrm>
                  <a:off x="1698" y="2196"/>
                  <a:ext cx="642" cy="185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 vert="horz" wrap="none" lIns="0" tIns="0" rIns="0" bIns="0" numCol="1" anchor="t" anchorCtr="0" compatLnSpc="1">
                  <a:prstTxWarp prst="textNoShape">
                    <a:avLst/>
                  </a:prstTxWarp>
                  <a:spAutoFit/>
                </a:bodyPr>
                <a:lstStyle/>
                <a:p>
                  <a:pPr marL="0" marR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</a:pPr>
                  <a:r>
                    <a:rPr kumimoji="0" lang="cs-CZ" sz="1700" b="1" i="0" u="none" strike="noStrike" cap="none" normalizeH="0" baseline="0" smtClean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latin typeface="Times New Roman" pitchFamily="18" charset="0"/>
                      <a:cs typeface="Arial" pitchFamily="34" charset="0"/>
                    </a:rPr>
                    <a:t>selektivní </a:t>
                  </a:r>
                  <a:endParaRPr kumimoji="0" lang="cs-CZ" sz="1800" b="0" i="0" u="none" strike="noStrike" cap="none" normalizeH="0" baseline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Arial" pitchFamily="34" charset="0"/>
                    <a:cs typeface="Arial" pitchFamily="34" charset="0"/>
                  </a:endParaRPr>
                </a:p>
              </p:txBody>
            </p:sp>
            <p:sp>
              <p:nvSpPr>
                <p:cNvPr id="1091" name="Rectangle 67"/>
                <p:cNvSpPr>
                  <a:spLocks noChangeArrowheads="1"/>
                </p:cNvSpPr>
                <p:nvPr/>
              </p:nvSpPr>
              <p:spPr bwMode="auto">
                <a:xfrm>
                  <a:off x="1604" y="2358"/>
                  <a:ext cx="802" cy="185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 vert="horz" wrap="none" lIns="0" tIns="0" rIns="0" bIns="0" numCol="1" anchor="t" anchorCtr="0" compatLnSpc="1">
                  <a:prstTxWarp prst="textNoShape">
                    <a:avLst/>
                  </a:prstTxWarp>
                  <a:spAutoFit/>
                </a:bodyPr>
                <a:lstStyle/>
                <a:p>
                  <a:pPr marL="0" marR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</a:pPr>
                  <a:r>
                    <a:rPr kumimoji="0" lang="cs-CZ" sz="1700" b="1" i="0" u="none" strike="noStrike" cap="none" normalizeH="0" baseline="0" smtClean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latin typeface="Times New Roman" pitchFamily="18" charset="0"/>
                      <a:cs typeface="Arial" pitchFamily="34" charset="0"/>
                    </a:rPr>
                    <a:t>předpoklady</a:t>
                  </a:r>
                  <a:endParaRPr kumimoji="0" lang="cs-CZ" sz="1800" b="0" i="0" u="none" strike="noStrike" cap="none" normalizeH="0" baseline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Arial" pitchFamily="34" charset="0"/>
                    <a:cs typeface="Arial" pitchFamily="34" charset="0"/>
                  </a:endParaRPr>
                </a:p>
              </p:txBody>
            </p:sp>
          </p:grpSp>
        </p:grpSp>
        <p:sp>
          <p:nvSpPr>
            <p:cNvPr id="1094" name="Rectangle 70"/>
            <p:cNvSpPr>
              <a:spLocks noChangeArrowheads="1"/>
            </p:cNvSpPr>
            <p:nvPr/>
          </p:nvSpPr>
          <p:spPr bwMode="auto">
            <a:xfrm>
              <a:off x="5590" y="3647"/>
              <a:ext cx="121" cy="25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2200" b="0" i="0" u="none" strike="noStrike" cap="none" normalizeH="0" baseline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itchFamily="18" charset="0"/>
                  <a:cs typeface="Arial" pitchFamily="34" charset="0"/>
                </a:rPr>
                <a:t> </a:t>
              </a: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82154"/>
          </a:xfrm>
        </p:spPr>
        <p:txBody>
          <a:bodyPr/>
          <a:lstStyle/>
          <a:p>
            <a:r>
              <a:rPr lang="cs-CZ" sz="4000" b="1" dirty="0" smtClean="0"/>
              <a:t>Selektivní (stimulační) předpoklady</a:t>
            </a:r>
            <a:endParaRPr lang="cs-CZ" sz="40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vyjadřují způsobilost společnosti dané země podílet se na cestovním ruchu aktivně i pasivně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/>
              <a:t>tzn. přijímat účastníky CR i stávat se jimi</a:t>
            </a:r>
          </a:p>
          <a:p>
            <a:r>
              <a:rPr lang="cs-CZ" dirty="0" smtClean="0"/>
              <a:t>umožňují vybrat ty obyvatele nebo ty oblasti, které mají nejlepší předpoklady pro účast na CR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82154"/>
          </a:xfrm>
        </p:spPr>
        <p:txBody>
          <a:bodyPr/>
          <a:lstStyle/>
          <a:p>
            <a:r>
              <a:rPr lang="cs-CZ" sz="4000" b="1" dirty="0" smtClean="0"/>
              <a:t>Selektivní (stimulační) předpoklady</a:t>
            </a:r>
            <a:endParaRPr lang="cs-CZ" sz="40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Dělí se na: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a) objektivní</a:t>
            </a:r>
            <a:r>
              <a:rPr lang="cs-CZ" dirty="0" smtClean="0"/>
              <a:t> (vnitropolitická situace, ekonomické předpoklady, demografické skutečnosti, kvalita životního prostředí),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b) subjektivní</a:t>
            </a:r>
            <a:r>
              <a:rPr lang="cs-CZ" dirty="0" smtClean="0"/>
              <a:t> (módnost, vliv reklamy a propagace, vlastní zážitky)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Objektivní selektivní faktory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Politické faktory</a:t>
            </a:r>
            <a:r>
              <a:rPr lang="cs-CZ" dirty="0" smtClean="0"/>
              <a:t> – CR se ve větší míře rozvíjí v mírovém uspořádání světa</a:t>
            </a:r>
          </a:p>
          <a:p>
            <a:r>
              <a:rPr lang="cs-CZ" dirty="0" smtClean="0"/>
              <a:t>záleží na vnitropolitické situaci uvnitř země a na charakteru politického systému</a:t>
            </a:r>
          </a:p>
          <a:p>
            <a:r>
              <a:rPr lang="cs-CZ" b="1" dirty="0" smtClean="0"/>
              <a:t>Dosažená životní úroveň</a:t>
            </a:r>
            <a:r>
              <a:rPr lang="cs-CZ" dirty="0" smtClean="0"/>
              <a:t> a objem fondu volného času – finančně lépe situované vrstvy zpravidla vyhledávají místa dražší a vzdálenější destinace CR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Objektivní selektivní faktory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Životní prostředí</a:t>
            </a:r>
            <a:r>
              <a:rPr lang="cs-CZ" dirty="0" smtClean="0"/>
              <a:t> – obyvatelé oblastí s poškozeným životním prostředím vyhledávají často formy venkovského CR nebo zdravotně orientovaného CR</a:t>
            </a:r>
          </a:p>
          <a:p>
            <a:r>
              <a:rPr lang="cs-CZ" b="1" dirty="0" smtClean="0"/>
              <a:t>Demografická struktura</a:t>
            </a:r>
            <a:r>
              <a:rPr lang="cs-CZ" dirty="0" smtClean="0"/>
              <a:t> – zahrnuje vše, co se týká obyvatelstva tj. mentalitu, zvyky, vzdělanost, věkové složení, porodnost, úmrtnost, charakter osídlení aj.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Subjektivní předpoklady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ovlivňují rozhodování lidí o účasti na CR</a:t>
            </a:r>
          </a:p>
          <a:p>
            <a:r>
              <a:rPr lang="cs-CZ" b="1" dirty="0" smtClean="0"/>
              <a:t>psychologické pohnutky </a:t>
            </a:r>
            <a:r>
              <a:rPr lang="cs-CZ" dirty="0" smtClean="0"/>
              <a:t>(např. vlastní zážitky a zkušenosti, poznatky o místních kulturách, vliv reklamy na jednotlivce apod.)</a:t>
            </a:r>
          </a:p>
          <a:p>
            <a:r>
              <a:rPr lang="cs-CZ" dirty="0" smtClean="0"/>
              <a:t>velkou roli zde hraje </a:t>
            </a:r>
            <a:r>
              <a:rPr lang="cs-CZ" b="1" dirty="0" smtClean="0"/>
              <a:t>reklama, propagace, zkušenost, módnost</a:t>
            </a:r>
            <a:r>
              <a:rPr lang="cs-CZ" dirty="0" smtClean="0"/>
              <a:t> apod.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Lokalizační předpoklady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umožňují umístění aktivit CR do určité oblasti</a:t>
            </a:r>
          </a:p>
          <a:p>
            <a:pPr>
              <a:buNone/>
            </a:pPr>
            <a:r>
              <a:rPr lang="pl-PL" dirty="0" smtClean="0"/>
              <a:t>Dělí se na:</a:t>
            </a:r>
          </a:p>
          <a:p>
            <a:r>
              <a:rPr lang="pl-PL" dirty="0" smtClean="0">
                <a:solidFill>
                  <a:srgbClr val="FF0000"/>
                </a:solidFill>
              </a:rPr>
              <a:t>přírodní faktory </a:t>
            </a:r>
            <a:r>
              <a:rPr lang="pl-PL" dirty="0" smtClean="0"/>
              <a:t>( např. povrch, podnebí, klima, vodstvo, flóra, fauna)</a:t>
            </a:r>
          </a:p>
          <a:p>
            <a:r>
              <a:rPr lang="pl-PL" dirty="0" smtClean="0">
                <a:solidFill>
                  <a:srgbClr val="FF0000"/>
                </a:solidFill>
              </a:rPr>
              <a:t>společenské faktory </a:t>
            </a:r>
            <a:r>
              <a:rPr lang="pl-PL" dirty="0" smtClean="0"/>
              <a:t>-</a:t>
            </a:r>
            <a:r>
              <a:rPr lang="pl-PL" dirty="0" smtClean="0">
                <a:solidFill>
                  <a:srgbClr val="FF0000"/>
                </a:solidFill>
              </a:rPr>
              <a:t> </a:t>
            </a:r>
            <a:r>
              <a:rPr lang="pl-PL" dirty="0" smtClean="0"/>
              <a:t>vyplývají z výsledků tvořivé činnosti člověka a souvisí s historickým vývojem území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dirty="0" smtClean="0"/>
              <a:t>Lokalizační předpoklady – společenské faktory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kulturně-historické památky </a:t>
            </a:r>
            <a:r>
              <a:rPr lang="cs-CZ" dirty="0" smtClean="0"/>
              <a:t>- hrady, zámky, kláštery</a:t>
            </a:r>
          </a:p>
          <a:p>
            <a:r>
              <a:rPr lang="cs-CZ" b="1" dirty="0" smtClean="0"/>
              <a:t>kulturní zařízení </a:t>
            </a:r>
            <a:r>
              <a:rPr lang="cs-CZ" dirty="0" smtClean="0"/>
              <a:t>- muzea, galerie, </a:t>
            </a:r>
          </a:p>
          <a:p>
            <a:r>
              <a:rPr lang="cs-CZ" b="1" dirty="0" smtClean="0"/>
              <a:t>kulturní akce </a:t>
            </a:r>
            <a:r>
              <a:rPr lang="cs-CZ" dirty="0" smtClean="0"/>
              <a:t>- hudební festivaly, taneční a divadelní festivaly,</a:t>
            </a:r>
          </a:p>
          <a:p>
            <a:r>
              <a:rPr lang="cs-CZ" b="1" dirty="0" smtClean="0"/>
              <a:t>sportovní ak</a:t>
            </a:r>
            <a:r>
              <a:rPr lang="cs-CZ" dirty="0" smtClean="0"/>
              <a:t>ce - olympijské hry, mistrovství v různých sportech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Lokalizační předpoklady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mezi významné lokalizační předpoklady patří památky zařazené do kulturního (přírodního) světového dědictví lidstva a zapsané do seznamu UNESCO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Realizační předpoklady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000" dirty="0" smtClean="0"/>
              <a:t>umožňují realizovat nároky účastníků CR v oblastech s příznivými lokalizačními podmínkami</a:t>
            </a:r>
          </a:p>
          <a:p>
            <a:r>
              <a:rPr lang="cs-CZ" sz="3000" dirty="0" smtClean="0"/>
              <a:t>umožňují dopravit se do těchto míst, využívat je k pobytu, rekreaci</a:t>
            </a:r>
          </a:p>
          <a:p>
            <a:pPr>
              <a:buNone/>
            </a:pPr>
            <a:r>
              <a:rPr lang="cs-CZ" sz="3000" dirty="0" smtClean="0"/>
              <a:t>a) </a:t>
            </a:r>
            <a:r>
              <a:rPr lang="cs-CZ" sz="3000" dirty="0" smtClean="0">
                <a:solidFill>
                  <a:srgbClr val="C00000"/>
                </a:solidFill>
              </a:rPr>
              <a:t>dopravní předpoklady </a:t>
            </a:r>
            <a:r>
              <a:rPr lang="cs-CZ" sz="3000" dirty="0" smtClean="0"/>
              <a:t>– hustota a kvalita dopravní sítě, dopravní spojení</a:t>
            </a:r>
          </a:p>
          <a:p>
            <a:pPr>
              <a:buNone/>
            </a:pPr>
            <a:r>
              <a:rPr lang="cs-CZ" sz="3000" dirty="0" smtClean="0"/>
              <a:t>b) </a:t>
            </a:r>
            <a:r>
              <a:rPr lang="cs-CZ" sz="3000" dirty="0" smtClean="0">
                <a:solidFill>
                  <a:srgbClr val="C00000"/>
                </a:solidFill>
              </a:rPr>
              <a:t>materiálně technické předpoklady </a:t>
            </a:r>
            <a:r>
              <a:rPr lang="cs-CZ" sz="3000" dirty="0" smtClean="0"/>
              <a:t>–</a:t>
            </a:r>
            <a:r>
              <a:rPr lang="cs-CZ" dirty="0" smtClean="0"/>
              <a:t> ubytovací, stravovací, zábavní zařízení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Najděte na internetu nejnavštěvovanější turistické cíle v ČR uplynulé sezóny.</a:t>
            </a:r>
          </a:p>
          <a:p>
            <a:r>
              <a:rPr lang="cs-CZ" dirty="0" smtClean="0"/>
              <a:t>Vyhledejte na internetu památky ČR zapsané do seznamu UNESCO.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600" dirty="0" smtClean="0"/>
              <a:t>CZECH. </a:t>
            </a:r>
            <a:r>
              <a:rPr lang="cs-CZ" sz="1600" i="1" dirty="0" smtClean="0"/>
              <a:t>Turistický </a:t>
            </a:r>
            <a:r>
              <a:rPr lang="cs-CZ" sz="1600" i="1" dirty="0" err="1" smtClean="0"/>
              <a:t>potencial</a:t>
            </a:r>
            <a:r>
              <a:rPr lang="cs-CZ" sz="1600" dirty="0" smtClean="0"/>
              <a:t> [online]. [cit. 22.1.2013]. Dostupný na WWW: http://www.</a:t>
            </a:r>
            <a:r>
              <a:rPr lang="cs-CZ" sz="1600" dirty="0" err="1" smtClean="0"/>
              <a:t>czechtourism.cz</a:t>
            </a:r>
            <a:r>
              <a:rPr lang="cs-CZ" sz="1600" dirty="0" smtClean="0"/>
              <a:t>/</a:t>
            </a:r>
            <a:r>
              <a:rPr lang="cs-CZ" sz="1600" dirty="0" err="1" smtClean="0"/>
              <a:t>didakticke</a:t>
            </a:r>
            <a:r>
              <a:rPr lang="cs-CZ" sz="1600" dirty="0" smtClean="0"/>
              <a:t>-podklady/2-turisticky-</a:t>
            </a:r>
            <a:r>
              <a:rPr lang="cs-CZ" sz="1600" dirty="0" err="1" smtClean="0"/>
              <a:t>potencial</a:t>
            </a:r>
            <a:r>
              <a:rPr lang="cs-CZ" sz="1600" dirty="0" smtClean="0"/>
              <a:t>-regionu</a:t>
            </a:r>
            <a:r>
              <a:rPr lang="cs-CZ" dirty="0" smtClean="0"/>
              <a:t>/ </a:t>
            </a:r>
          </a:p>
          <a:p>
            <a:pPr>
              <a:buNone/>
            </a:pPr>
            <a:endParaRPr lang="cs-CZ" dirty="0" smtClean="0"/>
          </a:p>
          <a:p>
            <a:r>
              <a:rPr lang="cs-CZ" sz="1600" dirty="0" smtClean="0"/>
              <a:t>DROBNÁ, Daniela. </a:t>
            </a:r>
            <a:r>
              <a:rPr lang="cs-CZ" sz="1600" i="1" dirty="0" smtClean="0"/>
              <a:t>Cestovní ruch</a:t>
            </a:r>
            <a:r>
              <a:rPr lang="cs-CZ" sz="1600" dirty="0" smtClean="0"/>
              <a:t>. Praha: Fortuna, 2010, ISBN 978-80-7373-079-6.</a:t>
            </a:r>
            <a:endParaRPr lang="cs-CZ" sz="1600" smtClean="0"/>
          </a:p>
          <a:p>
            <a:pPr>
              <a:buNone/>
            </a:pPr>
            <a:endParaRPr lang="cs-CZ" sz="1600" dirty="0" smtClean="0"/>
          </a:p>
          <a:p>
            <a:r>
              <a:rPr lang="cs-CZ" sz="1600" dirty="0" smtClean="0"/>
              <a:t>Obrázky sady MS Office.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dèle par défaut">
  <a:themeElements>
    <a:clrScheme name="Modèle par défaut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Modèle par défaut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Modèle par défaut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èle par défaut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èle par défaut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èle par défaut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èle par défaut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èle par défaut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èle par défaut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èle par défaut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èle par défaut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èle par défaut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èle par défaut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èle par défaut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260</TotalTime>
  <Words>514</Words>
  <Application>Microsoft Office PowerPoint</Application>
  <PresentationFormat>Předvádění na obrazovce (4:3)</PresentationFormat>
  <Paragraphs>86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Modèle par défaut</vt:lpstr>
      <vt:lpstr>Prezentace aplikace PowerPoint</vt:lpstr>
      <vt:lpstr>Prezentace aplikace PowerPoint</vt:lpstr>
      <vt:lpstr>Anotace</vt:lpstr>
      <vt:lpstr>Předpoklady - podmínky rozvoje</vt:lpstr>
      <vt:lpstr>Členění předpokladů rozvoje CR</vt:lpstr>
      <vt:lpstr>Selektivní (stimulační) předpoklady</vt:lpstr>
      <vt:lpstr>Selektivní (stimulační) předpoklady</vt:lpstr>
      <vt:lpstr>Objektivní selektivní faktory</vt:lpstr>
      <vt:lpstr>Objektivní selektivní faktory</vt:lpstr>
      <vt:lpstr>Subjektivní předpoklady</vt:lpstr>
      <vt:lpstr>Lokalizační předpoklady</vt:lpstr>
      <vt:lpstr>Lokalizační předpoklady – společenské faktory </vt:lpstr>
      <vt:lpstr>Lokalizační předpoklady</vt:lpstr>
      <vt:lpstr>Realizační předpoklady</vt:lpstr>
      <vt:lpstr>Úkoly</vt:lpstr>
      <vt:lpstr>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Twisted Flame</dc:title>
  <dc:creator>www.powerpointstyles.com</dc:creator>
  <cp:lastModifiedBy>jurasek</cp:lastModifiedBy>
  <cp:revision>67</cp:revision>
  <dcterms:created xsi:type="dcterms:W3CDTF">2009-03-23T15:23:24Z</dcterms:created>
  <dcterms:modified xsi:type="dcterms:W3CDTF">2013-12-08T20:00:22Z</dcterms:modified>
</cp:coreProperties>
</file>