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5" r:id="rId9"/>
    <p:sldId id="262" r:id="rId10"/>
    <p:sldId id="263" r:id="rId11"/>
    <p:sldId id="267" r:id="rId12"/>
    <p:sldId id="264" r:id="rId13"/>
  </p:sldIdLst>
  <p:sldSz cx="9144000" cy="6858000" type="screen4x3"/>
  <p:notesSz cx="6858000" cy="9144000"/>
  <p:defaultTextStyle>
    <a:defPPr>
      <a:defRPr lang="fr-FR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A0AAA"/>
    <a:srgbClr val="6F65FF"/>
    <a:srgbClr val="013FF2"/>
    <a:srgbClr val="224467"/>
    <a:srgbClr val="3C77B4"/>
    <a:srgbClr val="495597"/>
    <a:srgbClr val="1C7BA9"/>
    <a:srgbClr val="07A3C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646" autoAdjust="0"/>
    <p:restoredTop sz="94660"/>
  </p:normalViewPr>
  <p:slideViewPr>
    <p:cSldViewPr>
      <p:cViewPr>
        <p:scale>
          <a:sx n="69" d="100"/>
          <a:sy n="69" d="100"/>
        </p:scale>
        <p:origin x="-1428" y="-5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7" name="Picture 23" descr="aezeazImasdfqqge1azrazr"/>
          <p:cNvPicPr>
            <a:picLocks noChangeAspect="1" noChangeArrowheads="1"/>
          </p:cNvPicPr>
          <p:nvPr userDrawn="1"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1032" name="Text Box 8"/>
          <p:cNvSpPr txBox="1">
            <a:spLocks noChangeArrowheads="1"/>
          </p:cNvSpPr>
          <p:nvPr userDrawn="1"/>
        </p:nvSpPr>
        <p:spPr bwMode="auto">
          <a:xfrm>
            <a:off x="7889875" y="6308725"/>
            <a:ext cx="1073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fr-FR" b="1">
                <a:solidFill>
                  <a:srgbClr val="07A3C9"/>
                </a:solidFill>
              </a:rPr>
              <a:t>Page </a:t>
            </a:r>
            <a:fld id="{2C0D1269-FE34-4E55-9A50-75E4680604BF}" type="slidenum">
              <a:rPr lang="fr-FR" b="1">
                <a:solidFill>
                  <a:srgbClr val="07A3C9"/>
                </a:solidFill>
              </a:rPr>
              <a:pPr algn="ctr"/>
              <a:t>‹#›</a:t>
            </a:fld>
            <a:endParaRPr lang="fr-FR" b="1">
              <a:solidFill>
                <a:srgbClr val="07A3C9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685800" y="1989138"/>
            <a:ext cx="7772400" cy="650875"/>
          </a:xfrm>
          <a:prstGeom prst="rect">
            <a:avLst/>
          </a:prstGeom>
        </p:spPr>
        <p:txBody>
          <a:bodyPr rtlCol="0">
            <a:normAutofit/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3200" dirty="0" smtClean="0"/>
              <a:t>Právní </a:t>
            </a:r>
            <a:r>
              <a:rPr lang="cs-CZ" sz="3200" smtClean="0"/>
              <a:t>úprava cestovního </a:t>
            </a:r>
            <a:r>
              <a:rPr lang="cs-CZ" sz="3200" dirty="0" smtClean="0"/>
              <a:t>ruchu v ČR</a:t>
            </a:r>
          </a:p>
        </p:txBody>
      </p:sp>
      <p:sp>
        <p:nvSpPr>
          <p:cNvPr id="5" name="Podnadpis 2"/>
          <p:cNvSpPr>
            <a:spLocks noGrp="1"/>
          </p:cNvSpPr>
          <p:nvPr/>
        </p:nvSpPr>
        <p:spPr>
          <a:xfrm>
            <a:off x="1463675" y="2781300"/>
            <a:ext cx="6400800" cy="622300"/>
          </a:xfrm>
          <a:prstGeom prst="rect">
            <a:avLst/>
          </a:prstGeom>
        </p:spPr>
        <p:txBody>
          <a:bodyPr rtlCol="0">
            <a:normAutofit fontScale="62500" lnSpcReduction="20000"/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800">
                <a:solidFill>
                  <a:schemeClr val="tx1"/>
                </a:solidFill>
                <a:latin typeface="+mn-lt"/>
                <a:cs typeface="+mn-cs"/>
              </a:defRPr>
            </a:lvl2pPr>
            <a:lvl3pPr marL="9144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400">
                <a:solidFill>
                  <a:schemeClr val="tx1"/>
                </a:solidFill>
                <a:latin typeface="+mn-lt"/>
                <a:cs typeface="+mn-cs"/>
              </a:defRPr>
            </a:lvl3pPr>
            <a:lvl4pPr marL="13716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4pPr>
            <a:lvl5pPr marL="18288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5pPr>
            <a:lvl6pPr marL="22860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7432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2004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6576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VY_32_INOVACE_Kaluzova_12-3-08-Rozvoj </a:t>
            </a:r>
            <a:r>
              <a:rPr lang="cs-CZ" dirty="0" smtClean="0"/>
              <a:t>CR v ČR a ve světě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183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5300663"/>
            <a:ext cx="6091238" cy="1331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5"/>
          <p:cNvSpPr txBox="1">
            <a:spLocks noChangeArrowheads="1"/>
          </p:cNvSpPr>
          <p:nvPr/>
        </p:nvSpPr>
        <p:spPr bwMode="auto">
          <a:xfrm>
            <a:off x="0" y="4581128"/>
            <a:ext cx="9433048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>
            <a:defPPr>
              <a:defRPr lang="fr-FR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 dirty="0" smtClean="0">
                <a:latin typeface="Arial" charset="0"/>
              </a:rPr>
              <a:t>. </a:t>
            </a:r>
            <a:endParaRPr lang="cs-CZ" sz="1400" dirty="0">
              <a:latin typeface="Arial" charset="0"/>
            </a:endParaRPr>
          </a:p>
          <a:p>
            <a:pPr algn="ctr"/>
            <a:r>
              <a:rPr lang="cs-CZ" sz="1400" dirty="0" smtClean="0">
                <a:latin typeface="Arial" charset="0"/>
              </a:rPr>
              <a:t>Tento výukový materiál byl zpracován v rámci projektu EU peníze středním školám - OP VK 1.5CZ.1.07/1.5.00/34.0195 </a:t>
            </a:r>
            <a:r>
              <a:rPr lang="cs-CZ" sz="1400" dirty="0">
                <a:latin typeface="Arial" charset="0"/>
              </a:rPr>
              <a:t>– Individualizace a inovace výuky</a:t>
            </a:r>
          </a:p>
        </p:txBody>
      </p:sp>
      <p:sp>
        <p:nvSpPr>
          <p:cNvPr id="9" name="Podnadpis 2"/>
          <p:cNvSpPr txBox="1">
            <a:spLocks/>
          </p:cNvSpPr>
          <p:nvPr/>
        </p:nvSpPr>
        <p:spPr bwMode="auto">
          <a:xfrm>
            <a:off x="1463675" y="3667125"/>
            <a:ext cx="6400800" cy="62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>
            <a:defPPr>
              <a:defRPr lang="fr-FR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sz="3200" dirty="0" smtClean="0">
                <a:solidFill>
                  <a:srgbClr val="FFFFFF"/>
                </a:solidFill>
              </a:rPr>
              <a:t>Autor: Mgr. </a:t>
            </a:r>
            <a:r>
              <a:rPr lang="cs-CZ" sz="3200" dirty="0" err="1" smtClean="0">
                <a:solidFill>
                  <a:srgbClr val="FFFFFF"/>
                </a:solidFill>
              </a:rPr>
              <a:t>Yvetta</a:t>
            </a:r>
            <a:r>
              <a:rPr lang="cs-CZ" sz="3200" dirty="0" smtClean="0">
                <a:solidFill>
                  <a:srgbClr val="FFFFFF"/>
                </a:solidFill>
              </a:rPr>
              <a:t> </a:t>
            </a:r>
            <a:r>
              <a:rPr lang="cs-CZ" sz="3200" dirty="0" err="1" smtClean="0">
                <a:solidFill>
                  <a:srgbClr val="FFFFFF"/>
                </a:solidFill>
              </a:rPr>
              <a:t>Kałužová</a:t>
            </a:r>
            <a:r>
              <a:rPr lang="cs-CZ" sz="3200" dirty="0" smtClean="0">
                <a:solidFill>
                  <a:srgbClr val="FFFFFF"/>
                </a:solidFill>
              </a:rPr>
              <a:t> </a:t>
            </a:r>
            <a:endParaRPr lang="cs-CZ" sz="3200" dirty="0">
              <a:solidFill>
                <a:srgbClr val="FFFFFF"/>
              </a:solidFill>
            </a:endParaRPr>
          </a:p>
          <a:p>
            <a:pPr algn="ctr">
              <a:spcBef>
                <a:spcPct val="20000"/>
              </a:spcBef>
              <a:buFont typeface="Arial" charset="0"/>
              <a:buNone/>
            </a:pPr>
            <a:endParaRPr lang="cs-CZ" sz="32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6" name="Picture 18" descr="aezeazImasdfqqge1azraz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80528" y="-531440"/>
            <a:ext cx="9144000" cy="7389440"/>
          </a:xfrm>
          <a:prstGeom prst="rect">
            <a:avLst/>
          </a:prstGeom>
          <a:noFill/>
        </p:spPr>
      </p:pic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827584" y="3501008"/>
            <a:ext cx="7488832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sz="4400" b="1" dirty="0" smtClean="0">
                <a:solidFill>
                  <a:srgbClr val="07A3C9"/>
                </a:solidFill>
                <a:latin typeface="Verdana" pitchFamily="34" charset="0"/>
              </a:rPr>
              <a:t>Rozvoj CR v ČR a ve světě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dirty="0" smtClean="0"/>
              <a:t>	Cílem učiva je, aby žáci poznali způsoby zjišťování potřeb návštěvníků a aby pochopili, že i oni svou ochotou a vstřícným jednáním mohou přispět ke spokojenosti návštěvníků. </a:t>
            </a:r>
          </a:p>
          <a:p>
            <a:pPr>
              <a:buNone/>
            </a:pPr>
            <a:r>
              <a:rPr lang="cs-CZ" sz="2800" dirty="0" smtClean="0"/>
              <a:t>	Studenti</a:t>
            </a:r>
          </a:p>
          <a:p>
            <a:r>
              <a:rPr lang="cs-CZ" sz="2800" dirty="0" smtClean="0"/>
              <a:t>budou znát důvody a cíle podpory rozvoje domácího cestovního ruchu,</a:t>
            </a:r>
          </a:p>
          <a:p>
            <a:r>
              <a:rPr lang="cs-CZ" sz="2800" dirty="0" smtClean="0"/>
              <a:t>budou se uvědoměle podílet na vytváření přívětivého prostředí pro návštěvníky</a:t>
            </a:r>
          </a:p>
          <a:p>
            <a:endParaRPr lang="cs-CZ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CR a Česká republika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Česká republika má velmi výhodnou geografickou polohu, snadnou dostupnost, přírodní krásy, historické památky, podmínky pro lázeňství</a:t>
            </a:r>
          </a:p>
          <a:p>
            <a:r>
              <a:rPr lang="cs-CZ" dirty="0" smtClean="0"/>
              <a:t>atraktivity země jsou příznivými podmínkami pro rozvoj CR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>
                <a:solidFill>
                  <a:schemeClr val="accent6"/>
                </a:solidFill>
              </a:rPr>
              <a:t>Perspektivní oblasti rozvoje CR v České republice</a:t>
            </a:r>
            <a:endParaRPr lang="cs-CZ" sz="3600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kulturní a poznávací cestovní ruch</a:t>
            </a:r>
          </a:p>
          <a:p>
            <a:r>
              <a:rPr lang="cs-CZ" dirty="0" smtClean="0"/>
              <a:t>lázeňský cestovní ruch</a:t>
            </a:r>
          </a:p>
          <a:p>
            <a:r>
              <a:rPr lang="cs-CZ" dirty="0" smtClean="0"/>
              <a:t>kongresový a </a:t>
            </a:r>
            <a:r>
              <a:rPr lang="cs-CZ" dirty="0" err="1" smtClean="0"/>
              <a:t>incentivní</a:t>
            </a:r>
            <a:r>
              <a:rPr lang="cs-CZ" dirty="0" smtClean="0"/>
              <a:t> (motivační) CR</a:t>
            </a:r>
          </a:p>
          <a:p>
            <a:r>
              <a:rPr lang="cs-CZ" dirty="0" smtClean="0"/>
              <a:t>venkovský CR a </a:t>
            </a:r>
            <a:r>
              <a:rPr lang="cs-CZ" dirty="0" err="1" smtClean="0"/>
              <a:t>agroturismus</a:t>
            </a:r>
            <a:endParaRPr lang="cs-CZ" dirty="0" smtClean="0"/>
          </a:p>
          <a:p>
            <a:r>
              <a:rPr lang="cs-CZ" dirty="0" smtClean="0"/>
              <a:t>cykloturistika</a:t>
            </a:r>
          </a:p>
          <a:p>
            <a:r>
              <a:rPr lang="cs-CZ" dirty="0" smtClean="0"/>
              <a:t>pěší turistika</a:t>
            </a:r>
          </a:p>
          <a:p>
            <a:r>
              <a:rPr lang="cs-CZ" dirty="0" smtClean="0"/>
              <a:t>tematicky zaměřený CR (vinařství, pivovarnictví, výroba porcelánu, aj.)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Překážky rozvoje CR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kriminalita v ČR, taxislužba, prostituce, kapsáři, okrádání ve směnárnách, restauracích</a:t>
            </a:r>
          </a:p>
          <a:p>
            <a:r>
              <a:rPr lang="cs-CZ" dirty="0" smtClean="0"/>
              <a:t>dvojí ceny</a:t>
            </a:r>
          </a:p>
          <a:p>
            <a:r>
              <a:rPr lang="cs-CZ" dirty="0" smtClean="0"/>
              <a:t>chování personálu ve službách (neznalost jazyků, neochota</a:t>
            </a:r>
            <a:r>
              <a:rPr lang="cs-CZ" sz="3600" dirty="0" smtClean="0"/>
              <a:t>)</a:t>
            </a:r>
          </a:p>
          <a:p>
            <a:r>
              <a:rPr lang="cs-CZ" dirty="0" smtClean="0"/>
              <a:t>přeplněnost tradičních lokalit v hlavní sezóně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Překážky rozvoje CR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/>
          <a:lstStyle/>
          <a:p>
            <a:r>
              <a:rPr lang="cs-CZ" dirty="0" smtClean="0"/>
              <a:t>vízová povinnost pro některé národnosti</a:t>
            </a:r>
          </a:p>
          <a:p>
            <a:r>
              <a:rPr lang="cs-CZ" dirty="0" smtClean="0"/>
              <a:t>špatná kvalita cest</a:t>
            </a:r>
          </a:p>
          <a:p>
            <a:r>
              <a:rPr lang="cs-CZ" dirty="0" smtClean="0"/>
              <a:t>nedostatek veřejných a zejména čistých WC</a:t>
            </a:r>
          </a:p>
          <a:p>
            <a:r>
              <a:rPr lang="cs-CZ" dirty="0" smtClean="0"/>
              <a:t>otevírací doba hradů, zámků a dalších památek neodpovídá potřebám turistů</a:t>
            </a:r>
          </a:p>
          <a:p>
            <a:r>
              <a:rPr lang="cs-CZ" dirty="0" smtClean="0"/>
              <a:t>podnikatelé zaměřující se na rychlé zbohatnutí místo dlouhodobého udržení si zákazníka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Překážky rozvoje CR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nedostatek nekuřáckých restaurací</a:t>
            </a:r>
          </a:p>
          <a:p>
            <a:r>
              <a:rPr lang="cs-CZ" dirty="0" smtClean="0"/>
              <a:t>malá spolupráce mezi městy a </a:t>
            </a:r>
            <a:r>
              <a:rPr lang="cs-CZ" dirty="0" err="1" smtClean="0"/>
              <a:t>mikro</a:t>
            </a:r>
            <a:r>
              <a:rPr lang="cs-CZ" dirty="0" smtClean="0"/>
              <a:t> regiony</a:t>
            </a:r>
          </a:p>
          <a:p>
            <a:r>
              <a:rPr lang="cs-CZ" dirty="0" smtClean="0"/>
              <a:t>minimální spolupráce a komunikace veřejného sektoru s podnikatelskou sférou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Rozvoj CR ve světě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CR se pro většinu zemí stal jedním z nejdynamičtějších a nejrychleji rostoucích sektorů ekonomiky</a:t>
            </a:r>
          </a:p>
          <a:p>
            <a:r>
              <a:rPr lang="cs-CZ" dirty="0" smtClean="0"/>
              <a:t>CR se stal pro mnoho zemí zdrojem bohatství</a:t>
            </a:r>
          </a:p>
          <a:p>
            <a:r>
              <a:rPr lang="cs-CZ" dirty="0" smtClean="0"/>
              <a:t>prosadily se a rozšířily nové turistické destinace v Asii, Severní Africe, Latinské Americe, v Karibské oblasti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Rozvoj CR ve světě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posledních letech CR čelí problémům světové finanční krize, rostoucí nezaměstnanosti, politickým tlakům, problémům terorismu, válečným konfliktům, přírodním katastrofám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internetu vyhledejte odkazy zabývající se propagací České republiky.</a:t>
            </a:r>
          </a:p>
          <a:p>
            <a:r>
              <a:rPr lang="cs-CZ" dirty="0" smtClean="0"/>
              <a:t>Navštivte informační centrum Vaší obce a zjistěte, jaké služby nabízí.</a:t>
            </a:r>
          </a:p>
          <a:p>
            <a:r>
              <a:rPr lang="cs-CZ" dirty="0" smtClean="0"/>
              <a:t>Zhodnoťte rozvoj cestovního ruchu vašeho okolí.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Literatura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smtClean="0"/>
              <a:t>KLÍMA, Štefan. </a:t>
            </a:r>
            <a:r>
              <a:rPr lang="cs-CZ" sz="1600" i="1" dirty="0" smtClean="0"/>
              <a:t>Cestovní ruch</a:t>
            </a:r>
            <a:r>
              <a:rPr lang="cs-CZ" sz="1600" dirty="0" smtClean="0"/>
              <a:t> [online]. [cit. 28.1.2013]. Dostupný na WWW: sou horky</a:t>
            </a:r>
          </a:p>
          <a:p>
            <a:pPr>
              <a:buNone/>
            </a:pPr>
            <a:r>
              <a:rPr lang="cs-CZ" sz="1600" dirty="0" smtClean="0"/>
              <a:t> </a:t>
            </a:r>
          </a:p>
          <a:p>
            <a:r>
              <a:rPr lang="cs-CZ" sz="1600" dirty="0" smtClean="0"/>
              <a:t>DROBNÁ, Daniela. </a:t>
            </a:r>
            <a:r>
              <a:rPr lang="cs-CZ" sz="1600" i="1" dirty="0" smtClean="0"/>
              <a:t>Cestovní ruch</a:t>
            </a:r>
            <a:r>
              <a:rPr lang="cs-CZ" sz="1600" dirty="0" smtClean="0"/>
              <a:t>. Praha: Fortuna, 2010, ISBN 978-80-7373-079-6. </a:t>
            </a:r>
            <a:endParaRPr lang="cs-CZ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dèle par défaut">
  <a:themeElements>
    <a:clrScheme name="Modèle par défaut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Modèle par défaut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dèle par défaut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274</TotalTime>
  <Words>362</Words>
  <Application>Microsoft Office PowerPoint</Application>
  <PresentationFormat>Předvádění na obrazovce (4:3)</PresentationFormat>
  <Paragraphs>52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Modèle par défaut</vt:lpstr>
      <vt:lpstr>Prezentace aplikace PowerPoint</vt:lpstr>
      <vt:lpstr>Prezentace aplikace PowerPoint</vt:lpstr>
      <vt:lpstr>Anotace</vt:lpstr>
      <vt:lpstr>CR a Česká republika</vt:lpstr>
      <vt:lpstr>Perspektivní oblasti rozvoje CR v České republice</vt:lpstr>
      <vt:lpstr>Překážky rozvoje CR</vt:lpstr>
      <vt:lpstr>Překážky rozvoje CR</vt:lpstr>
      <vt:lpstr>Překážky rozvoje CR</vt:lpstr>
      <vt:lpstr>Rozvoj CR ve světě</vt:lpstr>
      <vt:lpstr>Rozvoj CR ve světě</vt:lpstr>
      <vt:lpstr>Úkoly</vt:lpstr>
      <vt:lpstr>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Twisted Flame</dc:title>
  <dc:creator>www.powerpointstyles.com</dc:creator>
  <cp:lastModifiedBy>jurasek</cp:lastModifiedBy>
  <cp:revision>57</cp:revision>
  <dcterms:created xsi:type="dcterms:W3CDTF">2009-03-23T15:23:24Z</dcterms:created>
  <dcterms:modified xsi:type="dcterms:W3CDTF">2013-12-08T20:00:53Z</dcterms:modified>
</cp:coreProperties>
</file>