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E9C99AC-560D-4A0B-8172-0D7378090E98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83191B-D741-487B-AE66-A8B3901EE1C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ocr.cz/assets/aktivity/informacni-misto-pro-podnikatele/44_destinacni-spolecnosti-v-cr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989138"/>
            <a:ext cx="7772400" cy="650875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Právní úprava cestovního ruchu v ČR</a:t>
            </a:r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463675" y="2781300"/>
            <a:ext cx="6400800" cy="622300"/>
          </a:xfrm>
          <a:prstGeom prst="rect">
            <a:avLst/>
          </a:prstGeom>
        </p:spPr>
        <p:txBody>
          <a:bodyPr rtlCol="0">
            <a:normAutofit fontScale="62500" lnSpcReduction="20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VY_32_INOVACE_Kaluzova_12-3-09-Řízení </a:t>
            </a:r>
            <a:r>
              <a:rPr lang="cs-CZ" dirty="0" smtClean="0"/>
              <a:t>a organizace cestovního ruchu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0" y="4581128"/>
            <a:ext cx="94330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 dirty="0" smtClean="0">
                <a:latin typeface="Arial" charset="0"/>
              </a:rPr>
              <a:t>. </a:t>
            </a:r>
            <a:endParaRPr lang="cs-CZ" sz="1400" dirty="0">
              <a:latin typeface="Arial" charset="0"/>
            </a:endParaRPr>
          </a:p>
          <a:p>
            <a:pPr algn="ctr"/>
            <a:r>
              <a:rPr lang="cs-CZ" sz="1400" dirty="0" smtClean="0">
                <a:latin typeface="Arial" charset="0"/>
              </a:rPr>
              <a:t>Tento výukový materiál byl zpracován v rámci projektu EU peníze středním školám - OP VK 1.5CZ.1.07/1.5.00/34.0195 </a:t>
            </a:r>
            <a:r>
              <a:rPr lang="cs-CZ" sz="1400" dirty="0">
                <a:latin typeface="Arial" charset="0"/>
              </a:rPr>
              <a:t>– Individualizace a inovace výuky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>
                <a:solidFill>
                  <a:srgbClr val="FFFFFF"/>
                </a:solidFill>
              </a:rPr>
              <a:t>Autor: Mgr. </a:t>
            </a:r>
            <a:r>
              <a:rPr lang="cs-CZ" sz="3200" dirty="0" err="1" smtClean="0">
                <a:solidFill>
                  <a:srgbClr val="FFFFFF"/>
                </a:solidFill>
              </a:rPr>
              <a:t>Yvetta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r>
              <a:rPr lang="cs-CZ" sz="3200" dirty="0" err="1" smtClean="0">
                <a:solidFill>
                  <a:srgbClr val="FFFFFF"/>
                </a:solidFill>
              </a:rPr>
              <a:t>Kałužová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endParaRPr lang="cs-CZ" sz="3200" dirty="0">
              <a:solidFill>
                <a:srgbClr val="FFFFFF"/>
              </a:solidFill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Řízení a organizace cestovního ruchu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Řízení CR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	CR patří </a:t>
            </a:r>
            <a:r>
              <a:rPr lang="cs-CZ" dirty="0"/>
              <a:t>v dnešní době mezi největší a nejrychleji se rozvíjející průmysly </a:t>
            </a:r>
            <a:r>
              <a:rPr lang="cs-CZ" dirty="0" smtClean="0"/>
              <a:t>světa. </a:t>
            </a:r>
          </a:p>
          <a:p>
            <a:pPr>
              <a:buNone/>
            </a:pPr>
            <a:r>
              <a:rPr lang="cs-CZ" dirty="0" smtClean="0"/>
              <a:t>CR ovlivňuje:</a:t>
            </a:r>
          </a:p>
          <a:p>
            <a:r>
              <a:rPr lang="cs-CZ" dirty="0" smtClean="0"/>
              <a:t>tvorbu </a:t>
            </a:r>
            <a:r>
              <a:rPr lang="cs-CZ" dirty="0"/>
              <a:t>hrubého domácího produktu, </a:t>
            </a:r>
            <a:endParaRPr lang="cs-CZ" dirty="0" smtClean="0"/>
          </a:p>
          <a:p>
            <a:r>
              <a:rPr lang="cs-CZ" dirty="0" smtClean="0"/>
              <a:t>trh </a:t>
            </a:r>
            <a:r>
              <a:rPr lang="cs-CZ" dirty="0"/>
              <a:t>práce</a:t>
            </a:r>
            <a:r>
              <a:rPr lang="cs-CZ" dirty="0" smtClean="0"/>
              <a:t>,</a:t>
            </a:r>
          </a:p>
          <a:p>
            <a:r>
              <a:rPr lang="cs-CZ" dirty="0" smtClean="0"/>
              <a:t>vytváření </a:t>
            </a:r>
            <a:r>
              <a:rPr lang="cs-CZ" dirty="0"/>
              <a:t>devizových rezerv státu, </a:t>
            </a:r>
            <a:endParaRPr lang="cs-CZ" dirty="0" smtClean="0"/>
          </a:p>
          <a:p>
            <a:r>
              <a:rPr lang="cs-CZ" dirty="0" smtClean="0"/>
              <a:t>platební </a:t>
            </a:r>
            <a:r>
              <a:rPr lang="cs-CZ" dirty="0"/>
              <a:t>bilanci státu, </a:t>
            </a:r>
            <a:endParaRPr lang="cs-CZ" dirty="0" smtClean="0"/>
          </a:p>
          <a:p>
            <a:r>
              <a:rPr lang="cs-CZ" dirty="0" smtClean="0"/>
              <a:t>tvoří </a:t>
            </a:r>
            <a:r>
              <a:rPr lang="cs-CZ" dirty="0"/>
              <a:t>příjmy místních rozpočtů, </a:t>
            </a:r>
            <a:endParaRPr lang="cs-CZ" dirty="0" smtClean="0"/>
          </a:p>
          <a:p>
            <a:r>
              <a:rPr lang="cs-CZ" dirty="0" smtClean="0"/>
              <a:t>podporuje </a:t>
            </a:r>
            <a:r>
              <a:rPr lang="cs-CZ" dirty="0"/>
              <a:t>investiční aktivity, </a:t>
            </a:r>
            <a:endParaRPr lang="cs-CZ" dirty="0" smtClean="0"/>
          </a:p>
          <a:p>
            <a:r>
              <a:rPr lang="cs-CZ" dirty="0" smtClean="0"/>
              <a:t>přispívá </a:t>
            </a:r>
            <a:r>
              <a:rPr lang="cs-CZ" dirty="0"/>
              <a:t>k ochraně kulturních, uměleckých a historických památek </a:t>
            </a:r>
          </a:p>
          <a:p>
            <a:r>
              <a:rPr lang="cs-CZ" dirty="0" smtClean="0"/>
              <a:t> zvyšuje </a:t>
            </a:r>
            <a:r>
              <a:rPr lang="cs-CZ" dirty="0"/>
              <a:t>všeobecnou vzdělanostní úroveň.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Destinace </a:t>
            </a:r>
            <a:r>
              <a:rPr lang="cs-CZ" b="1" dirty="0"/>
              <a:t>cestovního ruchu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přirozený územní celek, který má z hlediska podmínek rozvoje cestovního ruchu jedinečné vlastnosti </a:t>
            </a:r>
          </a:p>
          <a:p>
            <a:r>
              <a:rPr lang="cs-CZ" dirty="0" smtClean="0"/>
              <a:t>nabídka </a:t>
            </a:r>
            <a:r>
              <a:rPr lang="cs-CZ" dirty="0"/>
              <a:t>aktivit a s nimi spojená zařízení, </a:t>
            </a:r>
            <a:r>
              <a:rPr lang="cs-CZ" dirty="0" smtClean="0"/>
              <a:t>služby </a:t>
            </a:r>
            <a:r>
              <a:rPr lang="cs-CZ" dirty="0"/>
              <a:t>a infrastruktura </a:t>
            </a:r>
            <a:r>
              <a:rPr lang="cs-CZ" dirty="0" smtClean="0"/>
              <a:t>CR je odlišné </a:t>
            </a:r>
            <a:r>
              <a:rPr lang="cs-CZ" dirty="0"/>
              <a:t>od jiných destinací </a:t>
            </a:r>
            <a:endParaRPr lang="cs-CZ" dirty="0" smtClean="0"/>
          </a:p>
          <a:p>
            <a:r>
              <a:rPr lang="cs-CZ" dirty="0" smtClean="0"/>
              <a:t>ČR se </a:t>
            </a:r>
            <a:r>
              <a:rPr lang="cs-CZ" dirty="0"/>
              <a:t>od roku 1999 dělí na základě turistického potenciálu na tzv. </a:t>
            </a:r>
            <a:r>
              <a:rPr lang="cs-CZ" b="1" dirty="0"/>
              <a:t>turistické </a:t>
            </a:r>
            <a:r>
              <a:rPr lang="cs-CZ" b="1" dirty="0" smtClean="0"/>
              <a:t>regiony, turistické oblasti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400" y="1"/>
            <a:ext cx="93124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DESTINAČNÍ MANAGEMENT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destinace </a:t>
            </a:r>
            <a:r>
              <a:rPr lang="cs-CZ" dirty="0"/>
              <a:t>jednotlivým poskytovatelům </a:t>
            </a:r>
            <a:r>
              <a:rPr lang="cs-CZ" dirty="0" smtClean="0"/>
              <a:t>služeb CR, </a:t>
            </a:r>
            <a:r>
              <a:rPr lang="cs-CZ" dirty="0"/>
              <a:t>kteří v destinaci působí a přispívají k jejímu rozvoji, vymezuje okruh partnerů </a:t>
            </a:r>
            <a:r>
              <a:rPr lang="cs-CZ" dirty="0" smtClean="0"/>
              <a:t>spolupráce</a:t>
            </a:r>
            <a:endParaRPr lang="cs-CZ" dirty="0"/>
          </a:p>
          <a:p>
            <a:r>
              <a:rPr lang="cs-CZ" dirty="0"/>
              <a:t>základním úkolem destinačního managementu </a:t>
            </a:r>
            <a:r>
              <a:rPr lang="cs-CZ" dirty="0" smtClean="0"/>
              <a:t>je aktivně koordinovat rozvoj destinace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Instituce CR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Ministerstvo pro místní rozvoj ČR</a:t>
            </a:r>
          </a:p>
          <a:p>
            <a:r>
              <a:rPr lang="cs-CZ" dirty="0" smtClean="0"/>
              <a:t>řídí výkon státní správy v  oblasti CR</a:t>
            </a:r>
          </a:p>
          <a:p>
            <a:r>
              <a:rPr lang="cs-CZ" dirty="0" smtClean="0"/>
              <a:t>návrhy právních norem</a:t>
            </a:r>
          </a:p>
          <a:p>
            <a:r>
              <a:rPr lang="cs-CZ" dirty="0" smtClean="0"/>
              <a:t>tvorba a realizace programů zaměřených na rozvoj CR</a:t>
            </a:r>
          </a:p>
          <a:p>
            <a:r>
              <a:rPr lang="cs-CZ" dirty="0" smtClean="0"/>
              <a:t>získávání a rozdělování finančních prostředků pro rozvoj CR</a:t>
            </a:r>
          </a:p>
          <a:p>
            <a:r>
              <a:rPr lang="cs-CZ" dirty="0" smtClean="0"/>
              <a:t>sledování a analýzy statistických údajů o CR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Instituce CR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Česká centrála cestovního ruchu</a:t>
            </a:r>
          </a:p>
          <a:p>
            <a:r>
              <a:rPr lang="cs-CZ" dirty="0" smtClean="0"/>
              <a:t>odpovědná za propagaci ČR ve světě</a:t>
            </a:r>
          </a:p>
          <a:p>
            <a:r>
              <a:rPr lang="cs-CZ" dirty="0" smtClean="0"/>
              <a:t>účast na propagačních akcích CR</a:t>
            </a:r>
          </a:p>
          <a:p>
            <a:r>
              <a:rPr lang="cs-CZ" dirty="0" smtClean="0"/>
              <a:t>poskytování informací o ČR u nás i v zahraničí</a:t>
            </a:r>
          </a:p>
          <a:p>
            <a:r>
              <a:rPr lang="cs-CZ" dirty="0" smtClean="0"/>
              <a:t>organizace pobytů pro novináře v ČR s cílem přiblížit atraktivity ČR</a:t>
            </a:r>
          </a:p>
          <a:p>
            <a:r>
              <a:rPr lang="cs-CZ" dirty="0" smtClean="0"/>
              <a:t>zajišťuje regionální prezentace</a:t>
            </a:r>
          </a:p>
          <a:p>
            <a:r>
              <a:rPr lang="cs-CZ" dirty="0" smtClean="0"/>
              <a:t>vydává propagační materiál o ČR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Instituce CR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Regionální orgány státní správy</a:t>
            </a:r>
            <a:endParaRPr lang="cs-CZ" b="1" dirty="0"/>
          </a:p>
          <a:p>
            <a:r>
              <a:rPr lang="cs-CZ" dirty="0" smtClean="0"/>
              <a:t>působí na úrovni krajských úřadů, městských a obecních úřadů</a:t>
            </a:r>
          </a:p>
          <a:p>
            <a:pPr>
              <a:buNone/>
            </a:pPr>
            <a:r>
              <a:rPr lang="cs-CZ" b="1" dirty="0" smtClean="0"/>
              <a:t>Regionální, občanská sdružení v CR</a:t>
            </a:r>
          </a:p>
          <a:p>
            <a:r>
              <a:rPr lang="cs-CZ" dirty="0" smtClean="0"/>
              <a:t>jsou utvářena sdružením několika měst, obcí, podnikatelských subjektů za účelem podpory CR v dané oblasti – Region Vysočina, Region Těšínské Slezsko, Klub českých turistů,  Euroregion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Instituce CR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Informační centra</a:t>
            </a:r>
          </a:p>
          <a:p>
            <a:r>
              <a:rPr lang="cs-CZ" dirty="0" smtClean="0"/>
              <a:t>poskytují prvotní návštěvníkům regionu</a:t>
            </a:r>
          </a:p>
          <a:p>
            <a:r>
              <a:rPr lang="cs-CZ" dirty="0" smtClean="0"/>
              <a:t>propagují danou oblast</a:t>
            </a:r>
          </a:p>
          <a:p>
            <a:pPr>
              <a:buNone/>
            </a:pPr>
            <a:r>
              <a:rPr lang="cs-CZ" b="1" dirty="0" smtClean="0"/>
              <a:t>Profesní sdružení CR</a:t>
            </a:r>
          </a:p>
          <a:p>
            <a:r>
              <a:rPr lang="cs-CZ" dirty="0" smtClean="0"/>
              <a:t>v ubytovacích a stravovacích službách</a:t>
            </a:r>
          </a:p>
          <a:p>
            <a:r>
              <a:rPr lang="cs-CZ" dirty="0" smtClean="0"/>
              <a:t>v informačních službách</a:t>
            </a:r>
          </a:p>
          <a:p>
            <a:r>
              <a:rPr lang="cs-CZ" dirty="0" smtClean="0"/>
              <a:t>v dopravních službách – autoklub ČR</a:t>
            </a:r>
          </a:p>
          <a:p>
            <a:r>
              <a:rPr lang="cs-CZ" dirty="0" smtClean="0"/>
              <a:t>pro cestovní kanceláře – Asociace CK ČR, Asociace CK a agentur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HOSPODÁŘSKÁ KOMORA ČESKÉ REPUBLIKY ODBOR INFORMAČNÍCH MÍST PRO PODNIKATELE. </a:t>
            </a:r>
            <a:r>
              <a:rPr lang="cs-CZ" sz="1600" i="1" dirty="0" smtClean="0"/>
              <a:t>Hospodářská komora České republiky Odbor Informačních míst pro podnikatele</a:t>
            </a:r>
            <a:r>
              <a:rPr lang="cs-CZ" sz="1600" dirty="0" smtClean="0"/>
              <a:t> [online]. [cit. 23.1.2013]. Dostupný na WWW: 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socr.cz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assets</a:t>
            </a:r>
            <a:r>
              <a:rPr lang="cs-CZ" sz="1600" dirty="0" smtClean="0">
                <a:hlinkClick r:id="rId2"/>
              </a:rPr>
              <a:t>/aktivity/</a:t>
            </a:r>
            <a:r>
              <a:rPr lang="cs-CZ" sz="1600" dirty="0" err="1" smtClean="0">
                <a:hlinkClick r:id="rId2"/>
              </a:rPr>
              <a:t>informacni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misto</a:t>
            </a:r>
            <a:r>
              <a:rPr lang="cs-CZ" sz="1600" dirty="0" smtClean="0">
                <a:hlinkClick r:id="rId2"/>
              </a:rPr>
              <a:t>-pro-podnikatele/44_</a:t>
            </a:r>
            <a:r>
              <a:rPr lang="cs-CZ" sz="1600" dirty="0" err="1" smtClean="0">
                <a:hlinkClick r:id="rId2"/>
              </a:rPr>
              <a:t>destinacni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spolecnosti</a:t>
            </a:r>
            <a:r>
              <a:rPr lang="cs-CZ" sz="1600" dirty="0" smtClean="0">
                <a:hlinkClick r:id="rId2"/>
              </a:rPr>
              <a:t>-v-</a:t>
            </a:r>
            <a:r>
              <a:rPr lang="cs-CZ" sz="1600" dirty="0" err="1" smtClean="0">
                <a:hlinkClick r:id="rId2"/>
              </a:rPr>
              <a:t>cr.pdf</a:t>
            </a:r>
            <a:endParaRPr lang="cs-CZ" sz="1600" smtClean="0"/>
          </a:p>
          <a:p>
            <a:pPr>
              <a:buNone/>
            </a:pPr>
            <a:r>
              <a:rPr lang="cs-CZ" sz="1600" smtClean="0"/>
              <a:t>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DROBNÁ, Daniela. </a:t>
            </a:r>
            <a:r>
              <a:rPr lang="cs-CZ" sz="1600" i="1" dirty="0" smtClean="0"/>
              <a:t>Cestovní ruch</a:t>
            </a:r>
            <a:r>
              <a:rPr lang="cs-CZ" sz="1600" dirty="0" smtClean="0"/>
              <a:t>. Praha: Fortuna, 2010, ISBN 978-80-7373-079-6.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</TotalTime>
  <Words>358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Řízení a organizace cestovního ruchu</vt:lpstr>
      <vt:lpstr>Řízení CR</vt:lpstr>
      <vt:lpstr>Destinace cestovního ruchu </vt:lpstr>
      <vt:lpstr>Prezentace aplikace PowerPoint</vt:lpstr>
      <vt:lpstr>DESTINAČNÍ MANAGEMENT </vt:lpstr>
      <vt:lpstr>Instituce CR</vt:lpstr>
      <vt:lpstr>Instituce CR</vt:lpstr>
      <vt:lpstr>Instituce CR</vt:lpstr>
      <vt:lpstr>Instituce CR</vt:lpstr>
      <vt:lpstr>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Řízení a organizace cestovního ruchu</dc:title>
  <dc:creator>yvetta</dc:creator>
  <cp:lastModifiedBy>jurasek</cp:lastModifiedBy>
  <cp:revision>23</cp:revision>
  <dcterms:created xsi:type="dcterms:W3CDTF">2013-01-23T08:42:26Z</dcterms:created>
  <dcterms:modified xsi:type="dcterms:W3CDTF">2013-12-08T19:58:04Z</dcterms:modified>
</cp:coreProperties>
</file>