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4" r:id="rId1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0AAA"/>
    <a:srgbClr val="6F65FF"/>
    <a:srgbClr val="013FF2"/>
    <a:srgbClr val="224467"/>
    <a:srgbClr val="3C77B4"/>
    <a:srgbClr val="495597"/>
    <a:srgbClr val="1C7BA9"/>
    <a:srgbClr val="07A3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46" autoAdjust="0"/>
    <p:restoredTop sz="94660"/>
  </p:normalViewPr>
  <p:slideViewPr>
    <p:cSldViewPr>
      <p:cViewPr>
        <p:scale>
          <a:sx n="69" d="100"/>
          <a:sy n="69" d="100"/>
        </p:scale>
        <p:origin x="-1428" y="-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7" name="Picture 23" descr="aezeazImasdfqqge1azrazr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89875" y="630872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FR" b="1">
                <a:solidFill>
                  <a:srgbClr val="07A3C9"/>
                </a:solidFill>
              </a:rPr>
              <a:t>Page </a:t>
            </a:r>
            <a:fld id="{2C0D1269-FE34-4E55-9A50-75E4680604BF}" type="slidenum">
              <a:rPr lang="fr-FR" b="1">
                <a:solidFill>
                  <a:srgbClr val="07A3C9"/>
                </a:solidFill>
              </a:rPr>
              <a:pPr algn="ctr"/>
              <a:t>‹#›</a:t>
            </a:fld>
            <a:endParaRPr lang="fr-FR" b="1">
              <a:solidFill>
                <a:srgbClr val="07A3C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t.cz/index.php?page=200&amp;jazyk=1&amp;id=632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/>
        </p:nvSpPr>
        <p:spPr>
          <a:xfrm>
            <a:off x="685800" y="1989138"/>
            <a:ext cx="7772400" cy="650875"/>
          </a:xfrm>
          <a:prstGeom prst="rect">
            <a:avLst/>
          </a:prstGeom>
        </p:spPr>
        <p:txBody>
          <a:bodyPr rtlCol="0">
            <a:norm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  <a:cs typeface="Arial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3200" dirty="0" smtClean="0"/>
              <a:t>Právní </a:t>
            </a:r>
            <a:r>
              <a:rPr lang="cs-CZ" sz="3200" smtClean="0"/>
              <a:t>úprava cestovního </a:t>
            </a:r>
            <a:r>
              <a:rPr lang="cs-CZ" sz="3200" dirty="0" smtClean="0"/>
              <a:t>ruchu v ČR</a:t>
            </a:r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463675" y="2781300"/>
            <a:ext cx="6400800" cy="622300"/>
          </a:xfrm>
          <a:prstGeom prst="rect">
            <a:avLst/>
          </a:prstGeom>
        </p:spPr>
        <p:txBody>
          <a:bodyPr rtlCol="0">
            <a:normAutofit fontScale="62500" lnSpcReduction="20000"/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VY_32_INOVACE_Kaluzova_12-3-10-Právní </a:t>
            </a:r>
            <a:r>
              <a:rPr lang="cs-CZ" dirty="0" smtClean="0"/>
              <a:t>normy cestovního ruchu</a:t>
            </a: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1836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5300663"/>
            <a:ext cx="6091238" cy="133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5"/>
          <p:cNvSpPr txBox="1">
            <a:spLocks noChangeArrowheads="1"/>
          </p:cNvSpPr>
          <p:nvPr/>
        </p:nvSpPr>
        <p:spPr bwMode="auto">
          <a:xfrm>
            <a:off x="0" y="4581128"/>
            <a:ext cx="943304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 dirty="0" smtClean="0">
                <a:latin typeface="Arial" charset="0"/>
              </a:rPr>
              <a:t>. </a:t>
            </a:r>
            <a:endParaRPr lang="cs-CZ" sz="1400" dirty="0">
              <a:latin typeface="Arial" charset="0"/>
            </a:endParaRPr>
          </a:p>
          <a:p>
            <a:pPr algn="ctr"/>
            <a:r>
              <a:rPr lang="cs-CZ" sz="1400" dirty="0" smtClean="0">
                <a:latin typeface="Arial" charset="0"/>
              </a:rPr>
              <a:t>Tento výukový materiál byl zpracován v rámci projektu EU peníze středním školám - OP VK 1.5CZ.1.07/1.5.00/34.0195 </a:t>
            </a:r>
            <a:r>
              <a:rPr lang="cs-CZ" sz="1400" dirty="0">
                <a:latin typeface="Arial" charset="0"/>
              </a:rPr>
              <a:t>– Individualizace a inovace výuky</a:t>
            </a:r>
          </a:p>
        </p:txBody>
      </p:sp>
      <p:sp>
        <p:nvSpPr>
          <p:cNvPr id="9" name="Podnadpis 2"/>
          <p:cNvSpPr txBox="1">
            <a:spLocks/>
          </p:cNvSpPr>
          <p:nvPr/>
        </p:nvSpPr>
        <p:spPr bwMode="auto">
          <a:xfrm>
            <a:off x="1463675" y="3667125"/>
            <a:ext cx="6400800" cy="62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fr-F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>
              <a:spcBef>
                <a:spcPct val="20000"/>
              </a:spcBef>
              <a:buFont typeface="Arial" charset="0"/>
              <a:buNone/>
            </a:pPr>
            <a:r>
              <a:rPr lang="cs-CZ" sz="3200" dirty="0" smtClean="0">
                <a:solidFill>
                  <a:srgbClr val="FFFFFF"/>
                </a:solidFill>
              </a:rPr>
              <a:t>Autor: Mgr. </a:t>
            </a:r>
            <a:r>
              <a:rPr lang="cs-CZ" sz="3200" dirty="0" err="1" smtClean="0">
                <a:solidFill>
                  <a:srgbClr val="FFFFFF"/>
                </a:solidFill>
              </a:rPr>
              <a:t>Yvetta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r>
              <a:rPr lang="cs-CZ" sz="3200" dirty="0" err="1" smtClean="0">
                <a:solidFill>
                  <a:srgbClr val="FFFFFF"/>
                </a:solidFill>
              </a:rPr>
              <a:t>Kałužová</a:t>
            </a:r>
            <a:r>
              <a:rPr lang="cs-CZ" sz="3200" dirty="0" smtClean="0">
                <a:solidFill>
                  <a:srgbClr val="FFFFFF"/>
                </a:solidFill>
              </a:rPr>
              <a:t> </a:t>
            </a:r>
            <a:endParaRPr lang="cs-CZ" sz="3200" dirty="0">
              <a:solidFill>
                <a:srgbClr val="FFFFFF"/>
              </a:solidFill>
            </a:endParaRPr>
          </a:p>
          <a:p>
            <a:pPr algn="ctr">
              <a:spcBef>
                <a:spcPct val="20000"/>
              </a:spcBef>
              <a:buFont typeface="Arial" charset="0"/>
              <a:buNone/>
            </a:pPr>
            <a:endParaRPr lang="cs-CZ" sz="32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6" name="Picture 18" descr="aezeazImasdfqqge1azraz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-531440"/>
            <a:ext cx="9144000" cy="7389440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827584" y="3501008"/>
            <a:ext cx="7488832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sz="4400" b="1" dirty="0" smtClean="0">
                <a:solidFill>
                  <a:srgbClr val="07A3C9"/>
                </a:solidFill>
                <a:latin typeface="Verdana" pitchFamily="34" charset="0"/>
              </a:rPr>
              <a:t>Právní normy cestovního ruchu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Anotace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seznámí se základními právními normami pro oblast cestovního ruchu</a:t>
            </a:r>
          </a:p>
          <a:p>
            <a:r>
              <a:rPr lang="cs-CZ" dirty="0" smtClean="0"/>
              <a:t>vysvětlení základního pojmu cestovního ruchu - zájezd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Nejdůležitější právní předpisy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a) právní normy, které se týkají výlučně CR = Zákon č. 159/1999 Sb.</a:t>
            </a:r>
          </a:p>
          <a:p>
            <a:pPr>
              <a:buNone/>
            </a:pPr>
            <a:r>
              <a:rPr lang="cs-CZ" b="1" dirty="0" smtClean="0"/>
              <a:t>b) právní normy, které zasahují do oblasti CR</a:t>
            </a:r>
          </a:p>
          <a:p>
            <a:pPr>
              <a:buNone/>
            </a:pPr>
            <a:endParaRPr lang="cs-CZ" b="1" dirty="0" smtClean="0"/>
          </a:p>
          <a:p>
            <a:r>
              <a:rPr lang="cs-CZ" b="1" dirty="0" smtClean="0"/>
              <a:t>zákon o živnostenském podnikání </a:t>
            </a:r>
            <a:r>
              <a:rPr lang="cs-CZ" dirty="0" smtClean="0"/>
              <a:t>– např. provozování CK, CA, průvodcovská činnost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Nejdůležitější právní předpisy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obchodní zákoník </a:t>
            </a:r>
            <a:r>
              <a:rPr lang="cs-CZ" dirty="0" smtClean="0"/>
              <a:t>– např. smlouva o nájmu dopravního prostředku</a:t>
            </a:r>
          </a:p>
          <a:p>
            <a:r>
              <a:rPr lang="cs-CZ" b="1" dirty="0" smtClean="0"/>
              <a:t>občanský zákoník </a:t>
            </a:r>
            <a:r>
              <a:rPr lang="cs-CZ" dirty="0" smtClean="0"/>
              <a:t>- např. smlouva o ubytování, cestovní smlouva</a:t>
            </a:r>
          </a:p>
          <a:p>
            <a:r>
              <a:rPr lang="cs-CZ" b="1" dirty="0" smtClean="0"/>
              <a:t>daňové zákony </a:t>
            </a:r>
            <a:r>
              <a:rPr lang="cs-CZ" dirty="0" smtClean="0"/>
              <a:t>– např. zákon o dani z příjmu, zákon o DPH</a:t>
            </a:r>
          </a:p>
          <a:p>
            <a:r>
              <a:rPr lang="cs-CZ" b="1" dirty="0" smtClean="0"/>
              <a:t>zákon o ochraně spotřebitele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Nejdůležitější právní předpisy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devizový zákon</a:t>
            </a:r>
          </a:p>
          <a:p>
            <a:r>
              <a:rPr lang="cs-CZ" dirty="0" smtClean="0"/>
              <a:t>celní zákon</a:t>
            </a:r>
          </a:p>
          <a:p>
            <a:r>
              <a:rPr lang="cs-CZ" dirty="0" smtClean="0"/>
              <a:t>zákon o cestovních dokladech</a:t>
            </a:r>
          </a:p>
          <a:p>
            <a:r>
              <a:rPr lang="cs-CZ" dirty="0" smtClean="0"/>
              <a:t>další právní normy a vyhlášky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Pojem zájezd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předem</a:t>
            </a:r>
            <a:r>
              <a:rPr lang="cs-CZ" dirty="0" smtClean="0"/>
              <a:t> sestavená kombinace alespoň dvou služeb cestovního ruchu</a:t>
            </a:r>
          </a:p>
          <a:p>
            <a:r>
              <a:rPr lang="cs-CZ" dirty="0" smtClean="0"/>
              <a:t>je prodávána nebo nabízena k prodeji za </a:t>
            </a:r>
            <a:r>
              <a:rPr lang="cs-CZ" b="1" dirty="0" smtClean="0"/>
              <a:t>souhrnnou cenu</a:t>
            </a:r>
          </a:p>
          <a:p>
            <a:r>
              <a:rPr lang="cs-CZ" dirty="0" smtClean="0"/>
              <a:t>služba poskytována po dobu přesahující </a:t>
            </a:r>
            <a:r>
              <a:rPr lang="cs-CZ" b="1" dirty="0" smtClean="0"/>
              <a:t>24 hodin </a:t>
            </a:r>
            <a:r>
              <a:rPr lang="cs-CZ" dirty="0" smtClean="0"/>
              <a:t>nebo zahrnuje ubytování přes noc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Pojem zájezd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Zájezd mohou tvořit kombinace služeb cestovního ruchu:</a:t>
            </a:r>
          </a:p>
          <a:p>
            <a:pPr>
              <a:buNone/>
            </a:pPr>
            <a:r>
              <a:rPr lang="cs-CZ" dirty="0" smtClean="0"/>
              <a:t>a) doprava</a:t>
            </a:r>
          </a:p>
          <a:p>
            <a:pPr>
              <a:buNone/>
            </a:pPr>
            <a:r>
              <a:rPr lang="cs-CZ" dirty="0" smtClean="0"/>
              <a:t>b) ubytování</a:t>
            </a:r>
          </a:p>
          <a:p>
            <a:pPr>
              <a:buNone/>
            </a:pPr>
            <a:r>
              <a:rPr lang="cs-CZ" dirty="0" smtClean="0"/>
              <a:t>c) jiné služby CR, jež nejsou doplňkem dopravy nebo ubytování a tvoří významnou část zájezdu nebo jejichž cena tvoří alespoň </a:t>
            </a:r>
            <a:r>
              <a:rPr lang="cs-CZ" dirty="0" smtClean="0">
                <a:solidFill>
                  <a:schemeClr val="accent6"/>
                </a:solidFill>
              </a:rPr>
              <a:t>20 %</a:t>
            </a:r>
            <a:r>
              <a:rPr lang="cs-CZ" dirty="0" smtClean="0"/>
              <a:t> souhrnné ceny zájezdu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Zájezdem podle zákona není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/>
          <a:lstStyle/>
          <a:p>
            <a:r>
              <a:rPr lang="cs-CZ" dirty="0" smtClean="0"/>
              <a:t>kombinace služeb CR prodávaná jinému podnikateli za účelem jeho </a:t>
            </a:r>
            <a:r>
              <a:rPr lang="cs-CZ" smtClean="0"/>
              <a:t>dalšího podnikání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kombinace služeb CR, jejíž nabídka a prodej nesplňuje znaky živnostenského podnikání	</a:t>
            </a:r>
          </a:p>
          <a:p>
            <a:pPr lvl="2"/>
            <a:r>
              <a:rPr lang="cs-CZ" dirty="0" smtClean="0"/>
              <a:t>nejde o soustavnou činnost</a:t>
            </a:r>
          </a:p>
          <a:p>
            <a:pPr lvl="2"/>
            <a:r>
              <a:rPr lang="cs-CZ" dirty="0" smtClean="0"/>
              <a:t>nejde o činnost za účelem zisku</a:t>
            </a:r>
          </a:p>
          <a:p>
            <a:pPr lvl="6"/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Uveďte kombinace služeb cestovního ruchu splňující znaky zájezdu.</a:t>
            </a:r>
          </a:p>
          <a:p>
            <a:r>
              <a:rPr lang="cs-CZ" dirty="0" smtClean="0"/>
              <a:t>Uveďte služby, které mohou být významnou součástí zájezdu.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7" name="Picture 3" descr="C:\Users\Yvetta\AppData\Local\Microsoft\Windows\Temporary Internet Files\Content.IE5\MX19JJBU\MC90019773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1148" y="4149080"/>
            <a:ext cx="4959004" cy="20934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/>
                </a:solidFill>
              </a:rPr>
              <a:t>Literatura</a:t>
            </a:r>
            <a:endParaRPr lang="cs-CZ" b="1" dirty="0">
              <a:solidFill>
                <a:schemeClr val="accent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/>
              <a:t>HLAVNÍ ZMĚNY. </a:t>
            </a:r>
            <a:r>
              <a:rPr lang="cs-CZ" sz="1600" i="1" dirty="0" smtClean="0"/>
              <a:t>zájezd</a:t>
            </a:r>
            <a:r>
              <a:rPr lang="cs-CZ" sz="1600" dirty="0" smtClean="0"/>
              <a:t> [online]. [cit. 27.1.2013]. Dostupný na WWW: </a:t>
            </a:r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cot.cz</a:t>
            </a:r>
            <a:r>
              <a:rPr lang="cs-CZ" sz="1600" dirty="0" smtClean="0">
                <a:hlinkClick r:id="rId2"/>
              </a:rPr>
              <a:t>/index.</a:t>
            </a:r>
            <a:r>
              <a:rPr lang="cs-CZ" sz="1600" dirty="0" err="1" smtClean="0">
                <a:hlinkClick r:id="rId2"/>
              </a:rPr>
              <a:t>php</a:t>
            </a:r>
            <a:r>
              <a:rPr lang="cs-CZ" sz="1600" dirty="0" smtClean="0">
                <a:hlinkClick r:id="rId2"/>
              </a:rPr>
              <a:t>?</a:t>
            </a:r>
            <a:r>
              <a:rPr lang="cs-CZ" sz="1600" dirty="0" err="1" smtClean="0">
                <a:hlinkClick r:id="rId2"/>
              </a:rPr>
              <a:t>page</a:t>
            </a:r>
            <a:r>
              <a:rPr lang="cs-CZ" sz="1600" dirty="0" smtClean="0">
                <a:hlinkClick r:id="rId2"/>
              </a:rPr>
              <a:t>=200&amp;jazyk=1&amp;id=6320</a:t>
            </a:r>
            <a:endParaRPr lang="cs-CZ" sz="1600" dirty="0" smtClean="0"/>
          </a:p>
          <a:p>
            <a:endParaRPr lang="cs-CZ" sz="1600" dirty="0" smtClean="0"/>
          </a:p>
          <a:p>
            <a:r>
              <a:rPr lang="cs-CZ" sz="1600" dirty="0" smtClean="0"/>
              <a:t>DROBNÁ, Daniela. </a:t>
            </a:r>
            <a:r>
              <a:rPr lang="cs-CZ" sz="1600" i="1" dirty="0" smtClean="0"/>
              <a:t>Cestovní ruch</a:t>
            </a:r>
            <a:r>
              <a:rPr lang="cs-CZ" sz="1600" dirty="0" smtClean="0"/>
              <a:t>. Praha: Fortuna, 2010, ISBN 978-80-7373-079-6.</a:t>
            </a:r>
          </a:p>
          <a:p>
            <a:r>
              <a:rPr lang="cs-CZ" sz="1600" smtClean="0"/>
              <a:t>Obrázky sady MS Office</a:t>
            </a:r>
          </a:p>
          <a:p>
            <a:pPr>
              <a:buNone/>
            </a:pPr>
            <a:r>
              <a:rPr lang="cs-CZ" sz="1600" smtClean="0"/>
              <a:t> </a:t>
            </a:r>
            <a:endParaRPr lang="cs-CZ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283</Words>
  <Application>Microsoft Office PowerPoint</Application>
  <PresentationFormat>Předvádění na obrazovce (4:3)</PresentationFormat>
  <Paragraphs>50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Modèle par défaut</vt:lpstr>
      <vt:lpstr>Prezentace aplikace PowerPoint</vt:lpstr>
      <vt:lpstr>Prezentace aplikace PowerPoint</vt:lpstr>
      <vt:lpstr>Anotace</vt:lpstr>
      <vt:lpstr>Nejdůležitější právní předpisy</vt:lpstr>
      <vt:lpstr>Nejdůležitější právní předpisy</vt:lpstr>
      <vt:lpstr>Nejdůležitější právní předpisy</vt:lpstr>
      <vt:lpstr>Pojem zájezd</vt:lpstr>
      <vt:lpstr>Pojem zájezd</vt:lpstr>
      <vt:lpstr>Zájezdem podle zákona není</vt:lpstr>
      <vt:lpstr>Úkoly</vt:lpstr>
      <vt:lpstr>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Twisted Flame</dc:title>
  <dc:creator>www.powerpointstyles.com</dc:creator>
  <cp:lastModifiedBy>jurasek</cp:lastModifiedBy>
  <cp:revision>63</cp:revision>
  <dcterms:created xsi:type="dcterms:W3CDTF">2009-03-23T15:23:24Z</dcterms:created>
  <dcterms:modified xsi:type="dcterms:W3CDTF">2013-12-08T20:02:38Z</dcterms:modified>
</cp:coreProperties>
</file>