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4" r:id="rId2"/>
    <p:sldId id="256" r:id="rId3"/>
    <p:sldId id="273" r:id="rId4"/>
    <p:sldId id="266" r:id="rId5"/>
    <p:sldId id="265" r:id="rId6"/>
    <p:sldId id="267" r:id="rId7"/>
    <p:sldId id="268" r:id="rId8"/>
    <p:sldId id="269" r:id="rId9"/>
    <p:sldId id="272" r:id="rId10"/>
    <p:sldId id="270" r:id="rId11"/>
    <p:sldId id="275" r:id="rId12"/>
    <p:sldId id="271" r:id="rId13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0AAA"/>
    <a:srgbClr val="6F65FF"/>
    <a:srgbClr val="013FF2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660"/>
  </p:normalViewPr>
  <p:slideViewPr>
    <p:cSldViewPr>
      <p:cViewPr>
        <p:scale>
          <a:sx n="69" d="100"/>
          <a:sy n="69" d="100"/>
        </p:scale>
        <p:origin x="-1428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21C7C9-9257-4A5C-8AEB-C94CD9F0A4CD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A6A504-E6E6-49BD-BE77-06B7E7E538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081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http://finance.</a:t>
            </a:r>
            <a:r>
              <a:rPr lang="cs-CZ" dirty="0" err="1" smtClean="0"/>
              <a:t>idnes.cz</a:t>
            </a:r>
            <a:r>
              <a:rPr lang="cs-CZ" dirty="0" smtClean="0"/>
              <a:t>/jak-si-</a:t>
            </a:r>
            <a:r>
              <a:rPr lang="cs-CZ" dirty="0" err="1" smtClean="0"/>
              <a:t>chytre</a:t>
            </a:r>
            <a:r>
              <a:rPr lang="cs-CZ" dirty="0" smtClean="0"/>
              <a:t>-pojistit-majetek-</a:t>
            </a:r>
            <a:r>
              <a:rPr lang="cs-CZ" dirty="0" err="1" smtClean="0"/>
              <a:t>nezapomente</a:t>
            </a:r>
            <a:r>
              <a:rPr lang="cs-CZ" dirty="0" smtClean="0"/>
              <a:t>-pojistku-aktualizovat-1dg-/poj.</a:t>
            </a:r>
            <a:r>
              <a:rPr lang="cs-CZ" dirty="0" err="1" smtClean="0"/>
              <a:t>aspx</a:t>
            </a:r>
            <a:r>
              <a:rPr lang="cs-CZ" dirty="0" smtClean="0"/>
              <a:t>?c=A100401_093456_poj_sov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A6A504-E6E6-49BD-BE77-06B7E7E5384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ackcr.cz</a:t>
            </a:r>
            <a:r>
              <a:rPr lang="cs-CZ" dirty="0" smtClean="0"/>
              <a:t>/</a:t>
            </a:r>
            <a:r>
              <a:rPr lang="cs-CZ" dirty="0" err="1" smtClean="0"/>
              <a:t>pojistene</a:t>
            </a:r>
            <a:r>
              <a:rPr lang="cs-CZ" dirty="0" smtClean="0"/>
              <a:t>-</a:t>
            </a:r>
            <a:r>
              <a:rPr lang="cs-CZ" dirty="0" err="1" smtClean="0"/>
              <a:t>cestovni</a:t>
            </a:r>
            <a:r>
              <a:rPr lang="cs-CZ" dirty="0" smtClean="0"/>
              <a:t>-</a:t>
            </a:r>
            <a:r>
              <a:rPr lang="cs-CZ" dirty="0" err="1" smtClean="0"/>
              <a:t>kancelare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A6A504-E6E6-49BD-BE77-06B7E7E5384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ckcr.cz/pojistene-cestovni-kancelare%20/" TargetMode="External"/><Relationship Id="rId2" Type="http://schemas.openxmlformats.org/officeDocument/2006/relationships/hyperlink" Target="http://finance.idnes.cz/jak-si-chytre-pojistit-majetek-nezapomente-pojistku-aktualizovat-1dg-/poj.aspx?c=A100401_093456_poj_sov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1989138"/>
            <a:ext cx="7772400" cy="650875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úprava cestovního ruchu v ČR</a:t>
            </a:r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463675" y="2781300"/>
            <a:ext cx="6400800" cy="622300"/>
          </a:xfrm>
          <a:prstGeom prst="rect">
            <a:avLst/>
          </a:prstGeom>
        </p:spPr>
        <p:txBody>
          <a:bodyPr rtlCol="0">
            <a:normAutofit fontScale="62500" lnSpcReduction="20000"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VY_32_INOVACE_Kaluzova_12-3-12-Pojištění </a:t>
            </a:r>
            <a:r>
              <a:rPr lang="cs-CZ" dirty="0" smtClean="0"/>
              <a:t>cestovní kanceláře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0" y="4581128"/>
            <a:ext cx="94330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rgbClr val="FFFFFF"/>
                </a:solidFill>
              </a:rPr>
              <a:t>Autor: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aezeazImasdfqqge1azraz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80528" y="-531440"/>
            <a:ext cx="9144000" cy="7389440"/>
          </a:xfrm>
          <a:prstGeom prst="rect">
            <a:avLst/>
          </a:prstGeom>
          <a:noFill/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827584" y="3501008"/>
            <a:ext cx="748883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07A3C9"/>
                </a:solidFill>
                <a:latin typeface="Verdana" pitchFamily="34" charset="0"/>
              </a:rPr>
              <a:t>Pojištění cestovní kanceláře</a:t>
            </a:r>
            <a:endParaRPr lang="fr-FR" sz="2800" i="1" dirty="0">
              <a:solidFill>
                <a:srgbClr val="07A3C9"/>
              </a:solidFill>
            </a:endParaRPr>
          </a:p>
        </p:txBody>
      </p:sp>
      <p:pic>
        <p:nvPicPr>
          <p:cNvPr id="8194" name="Picture 2" descr="https://encrypted-tbn2.gstatic.com/images?q=tbn:ANd9GcTf38OGMefTJzFwhYeEeEOd8Fm-A0meNRJzt2KmyyOuyxVmDf9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-243408"/>
            <a:ext cx="6264696" cy="33558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pochopí význam a účel pojištění cestovních kanceláří</a:t>
            </a:r>
          </a:p>
          <a:p>
            <a:r>
              <a:rPr lang="cs-CZ" dirty="0" smtClean="0"/>
              <a:t>žák bude obeznámen s postupem výpočtu pojistného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Úpadek - definice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dlužník je v </a:t>
            </a:r>
            <a:r>
              <a:rPr lang="cs-CZ" b="1" dirty="0" smtClean="0"/>
              <a:t>úpadku</a:t>
            </a:r>
            <a:r>
              <a:rPr lang="cs-CZ" dirty="0" smtClean="0"/>
              <a:t>, jestliže má více věřitelů a není schopen plnit své závazky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fyzická osoba (podnikatel) a právnická osoba je v úpadku i tehdy, jestliže je předlužena = tato osoba má více věřitelů a její splatné závazky jsou vyšší než její majetek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Účel pojištění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cestovní kancelář je povinna sjednat pojištění záruky pro případ úpadku cestovní kanceláře, kdy zákazníkovi vzniká právo na:</a:t>
            </a:r>
          </a:p>
          <a:p>
            <a:pPr>
              <a:buNone/>
            </a:pPr>
            <a:r>
              <a:rPr lang="cs-CZ" dirty="0" smtClean="0"/>
              <a:t>	a) zajištění dopravy zákazníka CK z místa pobytu v zahraničí do ČR, pokud tato doprava byla součástí zájezdu = </a:t>
            </a:r>
            <a:r>
              <a:rPr lang="cs-CZ" b="1" dirty="0" smtClean="0"/>
              <a:t>repatriace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Účel pojištění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b) vrácení zaplacené zálohy nebo ceny zájezdu v případě, že se zájezd neuskutečnil = </a:t>
            </a:r>
            <a:r>
              <a:rPr lang="cs-CZ" b="1" dirty="0" smtClean="0"/>
              <a:t>refundace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	c) vrácení rozdílu mezi zaplacenou cenou zájezdu a cenou částečně poskytnutého zájezdu v případě, že se zájezd uskutečnil pouze z části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Povinnosti pojišťovny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Pojišťovna předá cestovní kanceláři:</a:t>
            </a:r>
          </a:p>
          <a:p>
            <a:r>
              <a:rPr lang="cs-CZ" dirty="0" smtClean="0"/>
              <a:t>smlouvu o pojištění</a:t>
            </a:r>
          </a:p>
          <a:p>
            <a:r>
              <a:rPr lang="cs-CZ" dirty="0" smtClean="0"/>
              <a:t>informace o uzavřeném pojištění pro zákazníky CK</a:t>
            </a:r>
          </a:p>
          <a:p>
            <a:pPr lvl="1"/>
            <a:r>
              <a:rPr lang="cs-CZ" dirty="0" smtClean="0"/>
              <a:t>označení pojišťovny</a:t>
            </a:r>
          </a:p>
          <a:p>
            <a:pPr lvl="1"/>
            <a:r>
              <a:rPr lang="cs-CZ" dirty="0" smtClean="0"/>
              <a:t>podmínky pojištění</a:t>
            </a:r>
          </a:p>
          <a:p>
            <a:pPr lvl="1"/>
            <a:r>
              <a:rPr lang="cs-CZ" dirty="0" smtClean="0"/>
              <a:t>způsob oznámení pojistné události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Povinnosti CK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CK předá zákazníkovi:</a:t>
            </a:r>
          </a:p>
          <a:p>
            <a:r>
              <a:rPr lang="cs-CZ" dirty="0" smtClean="0"/>
              <a:t>cestovní smlouvu</a:t>
            </a:r>
          </a:p>
          <a:p>
            <a:r>
              <a:rPr lang="cs-CZ" dirty="0" smtClean="0"/>
              <a:t>informace o uzavřeném pojištění pro zákazníky CK:</a:t>
            </a:r>
          </a:p>
          <a:p>
            <a:pPr lvl="1"/>
            <a:r>
              <a:rPr lang="cs-CZ" dirty="0" smtClean="0"/>
              <a:t>označení pojišťovny</a:t>
            </a:r>
          </a:p>
          <a:p>
            <a:pPr lvl="1"/>
            <a:r>
              <a:rPr lang="cs-CZ" dirty="0" smtClean="0"/>
              <a:t>podmínky pojištění</a:t>
            </a:r>
          </a:p>
          <a:p>
            <a:pPr lvl="1"/>
            <a:r>
              <a:rPr lang="cs-CZ" dirty="0" smtClean="0"/>
              <a:t>způsob oznámení pojistné události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Povinnosti CK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r>
              <a:rPr lang="cs-CZ" dirty="0" smtClean="0"/>
              <a:t>sjednat pojištění na pojistnou částku minimálně </a:t>
            </a:r>
            <a:r>
              <a:rPr lang="cs-CZ" b="1" dirty="0" smtClean="0">
                <a:solidFill>
                  <a:srgbClr val="FF0000"/>
                </a:solidFill>
              </a:rPr>
              <a:t>30 %</a:t>
            </a:r>
            <a:r>
              <a:rPr lang="cs-CZ" dirty="0" smtClean="0"/>
              <a:t> plánovaných ročních tržeb z prodeje zájezdů</a:t>
            </a:r>
          </a:p>
          <a:p>
            <a:r>
              <a:rPr lang="cs-CZ" dirty="0" smtClean="0"/>
              <a:t>umožnit pojišťovně před uzavřením pojistné smlouvy </a:t>
            </a:r>
            <a:r>
              <a:rPr lang="cs-CZ" b="1" dirty="0" smtClean="0"/>
              <a:t>přístup</a:t>
            </a:r>
            <a:r>
              <a:rPr lang="cs-CZ" dirty="0" smtClean="0"/>
              <a:t> ke všem dokladům, které souvisejí se zájezdy CK</a:t>
            </a:r>
          </a:p>
          <a:p>
            <a:r>
              <a:rPr lang="cs-CZ" dirty="0" smtClean="0"/>
              <a:t>spoluúčast CK nesmí být menší než </a:t>
            </a:r>
            <a:r>
              <a:rPr lang="cs-CZ" b="1" dirty="0" smtClean="0">
                <a:solidFill>
                  <a:srgbClr val="FF0000"/>
                </a:solidFill>
              </a:rPr>
              <a:t>2 %</a:t>
            </a:r>
            <a:r>
              <a:rPr lang="cs-CZ" dirty="0" smtClean="0"/>
              <a:t> ročních plánovaných tržeb z prodeje zájezdů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Přehled pojišťoven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	</a:t>
            </a:r>
            <a:r>
              <a:rPr lang="cs-CZ" sz="3000" dirty="0" smtClean="0"/>
              <a:t>Pojištění lze sjednat jen s pojišťovnou, které bylo uděleno povolení k podnikání dle zvláštního předpisu pro povinné smluvní pojištění v CR:</a:t>
            </a:r>
          </a:p>
          <a:p>
            <a:pPr>
              <a:buFontTx/>
              <a:buChar char="-"/>
            </a:pPr>
            <a:r>
              <a:rPr lang="cs-CZ" sz="3000" dirty="0" smtClean="0"/>
              <a:t>Česká podnikatelská pojišťovna</a:t>
            </a:r>
          </a:p>
          <a:p>
            <a:pPr>
              <a:buFontTx/>
              <a:buChar char="-"/>
            </a:pPr>
            <a:r>
              <a:rPr lang="cs-CZ" sz="3000" dirty="0" err="1" smtClean="0"/>
              <a:t>Generali</a:t>
            </a:r>
            <a:endParaRPr lang="cs-CZ" sz="3000" dirty="0" smtClean="0"/>
          </a:p>
          <a:p>
            <a:pPr>
              <a:buFontTx/>
              <a:buChar char="-"/>
            </a:pPr>
            <a:r>
              <a:rPr lang="cs-CZ" sz="3000" dirty="0" smtClean="0"/>
              <a:t>UNIQA</a:t>
            </a:r>
          </a:p>
          <a:p>
            <a:pPr>
              <a:buFontTx/>
              <a:buChar char="-"/>
            </a:pPr>
            <a:r>
              <a:rPr lang="cs-CZ" sz="3000" dirty="0" smtClean="0"/>
              <a:t>ERV pojišťovna, a.s.</a:t>
            </a:r>
          </a:p>
          <a:p>
            <a:pPr>
              <a:buFontTx/>
              <a:buChar char="-"/>
            </a:pPr>
            <a:r>
              <a:rPr lang="cs-CZ" sz="3000" dirty="0" smtClean="0"/>
              <a:t>Union pojišťovna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Vysvětlete nutnost a účel pojištění cestovní kanceláře.</a:t>
            </a:r>
          </a:p>
          <a:p>
            <a:r>
              <a:rPr lang="cs-CZ" dirty="0" smtClean="0"/>
              <a:t>Vyhledejte na internetu příklady CK a informaci, u které pojišťovny mají sjednáno povinné smluvní pojištění.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Yvetta\AppData\Local\Microsoft\Windows\Temporary Internet Files\Content.IE5\UPUO14KA\MC9004380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221088"/>
            <a:ext cx="2856979" cy="26369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FINANCE. </a:t>
            </a:r>
            <a:r>
              <a:rPr lang="cs-CZ" sz="1600" i="1" dirty="0" smtClean="0"/>
              <a:t>pojištění</a:t>
            </a:r>
            <a:r>
              <a:rPr lang="cs-CZ" sz="1600" dirty="0" smtClean="0"/>
              <a:t> [online]. [cit. 27.1.2013]. Dostupný na WWW: </a:t>
            </a:r>
            <a:r>
              <a:rPr lang="cs-CZ" sz="1600" dirty="0" smtClean="0">
                <a:hlinkClick r:id="rId2"/>
              </a:rPr>
              <a:t>http://finance.</a:t>
            </a:r>
            <a:r>
              <a:rPr lang="cs-CZ" sz="1600" dirty="0" err="1" smtClean="0">
                <a:hlinkClick r:id="rId2"/>
              </a:rPr>
              <a:t>idnes.cz</a:t>
            </a:r>
            <a:r>
              <a:rPr lang="cs-CZ" sz="1600" dirty="0" smtClean="0">
                <a:hlinkClick r:id="rId2"/>
              </a:rPr>
              <a:t>/jak-si-</a:t>
            </a:r>
            <a:r>
              <a:rPr lang="cs-CZ" sz="1600" dirty="0" err="1" smtClean="0">
                <a:hlinkClick r:id="rId2"/>
              </a:rPr>
              <a:t>chytre</a:t>
            </a:r>
            <a:r>
              <a:rPr lang="cs-CZ" sz="1600" dirty="0" smtClean="0">
                <a:hlinkClick r:id="rId2"/>
              </a:rPr>
              <a:t>-pojistit-majetek-</a:t>
            </a:r>
            <a:r>
              <a:rPr lang="cs-CZ" sz="1600" dirty="0" err="1" smtClean="0">
                <a:hlinkClick r:id="rId2"/>
              </a:rPr>
              <a:t>nezapomente</a:t>
            </a:r>
            <a:r>
              <a:rPr lang="cs-CZ" sz="1600" dirty="0" smtClean="0">
                <a:hlinkClick r:id="rId2"/>
              </a:rPr>
              <a:t>-pojistku-aktualizovat-1dg-/poj.</a:t>
            </a:r>
            <a:r>
              <a:rPr lang="cs-CZ" sz="1600" dirty="0" err="1" smtClean="0">
                <a:hlinkClick r:id="rId2"/>
              </a:rPr>
              <a:t>aspx</a:t>
            </a:r>
            <a:r>
              <a:rPr lang="cs-CZ" sz="1600" dirty="0" smtClean="0">
                <a:hlinkClick r:id="rId2"/>
              </a:rPr>
              <a:t>?c=A100401_093456_poj_sov</a:t>
            </a:r>
            <a:r>
              <a:rPr lang="cs-CZ" sz="1600" dirty="0" smtClean="0"/>
              <a:t> 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ACKCR. </a:t>
            </a:r>
            <a:r>
              <a:rPr lang="cs-CZ" sz="1600" i="1" dirty="0" smtClean="0"/>
              <a:t>pojištění</a:t>
            </a:r>
            <a:r>
              <a:rPr lang="cs-CZ" sz="1600" dirty="0" smtClean="0"/>
              <a:t> [online]. [cit. 27.1.2013]. Dostupný na WWW: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ackcr.cz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pojistene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cestovni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kancelare</a:t>
            </a:r>
            <a:r>
              <a:rPr lang="cs-CZ" sz="1600" dirty="0" smtClean="0">
                <a:hlinkClick r:id="rId3"/>
              </a:rPr>
              <a:t> /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DROBNÁ, Daniela.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</a:t>
            </a:r>
            <a:r>
              <a:rPr lang="cs-CZ" sz="1600" dirty="0" err="1" smtClean="0"/>
              <a:t>praha</a:t>
            </a:r>
            <a:r>
              <a:rPr lang="cs-CZ" sz="1600" dirty="0" smtClean="0"/>
              <a:t>: Fortuna, 2010, ISBN 978-80-7373-079-6.</a:t>
            </a:r>
            <a:endParaRPr lang="cs-CZ" sz="1600" smtClean="0"/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Obrázky sady MS Office. 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324</Words>
  <Application>Microsoft Office PowerPoint</Application>
  <PresentationFormat>Předvádění na obrazovce (4:3)</PresentationFormat>
  <Paragraphs>61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Modèle par défaut</vt:lpstr>
      <vt:lpstr>Prezentace aplikace PowerPoint</vt:lpstr>
      <vt:lpstr>Prezentace aplikace PowerPoint</vt:lpstr>
      <vt:lpstr>Anotace</vt:lpstr>
      <vt:lpstr>Úpadek - definice</vt:lpstr>
      <vt:lpstr>Účel pojištění</vt:lpstr>
      <vt:lpstr>Účel pojištění</vt:lpstr>
      <vt:lpstr>Povinnosti pojišťovny</vt:lpstr>
      <vt:lpstr>Povinnosti CK</vt:lpstr>
      <vt:lpstr>Povinnosti CK</vt:lpstr>
      <vt:lpstr>Přehled pojišťoven</vt:lpstr>
      <vt:lpstr>Úkoly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57</cp:revision>
  <dcterms:created xsi:type="dcterms:W3CDTF">2009-03-23T15:23:24Z</dcterms:created>
  <dcterms:modified xsi:type="dcterms:W3CDTF">2013-12-08T20:06:31Z</dcterms:modified>
</cp:coreProperties>
</file>