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75" r:id="rId4"/>
    <p:sldId id="265" r:id="rId5"/>
    <p:sldId id="266" r:id="rId6"/>
    <p:sldId id="267" r:id="rId7"/>
    <p:sldId id="268" r:id="rId8"/>
    <p:sldId id="272" r:id="rId9"/>
    <p:sldId id="273" r:id="rId10"/>
    <p:sldId id="270" r:id="rId11"/>
    <p:sldId id="277" r:id="rId12"/>
    <p:sldId id="274" r:id="rId13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0AAA"/>
    <a:srgbClr val="6F65FF"/>
    <a:srgbClr val="013FF2"/>
    <a:srgbClr val="224467"/>
    <a:srgbClr val="3C77B4"/>
    <a:srgbClr val="495597"/>
    <a:srgbClr val="1C7BA9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6" autoAdjust="0"/>
    <p:restoredTop sz="94660"/>
  </p:normalViewPr>
  <p:slideViewPr>
    <p:cSldViewPr>
      <p:cViewPr>
        <p:scale>
          <a:sx n="69" d="100"/>
          <a:sy n="69" d="100"/>
        </p:scale>
        <p:origin x="-1428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business.center.cz/business/pravo/zakony/obcanzak/cast8h21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271500" y="2101850"/>
            <a:ext cx="7772400" cy="650875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Právní úprava cestovního ruchu v ČR</a:t>
            </a:r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049375" y="2894012"/>
            <a:ext cx="6400800" cy="622300"/>
          </a:xfrm>
          <a:prstGeom prst="rect">
            <a:avLst/>
          </a:prstGeom>
        </p:spPr>
        <p:txBody>
          <a:bodyPr rtlCol="0">
            <a:normAutofit fontScale="62500" lnSpcReduction="20000"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VY_32_INOVACE_Kaluzova_12-3-13-Cestovní </a:t>
            </a:r>
            <a:r>
              <a:rPr lang="cs-CZ" dirty="0" smtClean="0"/>
              <a:t>smlouva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512" y="-27384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04950" y="5413375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125253" y="4693840"/>
            <a:ext cx="943304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 smtClean="0">
                <a:latin typeface="Arial" charset="0"/>
              </a:rPr>
              <a:t>. </a:t>
            </a:r>
            <a:endParaRPr lang="cs-CZ" sz="1400" dirty="0">
              <a:latin typeface="Arial" charset="0"/>
            </a:endParaRPr>
          </a:p>
          <a:p>
            <a:pPr algn="ctr"/>
            <a:r>
              <a:rPr lang="cs-CZ" sz="1400" dirty="0" smtClean="0">
                <a:latin typeface="Arial" charset="0"/>
              </a:rPr>
              <a:t>Tento výukový materiál byl zpracován v rámci projektu EU peníze středním školám - OP VK 1.5CZ.1.07/1.5.00/34.0195 </a:t>
            </a:r>
            <a:r>
              <a:rPr lang="cs-CZ" sz="1400" dirty="0">
                <a:latin typeface="Arial" charset="0"/>
              </a:rPr>
              <a:t>– Individualizace a inovace výuky</a:t>
            </a:r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049375" y="3779837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rgbClr val="FFFFFF"/>
                </a:solidFill>
              </a:rPr>
              <a:t>Autor: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18" descr="aezeazImasdfqqge1azraz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531440"/>
            <a:ext cx="9144000" cy="7389440"/>
          </a:xfrm>
          <a:prstGeom prst="rect">
            <a:avLst/>
          </a:prstGeom>
          <a:noFill/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827584" y="3501008"/>
            <a:ext cx="748883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400" b="1" smtClean="0">
                <a:solidFill>
                  <a:srgbClr val="07A3C9"/>
                </a:solidFill>
                <a:latin typeface="Verdana" pitchFamily="34" charset="0"/>
              </a:rPr>
              <a:t>Cestovní smlouva</a:t>
            </a:r>
            <a:endParaRPr lang="cs-CZ" sz="4400" b="1" dirty="0" smtClean="0">
              <a:solidFill>
                <a:srgbClr val="07A3C9"/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Anotace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Žák zná</a:t>
            </a:r>
          </a:p>
          <a:p>
            <a:r>
              <a:rPr lang="cs-CZ" dirty="0" smtClean="0"/>
              <a:t>pojem cestovní smlouva</a:t>
            </a:r>
          </a:p>
          <a:p>
            <a:r>
              <a:rPr lang="cs-CZ" dirty="0" smtClean="0"/>
              <a:t>charakterizuje povinné a ostatní náležitosti cestovní smlouvy</a:t>
            </a:r>
          </a:p>
          <a:p>
            <a:r>
              <a:rPr lang="cs-CZ" dirty="0" smtClean="0"/>
              <a:t>rozumí pojmu zájezd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Zákon č. 40/1964 Sb., občanský zákoník </a:t>
            </a:r>
            <a:br>
              <a:rPr lang="cs-CZ" sz="3200" b="1" dirty="0" smtClean="0">
                <a:solidFill>
                  <a:schemeClr val="accent2"/>
                </a:solidFill>
              </a:rPr>
            </a:br>
            <a:r>
              <a:rPr lang="cs-CZ" sz="3200" b="1" dirty="0" smtClean="0">
                <a:solidFill>
                  <a:schemeClr val="accent2"/>
                </a:solidFill>
              </a:rPr>
              <a:t>§ 852a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cestovní smlouvou se provozovatel cestovní kanceláře zavazuje, že: </a:t>
            </a:r>
          </a:p>
          <a:p>
            <a:r>
              <a:rPr lang="cs-CZ" dirty="0" smtClean="0"/>
              <a:t>zákazníkovi poskytne </a:t>
            </a:r>
            <a:r>
              <a:rPr lang="cs-CZ" dirty="0" smtClean="0">
                <a:solidFill>
                  <a:schemeClr val="accent2"/>
                </a:solidFill>
              </a:rPr>
              <a:t>zájezd</a:t>
            </a:r>
            <a:r>
              <a:rPr lang="cs-CZ" dirty="0" smtClean="0"/>
              <a:t> a zákazník se zavazuje, že </a:t>
            </a:r>
            <a:r>
              <a:rPr lang="cs-CZ" dirty="0" smtClean="0">
                <a:solidFill>
                  <a:schemeClr val="accent2"/>
                </a:solidFill>
              </a:rPr>
              <a:t>zaplatí</a:t>
            </a:r>
            <a:r>
              <a:rPr lang="cs-CZ" dirty="0" smtClean="0"/>
              <a:t> smluvenou cenu</a:t>
            </a:r>
          </a:p>
          <a:p>
            <a:r>
              <a:rPr lang="cs-CZ" dirty="0" smtClean="0"/>
              <a:t>cestovní smlouva musí mít </a:t>
            </a:r>
            <a:r>
              <a:rPr lang="cs-CZ" dirty="0" smtClean="0">
                <a:solidFill>
                  <a:schemeClr val="accent2"/>
                </a:solidFill>
              </a:rPr>
              <a:t>písemnou podobu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Zákon č. 40/1964 Sb., občanský zákoník </a:t>
            </a:r>
            <a:br>
              <a:rPr lang="cs-CZ" sz="3200" b="1" dirty="0" smtClean="0">
                <a:solidFill>
                  <a:schemeClr val="accent2"/>
                </a:solidFill>
              </a:rPr>
            </a:br>
            <a:r>
              <a:rPr lang="cs-CZ" sz="3200" b="1" dirty="0" smtClean="0">
                <a:solidFill>
                  <a:schemeClr val="accent2"/>
                </a:solidFill>
              </a:rPr>
              <a:t>§ 852a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návrh cestovní smlouvy předkládá zákazníkovi cestovní kancelář</a:t>
            </a:r>
          </a:p>
          <a:p>
            <a:r>
              <a:rPr lang="cs-CZ" dirty="0" smtClean="0"/>
              <a:t>jedno vyhotovení cestovní smlouvy je po jejím uzavření CK povinna předat zákazníkovi</a:t>
            </a:r>
          </a:p>
          <a:p>
            <a:r>
              <a:rPr lang="cs-CZ" dirty="0" smtClean="0"/>
              <a:t>spolu s cestovní smlouvou je CK povinna předat zákazníkovi doklad o pojištění  vystavený pojišťovnou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Povinné náležitosti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označení smluvních stran</a:t>
            </a:r>
          </a:p>
          <a:p>
            <a:r>
              <a:rPr lang="cs-CZ" dirty="0" smtClean="0"/>
              <a:t>vymezení zájezdu, tj. termín jeho zahájení a ukončení, výčet všech poskytovaných služeb zahrnutých v ceně zájezdu</a:t>
            </a:r>
          </a:p>
          <a:p>
            <a:r>
              <a:rPr lang="cs-CZ" dirty="0" smtClean="0"/>
              <a:t>cenu zájezdu, včetně časového rozvrhu plateb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Další povinné náležitosti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r>
              <a:rPr lang="cs-CZ" dirty="0" smtClean="0"/>
              <a:t>způsob, jakým má zákazník uplatnit nároky plynoucí z porušení právní povinnosti cestovní kanceláře</a:t>
            </a:r>
          </a:p>
          <a:p>
            <a:r>
              <a:rPr lang="cs-CZ" dirty="0" smtClean="0"/>
              <a:t>výši odstupného, které je povinen zákazník cestovní kanceláři uhradit při odstoupení od cestovní smlouvy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absence těchto náležitostí znamená relativní neplatnost CS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CS musí dále obsahovat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jsou-li součástí zájezdu i další platby za služby, jejichž cena není zahrnuta v ceně zájezdu - údaje o počtu a výši těchto dalších plateb</a:t>
            </a:r>
          </a:p>
          <a:p>
            <a:r>
              <a:rPr lang="cs-CZ" dirty="0" smtClean="0"/>
              <a:t>je-li součástí zájezdu </a:t>
            </a:r>
            <a:r>
              <a:rPr lang="cs-CZ" dirty="0" smtClean="0">
                <a:solidFill>
                  <a:schemeClr val="accent2"/>
                </a:solidFill>
              </a:rPr>
              <a:t>ubytování</a:t>
            </a:r>
            <a:r>
              <a:rPr lang="cs-CZ" dirty="0" smtClean="0"/>
              <a:t> - jeho polohu, kategorii, stupeň vybavenosti a hlavní charakteristické znaky,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CS musí dále obsahovat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je-li součástí zájezdu </a:t>
            </a:r>
            <a:r>
              <a:rPr lang="cs-CZ" dirty="0" smtClean="0">
                <a:solidFill>
                  <a:schemeClr val="accent2"/>
                </a:solidFill>
              </a:rPr>
              <a:t>doprava</a:t>
            </a:r>
            <a:r>
              <a:rPr lang="cs-CZ" dirty="0" smtClean="0"/>
              <a:t> - druh, charakteristiku a kategorii dopravního prostředku, údaje o trase cesty</a:t>
            </a:r>
          </a:p>
          <a:p>
            <a:r>
              <a:rPr lang="cs-CZ" dirty="0" smtClean="0"/>
              <a:t>je-li součástí zájezdu </a:t>
            </a:r>
            <a:r>
              <a:rPr lang="cs-CZ" dirty="0" smtClean="0">
                <a:solidFill>
                  <a:schemeClr val="accent2"/>
                </a:solidFill>
              </a:rPr>
              <a:t>stravování</a:t>
            </a:r>
            <a:r>
              <a:rPr lang="cs-CZ" dirty="0" smtClean="0"/>
              <a:t> - jeho způsob a rozsah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CS musí dále obsahovat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je-li realizace zájezdu podmíněna dosažením </a:t>
            </a:r>
            <a:r>
              <a:rPr lang="cs-CZ" dirty="0" smtClean="0">
                <a:solidFill>
                  <a:schemeClr val="accent2"/>
                </a:solidFill>
              </a:rPr>
              <a:t>minimálního počtu zákazníků</a:t>
            </a:r>
            <a:r>
              <a:rPr lang="cs-CZ" dirty="0" smtClean="0"/>
              <a:t> -výslovné uvedení této skutečnosti a současně lhůtu, ve které nejpozději musí cestovní kancelář zákazníka písemně informovat o zrušení zájezdu z důvodu nedosažení minimálního počtu zákazníků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na internetu cestovní smlouvu a vytyčte její povinné a nepovinné náležitosti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Literatura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BUSSINES CENTER. </a:t>
            </a:r>
            <a:r>
              <a:rPr lang="cs-CZ" sz="1600" i="1" dirty="0" smtClean="0"/>
              <a:t>cestovní smlouva</a:t>
            </a:r>
            <a:r>
              <a:rPr lang="cs-CZ" sz="1600" dirty="0" smtClean="0"/>
              <a:t> [online]. [cit. 27.1.2013]. Dostupný na WWW: </a:t>
            </a:r>
            <a:r>
              <a:rPr lang="cs-CZ" sz="1600" dirty="0" smtClean="0">
                <a:hlinkClick r:id="rId2"/>
              </a:rPr>
              <a:t>http://business.center.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/business/</a:t>
            </a:r>
            <a:r>
              <a:rPr lang="cs-CZ" sz="1600" dirty="0" err="1" smtClean="0">
                <a:hlinkClick r:id="rId2"/>
              </a:rPr>
              <a:t>pravo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zakony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obcanzak</a:t>
            </a:r>
            <a:r>
              <a:rPr lang="cs-CZ" sz="1600" dirty="0" smtClean="0">
                <a:hlinkClick r:id="rId2"/>
              </a:rPr>
              <a:t>/cast8h21.aspx</a:t>
            </a:r>
            <a:endParaRPr lang="cs-CZ" sz="1600" dirty="0" smtClean="0"/>
          </a:p>
          <a:p>
            <a:r>
              <a:rPr lang="cs-CZ" sz="1600" dirty="0" smtClean="0"/>
              <a:t>DROBNÁ, Daniela.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. Praha: Fortuna, 2010, ISBN 978-80-7373-079-6. </a:t>
            </a:r>
          </a:p>
          <a:p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366</Words>
  <Application>Microsoft Office PowerPoint</Application>
  <PresentationFormat>Předvádění na obrazovce (4:3)</PresentationFormat>
  <Paragraphs>41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Modèle par défaut</vt:lpstr>
      <vt:lpstr>Prezentace aplikace PowerPoint</vt:lpstr>
      <vt:lpstr>Prezentace aplikace PowerPoint</vt:lpstr>
      <vt:lpstr>Anotace</vt:lpstr>
      <vt:lpstr>Zákon č. 40/1964 Sb., občanský zákoník  § 852a </vt:lpstr>
      <vt:lpstr>Zákon č. 40/1964 Sb., občanský zákoník  § 852a </vt:lpstr>
      <vt:lpstr>Povinné náležitosti</vt:lpstr>
      <vt:lpstr>Další povinné náležitosti</vt:lpstr>
      <vt:lpstr>CS musí dále obsahovat</vt:lpstr>
      <vt:lpstr>CS musí dále obsahovat</vt:lpstr>
      <vt:lpstr>CS musí dále obsahovat</vt:lpstr>
      <vt:lpstr>Úkoly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53</cp:revision>
  <dcterms:created xsi:type="dcterms:W3CDTF">2009-03-23T15:23:24Z</dcterms:created>
  <dcterms:modified xsi:type="dcterms:W3CDTF">2013-12-08T20:08:35Z</dcterms:modified>
</cp:coreProperties>
</file>