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7" r:id="rId2"/>
    <p:sldId id="256" r:id="rId3"/>
    <p:sldId id="286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0AAA"/>
    <a:srgbClr val="6F65FF"/>
    <a:srgbClr val="013FF2"/>
    <a:srgbClr val="224467"/>
    <a:srgbClr val="3C77B4"/>
    <a:srgbClr val="495597"/>
    <a:srgbClr val="1C7BA9"/>
    <a:srgbClr val="07A3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6" autoAdjust="0"/>
    <p:restoredTop sz="94660"/>
  </p:normalViewPr>
  <p:slideViewPr>
    <p:cSldViewPr>
      <p:cViewPr>
        <p:scale>
          <a:sx n="69" d="100"/>
          <a:sy n="69" d="100"/>
        </p:scale>
        <p:origin x="-1428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903FE5-4638-4BF7-90B6-3685962374C1}" type="datetimeFigureOut">
              <a:rPr lang="cs-CZ" smtClean="0"/>
              <a:pPr/>
              <a:t>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BB154C-280A-46F0-A43F-2C1CD3A62C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02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CR str. 37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BB154C-280A-46F0-A43F-2C1CD3A62CA2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aezeazImasdfqqge1azrazr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89875" y="630872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FR" b="1">
                <a:solidFill>
                  <a:srgbClr val="07A3C9"/>
                </a:solidFill>
              </a:rPr>
              <a:t>Page </a:t>
            </a:r>
            <a:fld id="{2C0D1269-FE34-4E55-9A50-75E4680604BF}" type="slidenum">
              <a:rPr lang="fr-FR" b="1">
                <a:solidFill>
                  <a:srgbClr val="07A3C9"/>
                </a:solidFill>
              </a:rPr>
              <a:pPr algn="ctr"/>
              <a:t>‹#›</a:t>
            </a:fld>
            <a:endParaRPr lang="fr-FR" b="1">
              <a:solidFill>
                <a:srgbClr val="07A3C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business.center.cz/business/pravo/zakony/obcanzak/cast8h21.aspx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685800" y="1989138"/>
            <a:ext cx="7772400" cy="650875"/>
          </a:xfrm>
          <a:prstGeom prst="rect">
            <a:avLst/>
          </a:prstGeom>
        </p:spPr>
        <p:txBody>
          <a:bodyPr rtlCol="0">
            <a:norm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3200" dirty="0" smtClean="0"/>
              <a:t>Právní úprava cestovního ruchu v ČR</a:t>
            </a:r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463675" y="2781300"/>
            <a:ext cx="6400800" cy="622300"/>
          </a:xfrm>
          <a:prstGeom prst="rect">
            <a:avLst/>
          </a:prstGeom>
        </p:spPr>
        <p:txBody>
          <a:bodyPr rtlCol="0">
            <a:normAutofit fontScale="62500" lnSpcReduction="20000"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VY_32_INOVACE_Kaluzova_12-3-14-Změny </a:t>
            </a:r>
            <a:r>
              <a:rPr lang="cs-CZ" dirty="0" smtClean="0"/>
              <a:t>cestovní smlouvy 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5"/>
          <p:cNvSpPr txBox="1">
            <a:spLocks noChangeArrowheads="1"/>
          </p:cNvSpPr>
          <p:nvPr/>
        </p:nvSpPr>
        <p:spPr bwMode="auto">
          <a:xfrm>
            <a:off x="0" y="4653136"/>
            <a:ext cx="94330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 dirty="0" smtClean="0">
                <a:latin typeface="Arial" charset="0"/>
              </a:rPr>
              <a:t>. </a:t>
            </a:r>
            <a:endParaRPr lang="cs-CZ" sz="1400" dirty="0">
              <a:latin typeface="Arial" charset="0"/>
            </a:endParaRPr>
          </a:p>
          <a:p>
            <a:pPr algn="ctr"/>
            <a:r>
              <a:rPr lang="cs-CZ" sz="1400" dirty="0" smtClean="0">
                <a:latin typeface="Arial" charset="0"/>
              </a:rPr>
              <a:t>Tento výukový materiál byl zpracován v rámci projektu EU peníze středním školám - OP VK 1.5CZ.1.07/1.5.00/34.0195 </a:t>
            </a:r>
            <a:r>
              <a:rPr lang="cs-CZ" sz="1400" dirty="0">
                <a:latin typeface="Arial" charset="0"/>
              </a:rPr>
              <a:t>– Individualizace a inovace výuky</a:t>
            </a:r>
          </a:p>
        </p:txBody>
      </p:sp>
      <p:sp>
        <p:nvSpPr>
          <p:cNvPr id="9" name="Podnadpis 2"/>
          <p:cNvSpPr txBox="1">
            <a:spLocks/>
          </p:cNvSpPr>
          <p:nvPr/>
        </p:nvSpPr>
        <p:spPr bwMode="auto">
          <a:xfrm>
            <a:off x="1463675" y="3667125"/>
            <a:ext cx="640080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cs-CZ" sz="3200" dirty="0" smtClean="0">
                <a:solidFill>
                  <a:srgbClr val="FFFFFF"/>
                </a:solidFill>
              </a:rPr>
              <a:t>Autor: Mgr. </a:t>
            </a:r>
            <a:r>
              <a:rPr lang="cs-CZ" sz="3200" dirty="0" err="1" smtClean="0">
                <a:solidFill>
                  <a:srgbClr val="FFFFFF"/>
                </a:solidFill>
              </a:rPr>
              <a:t>Yvetta</a:t>
            </a:r>
            <a:r>
              <a:rPr lang="cs-CZ" sz="3200" dirty="0" smtClean="0">
                <a:solidFill>
                  <a:srgbClr val="FFFFFF"/>
                </a:solidFill>
              </a:rPr>
              <a:t> </a:t>
            </a:r>
            <a:r>
              <a:rPr lang="cs-CZ" sz="3200" dirty="0" err="1" smtClean="0">
                <a:solidFill>
                  <a:srgbClr val="FFFFFF"/>
                </a:solidFill>
              </a:rPr>
              <a:t>Kałužová</a:t>
            </a:r>
            <a:r>
              <a:rPr lang="cs-CZ" sz="3200" dirty="0" smtClean="0">
                <a:solidFill>
                  <a:srgbClr val="FFFFFF"/>
                </a:solidFill>
              </a:rPr>
              <a:t> </a:t>
            </a:r>
            <a:endParaRPr lang="cs-CZ" sz="3200" dirty="0">
              <a:solidFill>
                <a:srgbClr val="FFFFFF"/>
              </a:solidFill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cs-CZ" sz="3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aezeazImasdfqqge1azraz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31440"/>
            <a:ext cx="9144000" cy="738944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827584" y="3501008"/>
            <a:ext cx="748883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4400" b="1" dirty="0" smtClean="0">
                <a:solidFill>
                  <a:srgbClr val="07A3C9"/>
                </a:solidFill>
                <a:latin typeface="Verdana" pitchFamily="34" charset="0"/>
              </a:rPr>
              <a:t>Změny cestovní smlouvy</a:t>
            </a:r>
          </a:p>
          <a:p>
            <a:endParaRPr lang="fr-FR" sz="2000" i="1" dirty="0">
              <a:solidFill>
                <a:srgbClr val="07A3C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</a:rPr>
              <a:t>Anotace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orientace v podmínkách cestovní smlouvy</a:t>
            </a:r>
          </a:p>
          <a:p>
            <a:r>
              <a:rPr lang="cs-CZ" dirty="0" smtClean="0"/>
              <a:t>zná práva a povinnosti cestovní kanceláře při možných změnách cestovní smlouvy</a:t>
            </a:r>
          </a:p>
          <a:p>
            <a:r>
              <a:rPr lang="cs-CZ" dirty="0" smtClean="0"/>
              <a:t>zná práva a povinnosti zákazníka při změnách cestovní smlouvy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chemeClr val="accent6"/>
                </a:solidFill>
              </a:rPr>
              <a:t>Jednostranné zvýšení ceny zájezdu</a:t>
            </a:r>
            <a:endParaRPr lang="cs-CZ" sz="36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 cestovní smlouvě lze dohodnout, že CK je oprávněna jednostranným úkonem zvýšit cenu zájezdu, jestliže je zároveň přesně stanoven způsob výpočtu zvýšení ceny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cena zájezdu uvedená v CS však nesmí být jednostranně zvýšena během </a:t>
            </a:r>
            <a:r>
              <a:rPr lang="cs-CZ" dirty="0" smtClean="0">
                <a:solidFill>
                  <a:srgbClr val="C00000"/>
                </a:solidFill>
              </a:rPr>
              <a:t>20 dnů </a:t>
            </a:r>
            <a:r>
              <a:rPr lang="cs-CZ" dirty="0" smtClean="0"/>
              <a:t>před zahájením zájezdu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chemeClr val="accent6"/>
                </a:solidFill>
              </a:rPr>
              <a:t>Jednostranné zvýšení </a:t>
            </a:r>
            <a:br>
              <a:rPr lang="cs-CZ" sz="3600" b="1" dirty="0" smtClean="0">
                <a:solidFill>
                  <a:schemeClr val="accent6"/>
                </a:solidFill>
              </a:rPr>
            </a:br>
            <a:r>
              <a:rPr lang="cs-CZ" sz="3600" b="1" dirty="0" smtClean="0">
                <a:solidFill>
                  <a:schemeClr val="accent6"/>
                </a:solidFill>
              </a:rPr>
              <a:t>ceny zájezdu</a:t>
            </a:r>
            <a:endParaRPr lang="cs-CZ" sz="36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2800" b="1" dirty="0" smtClean="0"/>
              <a:t>Cenu zájezdu lze zvýšit jen v případě, že </a:t>
            </a:r>
            <a:r>
              <a:rPr lang="cs-CZ" sz="2800" b="1" dirty="0" smtClean="0">
                <a:solidFill>
                  <a:srgbClr val="C00000"/>
                </a:solidFill>
              </a:rPr>
              <a:t>dojde ke zvýšení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ceny za dopravu včetně cen pohonných hmot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plateb spojených s dopravou, např. letištních a přístavních poplatků, které jsou zahrnuty v ceně zájezdu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směnného kursu české koruny použitého pro stanovení ceny zájezdu v průměru o více než </a:t>
            </a:r>
          </a:p>
          <a:p>
            <a:pPr>
              <a:buNone/>
            </a:pPr>
            <a:r>
              <a:rPr lang="cs-CZ" sz="2800" dirty="0" smtClean="0"/>
              <a:t>	10 %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 smtClean="0">
                <a:solidFill>
                  <a:schemeClr val="accent6"/>
                </a:solidFill>
              </a:rPr>
              <a:t>Jednostranné zvýšení </a:t>
            </a:r>
            <a:br>
              <a:rPr lang="cs-CZ" sz="3600" b="1" dirty="0" smtClean="0">
                <a:solidFill>
                  <a:schemeClr val="accent6"/>
                </a:solidFill>
              </a:rPr>
            </a:br>
            <a:r>
              <a:rPr lang="cs-CZ" sz="3600" b="1" dirty="0" smtClean="0">
                <a:solidFill>
                  <a:schemeClr val="accent6"/>
                </a:solidFill>
              </a:rPr>
              <a:t>ceny zájezdu</a:t>
            </a:r>
            <a:endParaRPr lang="cs-CZ" sz="36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písemné oznámení o zvýšení ceny musí být zákazníkovi odesláno nejpozději       </a:t>
            </a:r>
            <a:r>
              <a:rPr lang="cs-CZ" dirty="0" smtClean="0">
                <a:solidFill>
                  <a:srgbClr val="C00000"/>
                </a:solidFill>
              </a:rPr>
              <a:t>21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C00000"/>
                </a:solidFill>
              </a:rPr>
              <a:t>dní </a:t>
            </a:r>
            <a:r>
              <a:rPr lang="cs-CZ" dirty="0" smtClean="0"/>
              <a:t>před zahájením zájezdu, jinak cestovní kanceláři nevznikne právo na zaplacení rozdílu v ceně zájezdu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Povinnosti CK vůči zákazníkovi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CK je povinna nejpozději </a:t>
            </a:r>
            <a:r>
              <a:rPr lang="cs-CZ" dirty="0" smtClean="0">
                <a:solidFill>
                  <a:srgbClr val="C00000"/>
                </a:solidFill>
              </a:rPr>
              <a:t>7 dnů</a:t>
            </a:r>
            <a:r>
              <a:rPr lang="cs-CZ" dirty="0" smtClean="0"/>
              <a:t> před zahájením zájezdu poskytnout zákazníkovi písemně další podrobné informace o všech skutečnostech, které jsou pro zákazníka důležité a které jsou ji známy, pokud nejsou obsaženy již v CS nebo v katalogu, který byl zákazníkovi předán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accent6"/>
                </a:solidFill>
              </a:rPr>
              <a:t>Povinnosti CK vůči zákazníkovi</a:t>
            </a:r>
            <a:endParaRPr lang="cs-CZ" sz="40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upřesnění údajů, které jsou cestovní kanceláři známy a nejsou obsaženy v CS nebo v katalogu, který byl zákazníkovi předán</a:t>
            </a:r>
          </a:p>
          <a:p>
            <a:r>
              <a:rPr lang="cs-CZ" dirty="0" smtClean="0"/>
              <a:t>podrobnosti o možnosti kontaktu s nezletilou osobou nebo zástupcem CK v místě pobytu nezletilé osoby, jde-li o zájezd, jehož účastníkem je nezletilá osoba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accent6"/>
                </a:solidFill>
              </a:rPr>
              <a:t>Povinnosti CK vůči zákazníkovi</a:t>
            </a:r>
            <a:endParaRPr lang="cs-CZ" sz="40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jméno, adresa a telefonní číslo osoby, na kterou se zákazník v nesnázích v průběhu zájezdu může obrátit s žádostí o pomoc, zejména místního zástupce cestovní kanceláře a adresu a telefonní číslo zastupitelského úřadu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accent6"/>
                </a:solidFill>
              </a:rPr>
              <a:t>Povinnosti CK vůči zákazníkovi</a:t>
            </a:r>
            <a:endParaRPr lang="cs-CZ" sz="40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informace o možnosti uzavřít pojištění pro případ, že zákazníkovi vzniknou náklady v souvislosti s jeho odstoupením od cestovní smlouvy, pokud toto pojištění není zahrnuto v ceně zájezdu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 smtClean="0">
                <a:solidFill>
                  <a:schemeClr val="accent6"/>
                </a:solidFill>
              </a:rPr>
              <a:t>Povinnosti CK vůči zákazníkovi</a:t>
            </a:r>
            <a:endParaRPr lang="cs-CZ" sz="4000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je-li cestovní smlouva uzavřena v době </a:t>
            </a:r>
            <a:r>
              <a:rPr lang="cs-CZ" dirty="0" smtClean="0">
                <a:solidFill>
                  <a:srgbClr val="FF0000"/>
                </a:solidFill>
              </a:rPr>
              <a:t>kratší než 7 dnů </a:t>
            </a:r>
            <a:r>
              <a:rPr lang="cs-CZ" dirty="0" smtClean="0"/>
              <a:t>před zahájením zájezdu, musí cestovní kancelář tyto povinnosti splnit již při uzavření cestovní smlouvy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Změna CS ze strany CK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je-li CK nucena z objektivních důvodů před zahájením zájezdu změnit podmínky smlouvy, může navrhnout zákazníkovi změnu CS</a:t>
            </a:r>
          </a:p>
          <a:p>
            <a:r>
              <a:rPr lang="cs-CZ" dirty="0" smtClean="0"/>
              <a:t>pokud navrhovaná změna CS vede i ke změně ceny zájezdu, musí být v návrhu nová cena uvedena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Změna CS ze strany CK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zákazník právo ve lhůtě ne kratší než       </a:t>
            </a:r>
            <a:r>
              <a:rPr lang="cs-CZ" dirty="0" smtClean="0">
                <a:solidFill>
                  <a:srgbClr val="C00000"/>
                </a:solidFill>
              </a:rPr>
              <a:t>5 dnů </a:t>
            </a:r>
            <a:r>
              <a:rPr lang="cs-CZ" dirty="0" smtClean="0"/>
              <a:t>od doručení návrhu na změnu CS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827584" y="3068960"/>
            <a:ext cx="2232248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vyjádřit se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899592" y="4653136"/>
            <a:ext cx="2232248" cy="9361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nevyjádřit se</a:t>
            </a:r>
            <a:endParaRPr lang="cs-CZ" dirty="0">
              <a:solidFill>
                <a:srgbClr val="C00000"/>
              </a:solidFill>
            </a:endParaRPr>
          </a:p>
        </p:txBody>
      </p:sp>
      <p:cxnSp>
        <p:nvCxnSpPr>
          <p:cNvPr id="9" name="Přímá spojovací šipka 8"/>
          <p:cNvCxnSpPr/>
          <p:nvPr/>
        </p:nvCxnSpPr>
        <p:spPr>
          <a:xfrm flipV="1">
            <a:off x="3851920" y="3429000"/>
            <a:ext cx="2304256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4067944" y="3501008"/>
            <a:ext cx="237626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>
            <a:off x="3347864" y="5085184"/>
            <a:ext cx="266429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6444208" y="3212976"/>
            <a:ext cx="1944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odstoupí od smlouvy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72200" y="407707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souhlasí s novou smlouvou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 flipH="1">
            <a:off x="6268899" y="5445224"/>
            <a:ext cx="19035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souhlasí s novou smlouvou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/>
              <a:t>BUSSINES CENTER. </a:t>
            </a:r>
            <a:r>
              <a:rPr lang="cs-CZ" sz="1600" i="1" dirty="0" smtClean="0"/>
              <a:t>cestovní smlouva</a:t>
            </a:r>
            <a:r>
              <a:rPr lang="cs-CZ" sz="1600" dirty="0" smtClean="0"/>
              <a:t> [online]. [cit. 27.1.2013]. Dostupný na WWW: </a:t>
            </a:r>
            <a:r>
              <a:rPr lang="cs-CZ" sz="1600" dirty="0" smtClean="0">
                <a:hlinkClick r:id="rId2"/>
              </a:rPr>
              <a:t>http://business.center.</a:t>
            </a:r>
            <a:r>
              <a:rPr lang="cs-CZ" sz="1600" dirty="0" err="1" smtClean="0">
                <a:hlinkClick r:id="rId2"/>
              </a:rPr>
              <a:t>cz</a:t>
            </a:r>
            <a:r>
              <a:rPr lang="cs-CZ" sz="1600" dirty="0" smtClean="0">
                <a:hlinkClick r:id="rId2"/>
              </a:rPr>
              <a:t>/business/</a:t>
            </a:r>
            <a:r>
              <a:rPr lang="cs-CZ" sz="1600" dirty="0" err="1" smtClean="0">
                <a:hlinkClick r:id="rId2"/>
              </a:rPr>
              <a:t>pravo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zakony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obcanzak</a:t>
            </a:r>
            <a:r>
              <a:rPr lang="cs-CZ" sz="1600" dirty="0" smtClean="0">
                <a:hlinkClick r:id="rId2"/>
              </a:rPr>
              <a:t>/cast8h21.aspx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DROBNÁ, Daniela. </a:t>
            </a:r>
            <a:r>
              <a:rPr lang="cs-CZ" sz="1600" i="1" dirty="0" smtClean="0"/>
              <a:t>Cestovní ruch</a:t>
            </a:r>
            <a:r>
              <a:rPr lang="cs-CZ" sz="1600" dirty="0" smtClean="0"/>
              <a:t>. </a:t>
            </a:r>
            <a:r>
              <a:rPr lang="cs-CZ" sz="1600" dirty="0" err="1" smtClean="0"/>
              <a:t>P</a:t>
            </a:r>
            <a:r>
              <a:rPr lang="cs-CZ" sz="1600" smtClean="0"/>
              <a:t>raha</a:t>
            </a:r>
            <a:r>
              <a:rPr lang="cs-CZ" sz="1600" dirty="0" smtClean="0"/>
              <a:t>: Fortuna, 2010, ISBN 978-80-7373-079-6.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445</Words>
  <Application>Microsoft Office PowerPoint</Application>
  <PresentationFormat>Předvádění na obrazovce (4:3)</PresentationFormat>
  <Paragraphs>48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Modèle par défaut</vt:lpstr>
      <vt:lpstr>Prezentace aplikace PowerPoint</vt:lpstr>
      <vt:lpstr>Prezentace aplikace PowerPoint</vt:lpstr>
      <vt:lpstr>Anotace</vt:lpstr>
      <vt:lpstr>Jednostranné zvýšení ceny zájezdu</vt:lpstr>
      <vt:lpstr>Jednostranné zvýšení  ceny zájezdu</vt:lpstr>
      <vt:lpstr>Jednostranné zvýšení  ceny zájezdu</vt:lpstr>
      <vt:lpstr>Povinnosti CK vůči zákazníkovi</vt:lpstr>
      <vt:lpstr>Povinnosti CK vůči zákazníkovi</vt:lpstr>
      <vt:lpstr>Povinnosti CK vůči zákazníkovi</vt:lpstr>
      <vt:lpstr>Povinnosti CK vůči zákazníkovi</vt:lpstr>
      <vt:lpstr>Povinnosti CK vůči zákazníkovi</vt:lpstr>
      <vt:lpstr>Změna CS ze strany CK</vt:lpstr>
      <vt:lpstr>Změna CS ze strany CK</vt:lpstr>
      <vt:lpstr>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Twisted Flame</dc:title>
  <dc:creator>www.powerpointstyles.com</dc:creator>
  <cp:lastModifiedBy>jurasek</cp:lastModifiedBy>
  <cp:revision>57</cp:revision>
  <dcterms:created xsi:type="dcterms:W3CDTF">2009-03-23T15:23:24Z</dcterms:created>
  <dcterms:modified xsi:type="dcterms:W3CDTF">2013-12-08T20:11:06Z</dcterms:modified>
</cp:coreProperties>
</file>