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41173846"/>
              </p:ext>
            </p:extLst>
          </p:nvPr>
        </p:nvGraphicFramePr>
        <p:xfrm>
          <a:off x="2339752" y="222178"/>
          <a:ext cx="4464496" cy="6413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460152" progId="Word.Document.12">
                  <p:embed/>
                </p:oleObj>
              </mc:Choice>
              <mc:Fallback>
                <p:oleObj name="Dokument" r:id="rId3" imgW="5889940" imgH="846015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22178"/>
                        <a:ext cx="4464496" cy="6413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15468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2852936"/>
            <a:ext cx="7406640" cy="1472184"/>
          </a:xfrm>
        </p:spPr>
        <p:txBody>
          <a:bodyPr>
            <a:noAutofit/>
          </a:bodyPr>
          <a:lstStyle/>
          <a:p>
            <a:r>
              <a:rPr lang="cs-CZ" sz="2800" b="1" dirty="0">
                <a:effectLst/>
              </a:rPr>
              <a:t>Prvky zaviněného porušení právní povinnosti a základy právní </a:t>
            </a:r>
            <a:r>
              <a:rPr lang="cs-CZ" sz="2800" b="1" dirty="0" smtClean="0">
                <a:effectLst/>
              </a:rPr>
              <a:t>odpovědnosti.</a:t>
            </a:r>
            <a:br>
              <a:rPr lang="cs-CZ" sz="2800" b="1" dirty="0" smtClean="0">
                <a:effectLst/>
              </a:rPr>
            </a:br>
            <a:r>
              <a:rPr lang="cs-CZ" sz="2800" b="1" dirty="0" smtClean="0">
                <a:effectLst/>
              </a:rPr>
              <a:t/>
            </a:r>
            <a:br>
              <a:rPr lang="cs-CZ" sz="2800" b="1" dirty="0" smtClean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88176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404664"/>
            <a:ext cx="676875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rvky </a:t>
            </a:r>
            <a:r>
              <a:rPr lang="cs-CZ" sz="2000" b="1" dirty="0"/>
              <a:t>zaviněného porušení právní odpovědnosti</a:t>
            </a:r>
            <a:endParaRPr lang="cs-CZ" sz="2000" dirty="0"/>
          </a:p>
        </p:txBody>
      </p:sp>
      <p:sp>
        <p:nvSpPr>
          <p:cNvPr id="3" name="Obdélník 2"/>
          <p:cNvSpPr/>
          <p:nvPr/>
        </p:nvSpPr>
        <p:spPr>
          <a:xfrm>
            <a:off x="1403648" y="1340768"/>
            <a:ext cx="583264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sz="2000" b="1" dirty="0"/>
              <a:t>subjekt </a:t>
            </a:r>
            <a:r>
              <a:rPr lang="cs-CZ" sz="2000" b="1" dirty="0" smtClean="0"/>
              <a:t>deliktu</a:t>
            </a:r>
            <a:br>
              <a:rPr lang="cs-CZ" sz="2000" b="1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ten</a:t>
            </a:r>
            <a:r>
              <a:rPr lang="cs-CZ" sz="2000" dirty="0"/>
              <a:t>, kdo porušil právní </a:t>
            </a:r>
            <a:r>
              <a:rPr lang="cs-CZ" sz="2000" dirty="0" smtClean="0"/>
              <a:t>odpovědnost</a:t>
            </a:r>
            <a:br>
              <a:rPr lang="cs-CZ" sz="2000" dirty="0" smtClean="0"/>
            </a:br>
            <a:endParaRPr lang="cs-CZ" sz="2000" dirty="0"/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cs-CZ" sz="2000" dirty="0" smtClean="0"/>
              <a:t>musí </a:t>
            </a:r>
            <a:r>
              <a:rPr lang="cs-CZ" sz="2000" dirty="0"/>
              <a:t>mít deliktní způsobilost</a:t>
            </a:r>
          </a:p>
        </p:txBody>
      </p:sp>
      <p:sp>
        <p:nvSpPr>
          <p:cNvPr id="4" name="Obdélník 3"/>
          <p:cNvSpPr/>
          <p:nvPr/>
        </p:nvSpPr>
        <p:spPr>
          <a:xfrm>
            <a:off x="1403648" y="3501008"/>
            <a:ext cx="612068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objekt </a:t>
            </a:r>
            <a:r>
              <a:rPr lang="cs-CZ" sz="2000" b="1" dirty="0" smtClean="0"/>
              <a:t>deliktu</a:t>
            </a:r>
            <a:br>
              <a:rPr lang="cs-CZ" sz="2000" b="1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právem </a:t>
            </a:r>
            <a:r>
              <a:rPr lang="cs-CZ" sz="2000" dirty="0"/>
              <a:t>chráněný zájem, na který delikt </a:t>
            </a:r>
            <a:r>
              <a:rPr lang="cs-CZ" sz="2000" dirty="0" smtClean="0"/>
              <a:t>působí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dirty="0" smtClean="0"/>
              <a:t>př</a:t>
            </a:r>
            <a:r>
              <a:rPr lang="cs-CZ" sz="2000" dirty="0"/>
              <a:t>. vražda – objektem je právo na život</a:t>
            </a:r>
          </a:p>
        </p:txBody>
      </p:sp>
    </p:spTree>
    <p:extLst>
      <p:ext uri="{BB962C8B-B14F-4D97-AF65-F5344CB8AC3E}">
        <p14:creationId xmlns:p14="http://schemas.microsoft.com/office/powerpoint/2010/main" val="27756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692696"/>
            <a:ext cx="626469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/>
              <a:t>objektivní stránka </a:t>
            </a:r>
            <a:r>
              <a:rPr lang="cs-CZ" sz="2000" b="1" dirty="0" smtClean="0"/>
              <a:t>deliktu</a:t>
            </a:r>
            <a:r>
              <a:rPr lang="cs-CZ" sz="2000" dirty="0"/>
              <a:t> </a:t>
            </a:r>
            <a:r>
              <a:rPr lang="cs-CZ" sz="2000" dirty="0" smtClean="0"/>
              <a:t>- tři </a:t>
            </a:r>
            <a:r>
              <a:rPr lang="cs-CZ" sz="2000" dirty="0"/>
              <a:t>základní prvky 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47664" y="1340768"/>
            <a:ext cx="734481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protiprávní </a:t>
            </a:r>
            <a:r>
              <a:rPr lang="cs-CZ" sz="2000" b="1" dirty="0"/>
              <a:t>jednání </a:t>
            </a:r>
            <a:r>
              <a:rPr lang="cs-CZ" sz="2000" dirty="0"/>
              <a:t>– v soukromém právu </a:t>
            </a:r>
            <a:r>
              <a:rPr lang="cs-CZ" sz="2000" dirty="0" smtClean="0"/>
              <a:t>výjimečně</a:t>
            </a:r>
            <a:br>
              <a:rPr lang="cs-CZ" sz="2000" dirty="0" smtClean="0"/>
            </a:br>
            <a:r>
              <a:rPr lang="cs-CZ" sz="2000" dirty="0" smtClean="0"/>
              <a:t>i protiprávní </a:t>
            </a:r>
            <a:r>
              <a:rPr lang="cs-CZ" sz="2000" dirty="0"/>
              <a:t>stav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pohnutka </a:t>
            </a:r>
            <a:r>
              <a:rPr lang="cs-CZ" sz="2000" dirty="0"/>
              <a:t>– momentální podnět jednání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zavinění </a:t>
            </a:r>
            <a:r>
              <a:rPr lang="cs-CZ" sz="2000" dirty="0"/>
              <a:t>– psychický vztah pachatele k </a:t>
            </a:r>
            <a:r>
              <a:rPr lang="cs-CZ" sz="2000" dirty="0" smtClean="0"/>
              <a:t>deliktu                  věděl</a:t>
            </a:r>
            <a:r>
              <a:rPr lang="cs-CZ" sz="2000" dirty="0"/>
              <a:t>, že dělal něco protiprávního? Chtěl </a:t>
            </a:r>
            <a:r>
              <a:rPr lang="cs-CZ" sz="2000" dirty="0" smtClean="0"/>
              <a:t>následek způsobit</a:t>
            </a:r>
            <a:r>
              <a:rPr lang="cs-CZ" sz="2000" dirty="0"/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47664" y="2971984"/>
            <a:ext cx="734481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b="1" dirty="0"/>
              <a:t>úmysl</a:t>
            </a:r>
            <a:endParaRPr lang="cs-CZ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přímý </a:t>
            </a:r>
            <a:r>
              <a:rPr lang="cs-CZ" dirty="0"/>
              <a:t>– vědě a chtěl</a:t>
            </a:r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nepřímý </a:t>
            </a:r>
            <a:r>
              <a:rPr lang="cs-CZ" dirty="0"/>
              <a:t>– věděl a pro případ, že způsobí, byl </a:t>
            </a:r>
            <a:r>
              <a:rPr lang="cs-CZ" dirty="0" smtClean="0"/>
              <a:t>s</a:t>
            </a:r>
            <a:r>
              <a:rPr lang="cs-CZ" b="1" dirty="0" smtClean="0"/>
              <a:t> </a:t>
            </a:r>
            <a:r>
              <a:rPr lang="cs-CZ" dirty="0"/>
              <a:t>tím srozuměn (bylo mu to jedno)</a:t>
            </a:r>
          </a:p>
          <a:p>
            <a:r>
              <a:rPr lang="cs-CZ" b="1" dirty="0"/>
              <a:t>  </a:t>
            </a:r>
            <a:endParaRPr lang="cs-CZ" dirty="0"/>
          </a:p>
          <a:p>
            <a:pPr marL="1200150" lvl="2" indent="-285750">
              <a:buFont typeface="Courier New" panose="02070309020205020404" pitchFamily="49" charset="0"/>
              <a:buChar char="o"/>
            </a:pPr>
            <a:r>
              <a:rPr lang="cs-CZ" b="1" dirty="0"/>
              <a:t>nedbalost</a:t>
            </a:r>
            <a:endParaRPr lang="cs-CZ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vědomá </a:t>
            </a:r>
            <a:r>
              <a:rPr lang="cs-CZ" dirty="0"/>
              <a:t>– věděl a bez nepřiměřených </a:t>
            </a:r>
            <a:r>
              <a:rPr lang="cs-CZ" dirty="0" smtClean="0"/>
              <a:t>důvodů </a:t>
            </a:r>
            <a:r>
              <a:rPr lang="cs-CZ" b="1" dirty="0" smtClean="0"/>
              <a:t> </a:t>
            </a:r>
            <a:r>
              <a:rPr lang="cs-CZ" dirty="0"/>
              <a:t>spoléhal,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že nezpůsobí</a:t>
            </a:r>
            <a:endParaRPr lang="cs-CZ" dirty="0"/>
          </a:p>
          <a:p>
            <a:pPr marL="1657350" lvl="3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nevědomá </a:t>
            </a:r>
            <a:r>
              <a:rPr lang="cs-CZ" dirty="0"/>
              <a:t>– nevěděl, ale vědět měl a </a:t>
            </a:r>
            <a:r>
              <a:rPr lang="cs-CZ" dirty="0" smtClean="0"/>
              <a:t>mohl -často </a:t>
            </a:r>
            <a:r>
              <a:rPr lang="cs-CZ" dirty="0"/>
              <a:t>porušení (pravidlo profese)</a:t>
            </a:r>
          </a:p>
        </p:txBody>
      </p:sp>
    </p:spTree>
    <p:extLst>
      <p:ext uri="{BB962C8B-B14F-4D97-AF65-F5344CB8AC3E}">
        <p14:creationId xmlns:p14="http://schemas.microsoft.com/office/powerpoint/2010/main" val="113600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508030"/>
            <a:ext cx="30305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rávní </a:t>
            </a:r>
            <a:r>
              <a:rPr lang="cs-CZ" sz="2400" b="1" dirty="0"/>
              <a:t>odpovědnost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612167" y="2060848"/>
            <a:ext cx="72008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zvláštní </a:t>
            </a:r>
            <a:r>
              <a:rPr lang="cs-CZ" sz="2000" dirty="0"/>
              <a:t>právní vztah vzniklý porušením primární </a:t>
            </a:r>
            <a:r>
              <a:rPr lang="cs-CZ" sz="2000" dirty="0" smtClean="0"/>
              <a:t>povinnosti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jeho </a:t>
            </a:r>
            <a:r>
              <a:rPr lang="cs-CZ" sz="2000" dirty="0"/>
              <a:t>obsahem je sekundární povinnost (sankční povahy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právní </a:t>
            </a:r>
            <a:r>
              <a:rPr lang="cs-CZ" sz="2000" dirty="0"/>
              <a:t>skutečnosti, ze kterých vzniká právní </a:t>
            </a:r>
            <a:r>
              <a:rPr lang="cs-CZ" sz="2000" dirty="0" smtClean="0"/>
              <a:t>odpovědnost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protiprávní </a:t>
            </a:r>
            <a:r>
              <a:rPr lang="cs-CZ" sz="2000" dirty="0"/>
              <a:t>jednání, protiprávní </a:t>
            </a:r>
            <a:r>
              <a:rPr lang="cs-CZ" sz="2000" dirty="0" smtClean="0"/>
              <a:t>stav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odpovědnosti </a:t>
            </a:r>
            <a:r>
              <a:rPr lang="cs-CZ" sz="2000" dirty="0"/>
              <a:t>podle míry zavinění</a:t>
            </a:r>
          </a:p>
        </p:txBody>
      </p:sp>
    </p:spTree>
    <p:extLst>
      <p:ext uri="{BB962C8B-B14F-4D97-AF65-F5344CB8AC3E}">
        <p14:creationId xmlns:p14="http://schemas.microsoft.com/office/powerpoint/2010/main" val="2844119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47664" y="620688"/>
            <a:ext cx="712879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subjektivní </a:t>
            </a:r>
            <a:r>
              <a:rPr lang="cs-CZ" sz="2000" dirty="0"/>
              <a:t>(za zavinění</a:t>
            </a:r>
            <a:r>
              <a:rPr lang="cs-CZ" sz="2000" dirty="0" smtClean="0"/>
              <a:t>)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Úplná</a:t>
            </a:r>
            <a:br>
              <a:rPr lang="cs-CZ" sz="2000" b="1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typická </a:t>
            </a:r>
            <a:r>
              <a:rPr lang="cs-CZ" sz="2000" dirty="0"/>
              <a:t>v trestním </a:t>
            </a:r>
            <a:r>
              <a:rPr lang="cs-CZ" sz="2000" dirty="0" smtClean="0"/>
              <a:t>právu</a:t>
            </a:r>
            <a:br>
              <a:rPr lang="cs-CZ" sz="2000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zavinění </a:t>
            </a:r>
            <a:r>
              <a:rPr lang="cs-CZ" sz="2000" dirty="0"/>
              <a:t>je třeba </a:t>
            </a:r>
            <a:r>
              <a:rPr lang="cs-CZ" sz="2000" dirty="0" smtClean="0"/>
              <a:t>dokázat</a:t>
            </a:r>
            <a:br>
              <a:rPr lang="cs-CZ" sz="2000" dirty="0" smtClean="0"/>
            </a:br>
            <a:endParaRPr lang="cs-CZ" sz="20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000" b="1" dirty="0" smtClean="0"/>
              <a:t>presumovaná </a:t>
            </a:r>
            <a:r>
              <a:rPr lang="cs-CZ" sz="2000" b="1" dirty="0"/>
              <a:t>(předpokládaná</a:t>
            </a:r>
            <a:r>
              <a:rPr lang="cs-CZ" sz="2000" b="1" dirty="0" smtClean="0"/>
              <a:t>)</a:t>
            </a:r>
            <a:br>
              <a:rPr lang="cs-CZ" sz="2000" b="1" dirty="0" smtClean="0"/>
            </a:br>
            <a:endParaRPr lang="cs-CZ" sz="20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000" dirty="0" smtClean="0"/>
              <a:t>v </a:t>
            </a:r>
            <a:r>
              <a:rPr lang="cs-CZ" sz="2000" dirty="0"/>
              <a:t>soukromém právu; převrací se důkazní </a:t>
            </a:r>
            <a:r>
              <a:rPr lang="cs-CZ" sz="2000" dirty="0" smtClean="0"/>
              <a:t>břemeno</a:t>
            </a:r>
            <a:br>
              <a:rPr lang="cs-CZ" sz="2000" dirty="0" smtClean="0"/>
            </a:b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b="1" dirty="0" smtClean="0"/>
              <a:t>objektivní </a:t>
            </a:r>
            <a:r>
              <a:rPr lang="cs-CZ" sz="2000" dirty="0"/>
              <a:t>(za výsledek) – v obchodním právu; bez </a:t>
            </a:r>
            <a:r>
              <a:rPr lang="cs-CZ" sz="2000" dirty="0" smtClean="0"/>
              <a:t>ohledu </a:t>
            </a:r>
            <a:r>
              <a:rPr lang="cs-CZ" sz="2000" dirty="0"/>
              <a:t>na zavinění</a:t>
            </a:r>
          </a:p>
        </p:txBody>
      </p:sp>
    </p:spTree>
    <p:extLst>
      <p:ext uri="{BB962C8B-B14F-4D97-AF65-F5344CB8AC3E}">
        <p14:creationId xmlns:p14="http://schemas.microsoft.com/office/powerpoint/2010/main" val="2816685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24</TotalTime>
  <Words>70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Slunovrat</vt:lpstr>
      <vt:lpstr>Microsoft Word Document</vt:lpstr>
      <vt:lpstr>Prezentace aplikace PowerPoint</vt:lpstr>
      <vt:lpstr>Prvky zaviněného porušení právní povinnosti a základy právní odpovědnosti.  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Prvky zaviněného porušení právní povinnosti a základy právní odpovědnosti.  Subjektivní a objektivní právní odpovědnost</dc:title>
  <dc:creator>administrator</dc:creator>
  <cp:lastModifiedBy>administrator</cp:lastModifiedBy>
  <cp:revision>4</cp:revision>
  <dcterms:created xsi:type="dcterms:W3CDTF">2013-11-26T11:27:21Z</dcterms:created>
  <dcterms:modified xsi:type="dcterms:W3CDTF">2013-12-05T11:00:57Z</dcterms:modified>
</cp:coreProperties>
</file>