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pPr algn="r" eaLnBrk="1" latinLnBrk="0" hangingPunct="1"/>
            <a:fld id="{54AB02A5-4FE5-49D9-9E24-09F23B90C450}" type="datetimeFigureOut">
              <a:rPr lang="en-US" smtClean="0"/>
              <a:t>12/5/2013</a:t>
            </a:fld>
            <a:endParaRPr lang="en-US" sz="1200">
              <a:solidFill>
                <a:schemeClr val="bg2">
                  <a:shade val="50000"/>
                </a:scheme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kumimoji="0" lang="en-US" sz="1200">
              <a:solidFill>
                <a:schemeClr val="bg2">
                  <a:shade val="50000"/>
                </a:schemeClr>
              </a:solidFill>
              <a:effectLst/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pPr algn="ctr" eaLnBrk="1" latinLnBrk="0" hangingPunct="1"/>
            <a:fld id="{6294C92D-0306-4E69-9CD3-20855E849650}" type="slidenum">
              <a:rPr kumimoji="0" lang="en-US" smtClean="0"/>
              <a:t>‹#›</a:t>
            </a:fld>
            <a:endParaRPr kumimoji="0" lang="en-US" sz="1200">
              <a:solidFill>
                <a:schemeClr val="bg2">
                  <a:shade val="50000"/>
                </a:schemeClr>
              </a:solidFill>
              <a:effectLst/>
            </a:endParaRPr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22216430"/>
              </p:ext>
            </p:extLst>
          </p:nvPr>
        </p:nvGraphicFramePr>
        <p:xfrm>
          <a:off x="2411760" y="325624"/>
          <a:ext cx="4464496" cy="641364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460152" progId="Word.Document.12">
                  <p:embed/>
                </p:oleObj>
              </mc:Choice>
              <mc:Fallback>
                <p:oleObj name="Dokument" r:id="rId3" imgW="5889940" imgH="8460152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11760" y="325624"/>
                        <a:ext cx="4464496" cy="641364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4742816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31640" y="1412776"/>
            <a:ext cx="7406640" cy="1472184"/>
          </a:xfrm>
        </p:spPr>
        <p:txBody>
          <a:bodyPr>
            <a:noAutofit/>
          </a:bodyPr>
          <a:lstStyle/>
          <a:p>
            <a:r>
              <a:rPr lang="cs-CZ" sz="2800" b="1" dirty="0">
                <a:effectLst/>
              </a:rPr>
              <a:t>Právo mezinárodní a právo vnitrostátní</a:t>
            </a:r>
            <a:r>
              <a:rPr lang="cs-CZ" sz="2800" dirty="0">
                <a:effectLst/>
              </a:rPr>
              <a:t/>
            </a:r>
            <a:br>
              <a:rPr lang="cs-CZ" sz="2800" dirty="0">
                <a:effectLst/>
              </a:rPr>
            </a:b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00382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24405" y="620688"/>
            <a:ext cx="286867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M</a:t>
            </a:r>
            <a:r>
              <a:rPr lang="cs-CZ" sz="2400" b="1" dirty="0" smtClean="0"/>
              <a:t>ezinárodní </a:t>
            </a:r>
            <a:r>
              <a:rPr lang="cs-CZ" sz="2400" b="1" dirty="0"/>
              <a:t>právo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1524404" y="1268760"/>
            <a:ext cx="7152051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-upravuje chování a vztahy  mezi subjekty mezinárodního práv</a:t>
            </a:r>
          </a:p>
        </p:txBody>
      </p:sp>
      <p:sp>
        <p:nvSpPr>
          <p:cNvPr id="4" name="Obdélník 3"/>
          <p:cNvSpPr/>
          <p:nvPr/>
        </p:nvSpPr>
        <p:spPr>
          <a:xfrm>
            <a:off x="1524405" y="1916832"/>
            <a:ext cx="194957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Vztah </a:t>
            </a:r>
            <a:r>
              <a:rPr lang="cs-CZ" sz="2000" b="1" dirty="0"/>
              <a:t>MP a VP</a:t>
            </a:r>
            <a:endParaRPr lang="cs-CZ" sz="2000" dirty="0"/>
          </a:p>
        </p:txBody>
      </p:sp>
      <p:sp>
        <p:nvSpPr>
          <p:cNvPr id="5" name="Obdélník 4"/>
          <p:cNvSpPr/>
          <p:nvPr/>
        </p:nvSpPr>
        <p:spPr>
          <a:xfrm>
            <a:off x="1524404" y="2492896"/>
            <a:ext cx="571189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-existují dva přístupy</a:t>
            </a:r>
          </a:p>
        </p:txBody>
      </p:sp>
      <p:sp>
        <p:nvSpPr>
          <p:cNvPr id="6" name="Obdélník 5"/>
          <p:cNvSpPr/>
          <p:nvPr/>
        </p:nvSpPr>
        <p:spPr>
          <a:xfrm>
            <a:off x="1524404" y="3212976"/>
            <a:ext cx="7296068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b="1" dirty="0" smtClean="0"/>
              <a:t>monistický</a:t>
            </a: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b="1" dirty="0"/>
              <a:t> </a:t>
            </a:r>
            <a:r>
              <a:rPr lang="cs-CZ" sz="2000" dirty="0" smtClean="0"/>
              <a:t>existuje </a:t>
            </a:r>
            <a:r>
              <a:rPr lang="cs-CZ" sz="2000" dirty="0"/>
              <a:t>pouze jeden systém </a:t>
            </a:r>
            <a:r>
              <a:rPr lang="cs-CZ" sz="2000" dirty="0" smtClean="0"/>
              <a:t>práva</a:t>
            </a:r>
            <a:br>
              <a:rPr lang="cs-CZ" sz="2000" dirty="0" smtClean="0"/>
            </a:b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 smtClean="0"/>
              <a:t>dualistický</a:t>
            </a: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existují </a:t>
            </a:r>
            <a:r>
              <a:rPr lang="cs-CZ" sz="2000" dirty="0"/>
              <a:t>dva oddělené právní systémy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z </a:t>
            </a:r>
            <a:r>
              <a:rPr lang="cs-CZ" sz="2000" dirty="0"/>
              <a:t>mezinárodního práva vyplívají práva a povinnosti jen státům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na </a:t>
            </a:r>
            <a:r>
              <a:rPr lang="cs-CZ" sz="2000" dirty="0"/>
              <a:t>státu závisí, do jaké míry se MP rozhodne včlenit do VP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pro </a:t>
            </a:r>
            <a:r>
              <a:rPr lang="cs-CZ" sz="2000" dirty="0"/>
              <a:t>závaznost norem MP je třeba jejich přenesení do VP</a:t>
            </a:r>
          </a:p>
        </p:txBody>
      </p:sp>
    </p:spTree>
    <p:extLst>
      <p:ext uri="{BB962C8B-B14F-4D97-AF65-F5344CB8AC3E}">
        <p14:creationId xmlns:p14="http://schemas.microsoft.com/office/powerpoint/2010/main" val="549277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56435" y="548680"/>
            <a:ext cx="233237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/>
              <a:t>Z</a:t>
            </a:r>
            <a:r>
              <a:rPr lang="cs-CZ" sz="2000" b="1" dirty="0" smtClean="0"/>
              <a:t>působy </a:t>
            </a:r>
            <a:r>
              <a:rPr lang="cs-CZ" sz="2000" b="1" dirty="0"/>
              <a:t>realizace</a:t>
            </a:r>
          </a:p>
        </p:txBody>
      </p:sp>
      <p:sp>
        <p:nvSpPr>
          <p:cNvPr id="3" name="Obdélník 2"/>
          <p:cNvSpPr/>
          <p:nvPr/>
        </p:nvSpPr>
        <p:spPr>
          <a:xfrm>
            <a:off x="1456434" y="1268760"/>
            <a:ext cx="7220022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buFont typeface="Wingdings" panose="05000000000000000000" pitchFamily="2" charset="2"/>
              <a:buChar char="Ø"/>
            </a:pPr>
            <a:r>
              <a:rPr lang="cs-CZ" sz="2000" b="1" dirty="0"/>
              <a:t>adopce </a:t>
            </a:r>
            <a:r>
              <a:rPr lang="cs-CZ" sz="2000" dirty="0"/>
              <a:t>– osvojení normy MP v rozhodovací činnosti </a:t>
            </a:r>
            <a:r>
              <a:rPr lang="cs-CZ" sz="2000" dirty="0" smtClean="0"/>
              <a:t>soudce</a:t>
            </a:r>
            <a:br>
              <a:rPr lang="cs-CZ" sz="2000" dirty="0" smtClean="0"/>
            </a:br>
            <a:endParaRPr lang="cs-CZ" sz="2000" dirty="0"/>
          </a:p>
          <a:p>
            <a:pPr marL="342900" lvl="0" indent="-342900">
              <a:buFont typeface="Wingdings" panose="05000000000000000000" pitchFamily="2" charset="2"/>
              <a:buChar char="Ø"/>
            </a:pPr>
            <a:r>
              <a:rPr lang="cs-CZ" sz="2000" b="1" dirty="0"/>
              <a:t>transformace </a:t>
            </a:r>
            <a:r>
              <a:rPr lang="cs-CZ" sz="2000" dirty="0"/>
              <a:t>– vyhlášení doslovného textu normy MP v </a:t>
            </a:r>
            <a:r>
              <a:rPr lang="cs-CZ" sz="2000" dirty="0" smtClean="0"/>
              <a:t>některé formě </a:t>
            </a:r>
            <a:br>
              <a:rPr lang="cs-CZ" sz="2000" dirty="0" smtClean="0"/>
            </a:br>
            <a:endParaRPr lang="cs-CZ" sz="2000" dirty="0"/>
          </a:p>
          <a:p>
            <a:pPr marL="342900" lvl="0" indent="-342900">
              <a:buFont typeface="Wingdings" panose="05000000000000000000" pitchFamily="2" charset="2"/>
              <a:buChar char="Ø"/>
            </a:pPr>
            <a:r>
              <a:rPr lang="cs-CZ" sz="2000" b="1" dirty="0"/>
              <a:t>adaptace</a:t>
            </a:r>
            <a:r>
              <a:rPr lang="cs-CZ" sz="2000" dirty="0"/>
              <a:t> – obsah (ne doslovně) je vyhlášen v některé formě </a:t>
            </a:r>
            <a:r>
              <a:rPr lang="cs-CZ" sz="2000" dirty="0" smtClean="0"/>
              <a:t>VP</a:t>
            </a:r>
            <a:br>
              <a:rPr lang="cs-CZ" sz="2000" dirty="0" smtClean="0"/>
            </a:br>
            <a:endParaRPr lang="cs-CZ" sz="2000" dirty="0"/>
          </a:p>
          <a:p>
            <a:pPr marL="342900" lvl="0" indent="-342900">
              <a:buFont typeface="Wingdings" panose="05000000000000000000" pitchFamily="2" charset="2"/>
              <a:buChar char="Ø"/>
            </a:pPr>
            <a:r>
              <a:rPr lang="cs-CZ" sz="2000" b="1" dirty="0"/>
              <a:t>inkorporace </a:t>
            </a:r>
            <a:r>
              <a:rPr lang="cs-CZ" sz="2000" dirty="0"/>
              <a:t>– přenesení na základě inkorporační normy</a:t>
            </a:r>
          </a:p>
        </p:txBody>
      </p:sp>
      <p:sp>
        <p:nvSpPr>
          <p:cNvPr id="4" name="Obdélník 3"/>
          <p:cNvSpPr/>
          <p:nvPr/>
        </p:nvSpPr>
        <p:spPr>
          <a:xfrm>
            <a:off x="1591207" y="4437112"/>
            <a:ext cx="691276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000" b="1" dirty="0" smtClean="0"/>
              <a:t>princip </a:t>
            </a:r>
            <a:r>
              <a:rPr lang="cs-CZ" sz="2000" b="1" dirty="0"/>
              <a:t>suverenity </a:t>
            </a:r>
            <a:r>
              <a:rPr lang="cs-CZ" sz="2000" dirty="0"/>
              <a:t>jako specifického znaku </a:t>
            </a:r>
            <a:r>
              <a:rPr lang="cs-CZ" sz="2000" dirty="0" smtClean="0"/>
              <a:t>státu</a:t>
            </a:r>
            <a:br>
              <a:rPr lang="cs-CZ" sz="2000" dirty="0" smtClean="0"/>
            </a:b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státní </a:t>
            </a:r>
            <a:r>
              <a:rPr lang="cs-CZ" sz="2000" dirty="0"/>
              <a:t>moc je nezávislá na jakékoliv jiné moci, vevnitř i vně</a:t>
            </a:r>
          </a:p>
        </p:txBody>
      </p:sp>
    </p:spTree>
    <p:extLst>
      <p:ext uri="{BB962C8B-B14F-4D97-AF65-F5344CB8AC3E}">
        <p14:creationId xmlns:p14="http://schemas.microsoft.com/office/powerpoint/2010/main" val="522360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03648" y="548680"/>
            <a:ext cx="705678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/>
              <a:t>Evropské právo a jeho členění; prameny evropského práva</a:t>
            </a:r>
            <a:endParaRPr lang="cs-CZ" sz="2000" dirty="0"/>
          </a:p>
        </p:txBody>
      </p:sp>
      <p:sp>
        <p:nvSpPr>
          <p:cNvPr id="3" name="Obdélník 2"/>
          <p:cNvSpPr/>
          <p:nvPr/>
        </p:nvSpPr>
        <p:spPr>
          <a:xfrm>
            <a:off x="1403648" y="1052736"/>
            <a:ext cx="4572000" cy="1631216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specifická </a:t>
            </a:r>
            <a:r>
              <a:rPr lang="cs-CZ" sz="2000" dirty="0"/>
              <a:t>část mezinárodního </a:t>
            </a:r>
            <a:r>
              <a:rPr lang="cs-CZ" sz="2000" dirty="0" smtClean="0"/>
              <a:t>práva</a:t>
            </a:r>
            <a:br>
              <a:rPr lang="cs-CZ" sz="2000" dirty="0" smtClean="0"/>
            </a:b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právní </a:t>
            </a:r>
            <a:r>
              <a:rPr lang="cs-CZ" sz="2000" dirty="0"/>
              <a:t>základ evropské </a:t>
            </a:r>
            <a:r>
              <a:rPr lang="cs-CZ" sz="2000" dirty="0" smtClean="0"/>
              <a:t>integrace</a:t>
            </a:r>
            <a:br>
              <a:rPr lang="cs-CZ" sz="2000" dirty="0" smtClean="0"/>
            </a:b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skládá </a:t>
            </a:r>
            <a:r>
              <a:rPr lang="cs-CZ" sz="2000" dirty="0"/>
              <a:t>se </a:t>
            </a:r>
            <a:r>
              <a:rPr lang="cs-CZ" sz="2000" dirty="0" smtClean="0"/>
              <a:t>z:</a:t>
            </a: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1331640" y="2683952"/>
            <a:ext cx="7704856" cy="37240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742950" lvl="1" indent="-285750">
              <a:buFont typeface="Wingdings" panose="05000000000000000000" pitchFamily="2" charset="2"/>
              <a:buChar char="ü"/>
            </a:pPr>
            <a:r>
              <a:rPr lang="cs-CZ" b="1" dirty="0" err="1" smtClean="0"/>
              <a:t>Eropské</a:t>
            </a:r>
            <a:r>
              <a:rPr lang="cs-CZ" b="1" dirty="0" smtClean="0"/>
              <a:t> </a:t>
            </a:r>
            <a:r>
              <a:rPr lang="cs-CZ" b="1" dirty="0"/>
              <a:t>komunitární právo</a:t>
            </a:r>
            <a:endParaRPr lang="cs-CZ" dirty="0"/>
          </a:p>
          <a:p>
            <a:pPr marL="1200150" lvl="2" indent="-285750">
              <a:buFont typeface="Courier New" panose="02070309020205020404" pitchFamily="49" charset="0"/>
              <a:buChar char="o"/>
            </a:pPr>
            <a:r>
              <a:rPr lang="cs-CZ" dirty="0" smtClean="0"/>
              <a:t>právo </a:t>
            </a:r>
            <a:r>
              <a:rPr lang="cs-CZ" dirty="0"/>
              <a:t>ES (ESUO, EHS, </a:t>
            </a:r>
            <a:r>
              <a:rPr lang="cs-CZ" sz="2000" dirty="0"/>
              <a:t>Euratom</a:t>
            </a:r>
            <a:r>
              <a:rPr lang="cs-CZ" dirty="0"/>
              <a:t>), národní právo</a:t>
            </a:r>
          </a:p>
          <a:p>
            <a:pPr marL="1200150" lvl="2" indent="-285750">
              <a:buFont typeface="Courier New" panose="02070309020205020404" pitchFamily="49" charset="0"/>
              <a:buChar char="o"/>
            </a:pPr>
            <a:r>
              <a:rPr lang="cs-CZ" dirty="0" smtClean="0"/>
              <a:t>právo </a:t>
            </a:r>
            <a:r>
              <a:rPr lang="cs-CZ" dirty="0"/>
              <a:t>1. pilíře (Maastricht</a:t>
            </a:r>
            <a:r>
              <a:rPr lang="cs-CZ" dirty="0" smtClean="0"/>
              <a:t>)</a:t>
            </a:r>
            <a:br>
              <a:rPr lang="cs-CZ" dirty="0" smtClean="0"/>
            </a:br>
            <a:endParaRPr lang="cs-CZ" dirty="0"/>
          </a:p>
          <a:p>
            <a:pPr marL="1200150" lvl="2" indent="-285750">
              <a:buFont typeface="Courier New" panose="02070309020205020404" pitchFamily="49" charset="0"/>
              <a:buChar char="o"/>
            </a:pPr>
            <a:r>
              <a:rPr lang="cs-CZ" b="1" dirty="0" smtClean="0"/>
              <a:t>primární </a:t>
            </a:r>
            <a:r>
              <a:rPr lang="cs-CZ" b="1" dirty="0"/>
              <a:t>právo</a:t>
            </a:r>
            <a:endParaRPr lang="cs-CZ" dirty="0"/>
          </a:p>
          <a:p>
            <a:pPr lvl="2"/>
            <a:r>
              <a:rPr lang="cs-CZ" dirty="0" smtClean="0"/>
              <a:t>zejména </a:t>
            </a:r>
            <a:r>
              <a:rPr lang="cs-CZ" dirty="0"/>
              <a:t>rozsah výlučné a společné působnosti ES a </a:t>
            </a:r>
            <a:r>
              <a:rPr lang="cs-CZ" dirty="0" smtClean="0"/>
              <a:t>jednotlivých institucí </a:t>
            </a:r>
            <a:r>
              <a:rPr lang="cs-CZ" dirty="0"/>
              <a:t>ES, (EU)</a:t>
            </a:r>
          </a:p>
          <a:p>
            <a:pPr marL="1200150" lvl="2" indent="-285750">
              <a:buFont typeface="Courier New" panose="02070309020205020404" pitchFamily="49" charset="0"/>
              <a:buChar char="o"/>
            </a:pPr>
            <a:r>
              <a:rPr lang="cs-CZ" b="1" dirty="0" smtClean="0"/>
              <a:t>mezinárodní </a:t>
            </a:r>
            <a:r>
              <a:rPr lang="cs-CZ" b="1" dirty="0"/>
              <a:t>smlouvy</a:t>
            </a:r>
            <a:endParaRPr lang="cs-CZ" dirty="0"/>
          </a:p>
          <a:p>
            <a:pPr marL="1657350" lvl="3" indent="-285750">
              <a:buFont typeface="Arial" panose="020B0604020202020204" pitchFamily="34" charset="0"/>
              <a:buChar char="•"/>
            </a:pPr>
            <a:r>
              <a:rPr lang="cs-CZ" dirty="0" smtClean="0"/>
              <a:t>mezi </a:t>
            </a:r>
            <a:r>
              <a:rPr lang="cs-CZ" dirty="0"/>
              <a:t>členským i státy v základních (institucionálních) otázkách</a:t>
            </a:r>
          </a:p>
          <a:p>
            <a:pPr marL="1657350" lvl="3" indent="-285750">
              <a:buFont typeface="Arial" panose="020B0604020202020204" pitchFamily="34" charset="0"/>
              <a:buChar char="•"/>
            </a:pPr>
            <a:r>
              <a:rPr lang="cs-CZ" dirty="0" smtClean="0"/>
              <a:t>EU </a:t>
            </a:r>
            <a:r>
              <a:rPr lang="cs-CZ" dirty="0"/>
              <a:t>a další státy</a:t>
            </a:r>
          </a:p>
          <a:p>
            <a:pPr marL="285750" lvl="0" indent="-285750">
              <a:buFont typeface="Wingdings" panose="05000000000000000000" pitchFamily="2" charset="2"/>
              <a:buChar char="ü"/>
            </a:pPr>
            <a:r>
              <a:rPr lang="cs-CZ" dirty="0"/>
              <a:t>4 zakládací smlouvy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dirty="0" smtClean="0"/>
              <a:t>smlouvy </a:t>
            </a:r>
            <a:r>
              <a:rPr lang="cs-CZ" dirty="0"/>
              <a:t>o přistoupení (přidružení</a:t>
            </a:r>
            <a:r>
              <a:rPr lang="cs-CZ" dirty="0" smtClean="0"/>
              <a:t>)   - ČR </a:t>
            </a:r>
            <a:r>
              <a:rPr lang="cs-CZ" dirty="0"/>
              <a:t>– č. 44/2004 Sb.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dirty="0"/>
              <a:t> </a:t>
            </a:r>
            <a:r>
              <a:rPr lang="cs-CZ" dirty="0" smtClean="0"/>
              <a:t>společné </a:t>
            </a:r>
            <a:r>
              <a:rPr lang="cs-CZ" dirty="0"/>
              <a:t>politiky členských států v oblasti obchodu a </a:t>
            </a:r>
            <a:r>
              <a:rPr lang="cs-CZ" dirty="0" smtClean="0"/>
              <a:t>podnikání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1047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71058" y="1052736"/>
            <a:ext cx="7560840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Courier New" panose="02070309020205020404" pitchFamily="49" charset="0"/>
              <a:buChar char="o"/>
            </a:pPr>
            <a:r>
              <a:rPr lang="cs-CZ" sz="2000" b="1" dirty="0" smtClean="0"/>
              <a:t>sekundární právo</a:t>
            </a:r>
            <a:br>
              <a:rPr lang="cs-CZ" sz="2000" b="1" dirty="0" smtClean="0"/>
            </a:br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cs-CZ" sz="2000" dirty="0" smtClean="0"/>
              <a:t>formy</a:t>
            </a:r>
            <a:r>
              <a:rPr lang="cs-CZ" sz="2000" b="1" dirty="0" smtClean="0"/>
              <a:t> </a:t>
            </a:r>
            <a:r>
              <a:rPr lang="cs-CZ" sz="2000" dirty="0"/>
              <a:t>komunitárních právních </a:t>
            </a:r>
            <a:r>
              <a:rPr lang="cs-CZ" sz="2000" dirty="0" smtClean="0"/>
              <a:t>aktů</a:t>
            </a:r>
            <a:br>
              <a:rPr lang="cs-CZ" sz="2000" dirty="0" smtClean="0"/>
            </a:br>
            <a:endParaRPr lang="cs-CZ" sz="2000" dirty="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cs-CZ" sz="2000" b="1" dirty="0" smtClean="0"/>
              <a:t>nařízení </a:t>
            </a:r>
            <a:r>
              <a:rPr lang="cs-CZ" sz="2000" dirty="0"/>
              <a:t>(„evropský zákon“) - bezprostředně </a:t>
            </a:r>
            <a:r>
              <a:rPr lang="cs-CZ" sz="2000" dirty="0" smtClean="0"/>
              <a:t>závazné</a:t>
            </a:r>
            <a:br>
              <a:rPr lang="cs-CZ" sz="2000" dirty="0" smtClean="0"/>
            </a:br>
            <a:endParaRPr lang="cs-CZ" sz="2000" dirty="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cs-CZ" sz="2000" b="1" dirty="0" smtClean="0"/>
              <a:t>směrnice </a:t>
            </a:r>
            <a:r>
              <a:rPr lang="cs-CZ" sz="2000" dirty="0"/>
              <a:t>- závazný je výsledek, nikoliv postup jak </a:t>
            </a:r>
            <a:r>
              <a:rPr lang="cs-CZ" sz="2000" dirty="0" smtClean="0"/>
              <a:t>výsledku dosáhnout</a:t>
            </a:r>
            <a:br>
              <a:rPr lang="cs-CZ" sz="2000" dirty="0" smtClean="0"/>
            </a:br>
            <a:endParaRPr lang="cs-CZ" sz="2000" dirty="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cs-CZ" sz="2000" b="1" dirty="0" smtClean="0"/>
              <a:t>rozhodnutí </a:t>
            </a:r>
            <a:r>
              <a:rPr lang="cs-CZ" sz="2000" b="1" dirty="0"/>
              <a:t>- </a:t>
            </a:r>
            <a:r>
              <a:rPr lang="cs-CZ" sz="2000" dirty="0"/>
              <a:t>akt podobný nařízení, ale nemá </a:t>
            </a:r>
            <a:r>
              <a:rPr lang="cs-CZ" sz="2000" dirty="0" smtClean="0"/>
              <a:t>obecnou platnost</a:t>
            </a:r>
            <a:br>
              <a:rPr lang="cs-CZ" sz="2000" dirty="0" smtClean="0"/>
            </a:br>
            <a:endParaRPr lang="cs-CZ" sz="2000" dirty="0"/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cs-CZ" sz="2000" b="1" dirty="0" smtClean="0"/>
              <a:t>doporučení </a:t>
            </a:r>
            <a:r>
              <a:rPr lang="cs-CZ" sz="2000" b="1" dirty="0"/>
              <a:t>a stanovisko </a:t>
            </a:r>
            <a:r>
              <a:rPr lang="cs-CZ" sz="2000" dirty="0"/>
              <a:t>- právně </a:t>
            </a:r>
            <a:r>
              <a:rPr lang="cs-CZ" sz="2000" dirty="0" smtClean="0"/>
              <a:t>nezávazné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279763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31640" y="188640"/>
            <a:ext cx="7488832" cy="62478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Courier New" panose="02070309020205020404" pitchFamily="49" charset="0"/>
              <a:buChar char="o"/>
            </a:pPr>
            <a:r>
              <a:rPr lang="cs-CZ" sz="2000" b="1" dirty="0" err="1" smtClean="0"/>
              <a:t>kvaziprecedenční</a:t>
            </a:r>
            <a:r>
              <a:rPr lang="cs-CZ" sz="2000" b="1" dirty="0" smtClean="0"/>
              <a:t> </a:t>
            </a:r>
            <a:r>
              <a:rPr lang="cs-CZ" sz="2000" b="1" dirty="0"/>
              <a:t>rozhodnutí ESD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evropské </a:t>
            </a:r>
            <a:r>
              <a:rPr lang="cs-CZ" sz="2000" dirty="0"/>
              <a:t>unijní právo</a:t>
            </a:r>
          </a:p>
          <a:p>
            <a:pPr marL="1257300" lvl="2" indent="-342900">
              <a:buFont typeface="Wingdings" panose="05000000000000000000" pitchFamily="2" charset="2"/>
              <a:buChar char="q"/>
            </a:pPr>
            <a:r>
              <a:rPr lang="cs-CZ" sz="2000" dirty="0" smtClean="0"/>
              <a:t>právo </a:t>
            </a:r>
            <a:r>
              <a:rPr lang="cs-CZ" sz="2000" dirty="0"/>
              <a:t>2. a 3. pilíře </a:t>
            </a:r>
          </a:p>
          <a:p>
            <a:pPr marL="1257300" lvl="2" indent="-342900">
              <a:buFont typeface="Wingdings" panose="05000000000000000000" pitchFamily="2" charset="2"/>
              <a:buChar char="q"/>
            </a:pPr>
            <a:r>
              <a:rPr lang="cs-CZ" sz="2000" dirty="0" smtClean="0"/>
              <a:t>právo </a:t>
            </a:r>
            <a:r>
              <a:rPr lang="cs-CZ" sz="2000" dirty="0"/>
              <a:t>vzniklé v rámci mezivládní spolupráce členských států EU</a:t>
            </a:r>
          </a:p>
          <a:p>
            <a:pPr marL="1257300" lvl="2" indent="-342900">
              <a:buFont typeface="Wingdings" panose="05000000000000000000" pitchFamily="2" charset="2"/>
              <a:buChar char="q"/>
            </a:pPr>
            <a:r>
              <a:rPr lang="cs-CZ" sz="2000" dirty="0" smtClean="0"/>
              <a:t>nemá </a:t>
            </a:r>
            <a:r>
              <a:rPr lang="cs-CZ" sz="2000" dirty="0"/>
              <a:t>bezprostřední </a:t>
            </a:r>
            <a:r>
              <a:rPr lang="cs-CZ" sz="2000" dirty="0" smtClean="0"/>
              <a:t>závislost</a:t>
            </a:r>
            <a:br>
              <a:rPr lang="cs-CZ" sz="2000" dirty="0" smtClean="0"/>
            </a:br>
            <a:endParaRPr lang="cs-CZ" sz="2000" dirty="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formy </a:t>
            </a:r>
            <a:r>
              <a:rPr lang="cs-CZ" sz="2000" dirty="0"/>
              <a:t>3. </a:t>
            </a:r>
            <a:r>
              <a:rPr lang="cs-CZ" sz="2000" dirty="0" smtClean="0"/>
              <a:t>pilíře</a:t>
            </a:r>
            <a:endParaRPr lang="cs-CZ" sz="2000" dirty="0"/>
          </a:p>
          <a:p>
            <a:pPr marL="1257300" lvl="2" indent="-342900">
              <a:buFont typeface="Wingdings" panose="05000000000000000000" pitchFamily="2" charset="2"/>
              <a:buChar char="q"/>
            </a:pPr>
            <a:r>
              <a:rPr lang="cs-CZ" sz="2000" dirty="0" smtClean="0"/>
              <a:t>rámcové </a:t>
            </a:r>
            <a:r>
              <a:rPr lang="cs-CZ" sz="2000" dirty="0"/>
              <a:t>rozhodnutí - účel – sbližování právních </a:t>
            </a:r>
            <a:r>
              <a:rPr lang="cs-CZ" sz="2000" dirty="0" smtClean="0"/>
              <a:t>předpisů                  </a:t>
            </a:r>
            <a:r>
              <a:rPr lang="cs-CZ" sz="2000" dirty="0"/>
              <a:t>členů EU </a:t>
            </a:r>
          </a:p>
          <a:p>
            <a:pPr marL="1257300" lvl="2" indent="-342900">
              <a:buFont typeface="Wingdings" panose="05000000000000000000" pitchFamily="2" charset="2"/>
              <a:buChar char="q"/>
            </a:pPr>
            <a:r>
              <a:rPr lang="cs-CZ" sz="2000" dirty="0" smtClean="0"/>
              <a:t>rozhodnutí </a:t>
            </a:r>
            <a:r>
              <a:rPr lang="cs-CZ" sz="2000" dirty="0"/>
              <a:t>- jakýkoliv jiný účel než sbližování</a:t>
            </a:r>
          </a:p>
          <a:p>
            <a:pPr marL="1257300" lvl="2" indent="-342900">
              <a:buFont typeface="Wingdings" panose="05000000000000000000" pitchFamily="2" charset="2"/>
              <a:buChar char="q"/>
            </a:pPr>
            <a:r>
              <a:rPr lang="cs-CZ" sz="2000" dirty="0" smtClean="0"/>
              <a:t>společný </a:t>
            </a:r>
            <a:r>
              <a:rPr lang="cs-CZ" sz="2000" dirty="0"/>
              <a:t>postoj – vymezuje přístup EU k určité otázce</a:t>
            </a:r>
          </a:p>
          <a:p>
            <a:pPr marL="1257300" lvl="2" indent="-342900">
              <a:buFont typeface="Wingdings" panose="05000000000000000000" pitchFamily="2" charset="2"/>
              <a:buChar char="q"/>
            </a:pPr>
            <a:r>
              <a:rPr lang="cs-CZ" sz="2000" dirty="0" smtClean="0"/>
              <a:t>úmluva </a:t>
            </a:r>
            <a:r>
              <a:rPr lang="cs-CZ" sz="2000" dirty="0"/>
              <a:t>– je doporučena k </a:t>
            </a:r>
            <a:r>
              <a:rPr lang="cs-CZ" sz="2000" dirty="0" smtClean="0"/>
              <a:t>přijetí v </a:t>
            </a:r>
            <a:r>
              <a:rPr lang="cs-CZ" sz="2000" dirty="0"/>
              <a:t>souladu s ústavněprávními předpisy </a:t>
            </a:r>
            <a:r>
              <a:rPr lang="cs-CZ" sz="2000" dirty="0" smtClean="0"/>
              <a:t>jednotlivých </a:t>
            </a:r>
            <a:r>
              <a:rPr lang="cs-CZ" sz="2000" dirty="0"/>
              <a:t>členských zemí </a:t>
            </a:r>
          </a:p>
          <a:p>
            <a:r>
              <a:rPr lang="cs-CZ" sz="2000" dirty="0"/>
              <a:t> </a:t>
            </a:r>
          </a:p>
          <a:p>
            <a:r>
              <a:rPr lang="cs-CZ" sz="2000" dirty="0"/>
              <a:t>1. </a:t>
            </a:r>
            <a:r>
              <a:rPr lang="cs-CZ" sz="2000" dirty="0" smtClean="0"/>
              <a:t>pilíř 1993 </a:t>
            </a:r>
            <a:r>
              <a:rPr lang="cs-CZ" sz="2000" dirty="0"/>
              <a:t>– Maastricht – </a:t>
            </a:r>
            <a:r>
              <a:rPr lang="cs-CZ" sz="2000" dirty="0" smtClean="0"/>
              <a:t>(</a:t>
            </a:r>
            <a:r>
              <a:rPr lang="cs-CZ" sz="2000" dirty="0"/>
              <a:t>ES – ekonomické otázky</a:t>
            </a:r>
            <a:r>
              <a:rPr lang="cs-CZ" sz="2000" dirty="0" smtClean="0"/>
              <a:t>),</a:t>
            </a:r>
            <a:br>
              <a:rPr lang="cs-CZ" sz="2000" dirty="0" smtClean="0"/>
            </a:br>
            <a:r>
              <a:rPr lang="cs-CZ" sz="2000" dirty="0" smtClean="0"/>
              <a:t>2</a:t>
            </a:r>
            <a:r>
              <a:rPr lang="cs-CZ" sz="2000" dirty="0"/>
              <a:t>. pilíř (</a:t>
            </a:r>
            <a:r>
              <a:rPr lang="cs-CZ" sz="2000" dirty="0" smtClean="0"/>
              <a:t>zahraniční </a:t>
            </a:r>
            <a:r>
              <a:rPr lang="cs-CZ" sz="2000" dirty="0"/>
              <a:t>a bezpečnostní politika), 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3</a:t>
            </a:r>
            <a:r>
              <a:rPr lang="cs-CZ" sz="2000" dirty="0"/>
              <a:t>. pilíř (</a:t>
            </a:r>
            <a:r>
              <a:rPr lang="cs-CZ" sz="2000" dirty="0" smtClean="0"/>
              <a:t>justice)1952 </a:t>
            </a:r>
            <a:r>
              <a:rPr lang="cs-CZ" sz="2000" dirty="0"/>
              <a:t>– ESUO (Montánní unie); 1957 – Řím EHS, 1967 – ESUO + Euratom = ES, 1993 – Maastricht, 2004 – Smlouva zakládající Ústavu pro Evropu, 2007 – Lisabonská smlouva;</a:t>
            </a:r>
          </a:p>
        </p:txBody>
      </p:sp>
    </p:spTree>
    <p:extLst>
      <p:ext uri="{BB962C8B-B14F-4D97-AF65-F5344CB8AC3E}">
        <p14:creationId xmlns:p14="http://schemas.microsoft.com/office/powerpoint/2010/main" val="197113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olstice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olstice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lstice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28</TotalTime>
  <Words>97</Words>
  <Application>Microsoft Office PowerPoint</Application>
  <PresentationFormat>Předvádění na obrazovce (4:3)</PresentationFormat>
  <Paragraphs>51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Slunovrat</vt:lpstr>
      <vt:lpstr>Microsoft Word Document</vt:lpstr>
      <vt:lpstr>Prezentace aplikace PowerPoint</vt:lpstr>
      <vt:lpstr>Právo mezinárodní a právo vnitrostátní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Právo mezinárodní a právo vnitrostátní</dc:title>
  <dc:creator>administrator</dc:creator>
  <cp:lastModifiedBy>administrator</cp:lastModifiedBy>
  <cp:revision>4</cp:revision>
  <dcterms:created xsi:type="dcterms:W3CDTF">2013-11-05T10:56:52Z</dcterms:created>
  <dcterms:modified xsi:type="dcterms:W3CDTF">2013-12-05T11:03:23Z</dcterms:modified>
</cp:coreProperties>
</file>