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6" r:id="rId3"/>
    <p:sldId id="282" r:id="rId4"/>
    <p:sldId id="275" r:id="rId5"/>
    <p:sldId id="276" r:id="rId6"/>
    <p:sldId id="277" r:id="rId7"/>
    <p:sldId id="278" r:id="rId8"/>
    <p:sldId id="279" r:id="rId9"/>
    <p:sldId id="280" r:id="rId10"/>
    <p:sldId id="281" r:id="rId1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0AAA"/>
    <a:srgbClr val="6F65FF"/>
    <a:srgbClr val="013FF2"/>
    <a:srgbClr val="224467"/>
    <a:srgbClr val="3C77B4"/>
    <a:srgbClr val="495597"/>
    <a:srgbClr val="1C7BA9"/>
    <a:srgbClr val="07A3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6" autoAdjust="0"/>
    <p:restoredTop sz="94660"/>
  </p:normalViewPr>
  <p:slideViewPr>
    <p:cSldViewPr>
      <p:cViewPr>
        <p:scale>
          <a:sx n="69" d="100"/>
          <a:sy n="69" d="100"/>
        </p:scale>
        <p:origin x="-1428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aezeazImasdfqqge1azrazr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89875" y="630872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FR" b="1">
                <a:solidFill>
                  <a:srgbClr val="07A3C9"/>
                </a:solidFill>
              </a:rPr>
              <a:t>Page </a:t>
            </a:r>
            <a:fld id="{2C0D1269-FE34-4E55-9A50-75E4680604BF}" type="slidenum">
              <a:rPr lang="fr-FR" b="1">
                <a:solidFill>
                  <a:srgbClr val="07A3C9"/>
                </a:solidFill>
              </a:rPr>
              <a:pPr algn="ctr"/>
              <a:t>‹#›</a:t>
            </a:fld>
            <a:endParaRPr lang="fr-FR" b="1">
              <a:solidFill>
                <a:srgbClr val="07A3C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business.center.cz/business/pravo/zakony/obcanzak/cast8h21.aspx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685800" y="1989138"/>
            <a:ext cx="7772400" cy="650875"/>
          </a:xfrm>
          <a:prstGeom prst="rect">
            <a:avLst/>
          </a:prstGeom>
        </p:spPr>
        <p:txBody>
          <a:bodyPr rtlCol="0">
            <a:norm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3200" dirty="0" smtClean="0"/>
              <a:t>Právní úprava cestovního ruchu v ČR</a:t>
            </a:r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463675" y="2781300"/>
            <a:ext cx="6400800" cy="622300"/>
          </a:xfrm>
          <a:prstGeom prst="rect">
            <a:avLst/>
          </a:prstGeom>
        </p:spPr>
        <p:txBody>
          <a:bodyPr rtlCol="0">
            <a:normAutofit fontScale="62500" lnSpcReduction="20000"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VY_32_INOVACE_Kaluzova_12-3-15-Odstoupení </a:t>
            </a:r>
            <a:r>
              <a:rPr lang="cs-CZ" dirty="0" smtClean="0"/>
              <a:t>od cestovní smlouvy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5"/>
          <p:cNvSpPr txBox="1">
            <a:spLocks noChangeArrowheads="1"/>
          </p:cNvSpPr>
          <p:nvPr/>
        </p:nvSpPr>
        <p:spPr bwMode="auto">
          <a:xfrm>
            <a:off x="0" y="4581128"/>
            <a:ext cx="94330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 dirty="0" smtClean="0">
                <a:latin typeface="Arial" charset="0"/>
              </a:rPr>
              <a:t>. </a:t>
            </a:r>
            <a:endParaRPr lang="cs-CZ" sz="1400" dirty="0">
              <a:latin typeface="Arial" charset="0"/>
            </a:endParaRPr>
          </a:p>
          <a:p>
            <a:pPr algn="ctr"/>
            <a:r>
              <a:rPr lang="cs-CZ" sz="1400" dirty="0" smtClean="0">
                <a:latin typeface="Arial" charset="0"/>
              </a:rPr>
              <a:t>Tento výukový materiál byl zpracován v rámci projektu EU peníze středním školám - OP VK 1.5CZ.1.07/1.5.00/34.0195 </a:t>
            </a:r>
            <a:r>
              <a:rPr lang="cs-CZ" sz="1400" dirty="0">
                <a:latin typeface="Arial" charset="0"/>
              </a:rPr>
              <a:t>– Individualizace a inovace výuky</a:t>
            </a:r>
          </a:p>
        </p:txBody>
      </p:sp>
      <p:sp>
        <p:nvSpPr>
          <p:cNvPr id="9" name="Podnadpis 2"/>
          <p:cNvSpPr txBox="1">
            <a:spLocks/>
          </p:cNvSpPr>
          <p:nvPr/>
        </p:nvSpPr>
        <p:spPr bwMode="auto">
          <a:xfrm>
            <a:off x="1463675" y="3667125"/>
            <a:ext cx="640080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cs-CZ" sz="3200" dirty="0" smtClean="0">
                <a:solidFill>
                  <a:srgbClr val="FFFFFF"/>
                </a:solidFill>
              </a:rPr>
              <a:t>Autor: Mgr. </a:t>
            </a:r>
            <a:r>
              <a:rPr lang="cs-CZ" sz="3200" dirty="0" err="1" smtClean="0">
                <a:solidFill>
                  <a:srgbClr val="FFFFFF"/>
                </a:solidFill>
              </a:rPr>
              <a:t>Yvetta</a:t>
            </a:r>
            <a:r>
              <a:rPr lang="cs-CZ" sz="3200" dirty="0" smtClean="0">
                <a:solidFill>
                  <a:srgbClr val="FFFFFF"/>
                </a:solidFill>
              </a:rPr>
              <a:t> </a:t>
            </a:r>
            <a:r>
              <a:rPr lang="cs-CZ" sz="3200" dirty="0" err="1" smtClean="0">
                <a:solidFill>
                  <a:srgbClr val="FFFFFF"/>
                </a:solidFill>
              </a:rPr>
              <a:t>Kałužová</a:t>
            </a:r>
            <a:r>
              <a:rPr lang="cs-CZ" sz="3200" dirty="0" smtClean="0">
                <a:solidFill>
                  <a:srgbClr val="FFFFFF"/>
                </a:solidFill>
              </a:rPr>
              <a:t> </a:t>
            </a:r>
            <a:endParaRPr lang="cs-CZ" sz="3200" dirty="0">
              <a:solidFill>
                <a:srgbClr val="FFFFFF"/>
              </a:solidFill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cs-CZ" sz="3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aezeazImasdfqqge1azraz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531440"/>
            <a:ext cx="9144000" cy="738944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827584" y="3501008"/>
            <a:ext cx="748883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4400" b="1" dirty="0" smtClean="0">
                <a:solidFill>
                  <a:srgbClr val="07A3C9"/>
                </a:solidFill>
                <a:latin typeface="Verdana" pitchFamily="34" charset="0"/>
              </a:rPr>
              <a:t>Odstoupení od smlouvy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-531440"/>
            <a:ext cx="590465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</a:rPr>
              <a:t>Anotace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žák se orientuje v možnostech a situacích, kdy lze odstoupit od smlouvy ze strany CK či zákazníka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chemeClr val="accent6"/>
                </a:solidFill>
              </a:rPr>
              <a:t>Odstoupení od CS ze strany zákazníka</a:t>
            </a:r>
            <a:endParaRPr lang="cs-CZ" sz="36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zákazník může před zahájením zájezdu od cestovní smlouvy odstoupit kdykoli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pokud odstoupí z důvodu změn v CS ze strany CK má právo požadovat: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/>
              <a:t>novou CS </a:t>
            </a:r>
            <a:r>
              <a:rPr lang="cs-CZ" sz="2800" dirty="0" smtClean="0"/>
              <a:t>na zájezd v kvalitě odpovídající původní CS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je-li cena nového zájezdu nižší než již uskutečněné platby, je CK povinna tento rozdíl </a:t>
            </a:r>
            <a:r>
              <a:rPr lang="cs-CZ" sz="2800" b="1" dirty="0" smtClean="0"/>
              <a:t>neprodleně vrátit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accent6"/>
                </a:solidFill>
              </a:rPr>
              <a:t>Odstoupení od CS ze strany CK</a:t>
            </a:r>
            <a:endParaRPr lang="cs-CZ" sz="40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CK může odstoupit od CS před zahájením zájezdu jen z důvodu: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	porušení povinností zákazníkem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	zrušení zájezdu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accent6"/>
                </a:solidFill>
              </a:rPr>
              <a:t>Odstoupení od CS ze strany CK</a:t>
            </a:r>
            <a:endParaRPr lang="cs-CZ" sz="40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zruší-li cestovní kancelář zájezd ve lhůtě kratší než </a:t>
            </a:r>
            <a:r>
              <a:rPr lang="cs-CZ" dirty="0" smtClean="0">
                <a:solidFill>
                  <a:srgbClr val="C00000"/>
                </a:solidFill>
              </a:rPr>
              <a:t>20 dnů </a:t>
            </a:r>
            <a:r>
              <a:rPr lang="cs-CZ" dirty="0" smtClean="0"/>
              <a:t>před termínem jeho zahájení, je povinna uhradit zákazníkovi pokutu ve výši </a:t>
            </a:r>
            <a:r>
              <a:rPr lang="cs-CZ" dirty="0" smtClean="0">
                <a:solidFill>
                  <a:srgbClr val="C00000"/>
                </a:solidFill>
              </a:rPr>
              <a:t>10 % z ceny zájezdu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právo zákazníka na náhradu škody tím není dotčeno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accent6"/>
                </a:solidFill>
              </a:rPr>
              <a:t>Odstoupení od CS ze strany CK</a:t>
            </a:r>
            <a:endParaRPr lang="cs-CZ" sz="40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000" dirty="0" smtClean="0"/>
              <a:t>	CK se může </a:t>
            </a:r>
            <a:r>
              <a:rPr lang="cs-CZ" sz="3000" dirty="0" smtClean="0">
                <a:solidFill>
                  <a:srgbClr val="FF0000"/>
                </a:solidFill>
              </a:rPr>
              <a:t>zprostit odpovědnosti </a:t>
            </a:r>
            <a:r>
              <a:rPr lang="cs-CZ" sz="3000" dirty="0" smtClean="0"/>
              <a:t>za škodu nebo povinnosti zaplatit pokutu jen tehdy, prokáže-li, že ke zrušení zájezdu došlo:</a:t>
            </a:r>
          </a:p>
          <a:p>
            <a:pPr>
              <a:buFont typeface="Wingdings" pitchFamily="2" charset="2"/>
              <a:buChar char="Ø"/>
            </a:pPr>
            <a:r>
              <a:rPr lang="cs-CZ" sz="3000" dirty="0" smtClean="0"/>
              <a:t>v důsledku </a:t>
            </a:r>
            <a:r>
              <a:rPr lang="cs-CZ" sz="3000" dirty="0" smtClean="0">
                <a:solidFill>
                  <a:schemeClr val="accent6"/>
                </a:solidFill>
              </a:rPr>
              <a:t>neodvratitelné události</a:t>
            </a:r>
            <a:r>
              <a:rPr lang="cs-CZ" sz="3000" dirty="0" smtClean="0"/>
              <a:t>, které nemohla zabránit ani při vynaložení veškerého úsilí, které lze na ni rozumně požadovat</a:t>
            </a:r>
          </a:p>
          <a:p>
            <a:pPr>
              <a:buFont typeface="Wingdings" pitchFamily="2" charset="2"/>
              <a:buChar char="Ø"/>
            </a:pPr>
            <a:r>
              <a:rPr lang="cs-CZ" sz="3000" dirty="0" smtClean="0"/>
              <a:t>nebylo dosaženo </a:t>
            </a:r>
            <a:r>
              <a:rPr lang="cs-CZ" sz="3000" dirty="0" smtClean="0">
                <a:solidFill>
                  <a:schemeClr val="accent6"/>
                </a:solidFill>
              </a:rPr>
              <a:t>minimálního počtu </a:t>
            </a:r>
            <a:r>
              <a:rPr lang="cs-CZ" sz="3000" dirty="0" smtClean="0"/>
              <a:t>zákazníků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800" b="1" dirty="0" smtClean="0">
                <a:solidFill>
                  <a:schemeClr val="accent6"/>
                </a:solidFill>
              </a:rPr>
              <a:t>Porušení povinností ze strany zákazníka</a:t>
            </a:r>
            <a:endParaRPr lang="cs-CZ" sz="38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zákazník je povinen CK odstupné 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CK je povinna vrátit zákazníkovi vše, co od něj obdržela podle zrušené CS, po úhradě odstupného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800" b="1" dirty="0" smtClean="0">
                <a:solidFill>
                  <a:schemeClr val="accent6"/>
                </a:solidFill>
              </a:rPr>
              <a:t>Porušení povinností ze strany CK</a:t>
            </a:r>
            <a:endParaRPr lang="cs-CZ" sz="38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CK je povinna bez zbytečného odkladu vrátit zákazníkovi vše, co od něj obdržela na úhradu ceny zájezdu podle zrušené CS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zákazník není povinen platit CK odstupné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067068"/>
            <a:ext cx="1728192" cy="1583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Literatura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/>
              <a:t>Obrázky sady MS Office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dirty="0" smtClean="0"/>
              <a:t>BUSSINES CENTER. </a:t>
            </a:r>
            <a:r>
              <a:rPr lang="cs-CZ" sz="1600" i="1" dirty="0" smtClean="0"/>
              <a:t>cestovní smlouva</a:t>
            </a:r>
            <a:r>
              <a:rPr lang="cs-CZ" sz="1600" dirty="0" smtClean="0"/>
              <a:t> [online]. [cit. 27.1.2013]. Dostupný na WWW: </a:t>
            </a:r>
            <a:r>
              <a:rPr lang="cs-CZ" sz="1600" dirty="0" smtClean="0">
                <a:hlinkClick r:id="rId2"/>
              </a:rPr>
              <a:t>http://business.center.</a:t>
            </a:r>
            <a:r>
              <a:rPr lang="cs-CZ" sz="1600" dirty="0" err="1" smtClean="0">
                <a:hlinkClick r:id="rId2"/>
              </a:rPr>
              <a:t>cz</a:t>
            </a:r>
            <a:r>
              <a:rPr lang="cs-CZ" sz="1600" dirty="0" smtClean="0">
                <a:hlinkClick r:id="rId2"/>
              </a:rPr>
              <a:t>/business/</a:t>
            </a:r>
            <a:r>
              <a:rPr lang="cs-CZ" sz="1600" dirty="0" err="1" smtClean="0">
                <a:hlinkClick r:id="rId2"/>
              </a:rPr>
              <a:t>pravo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zakony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obcanzak</a:t>
            </a:r>
            <a:r>
              <a:rPr lang="cs-CZ" sz="1600" dirty="0" smtClean="0">
                <a:hlinkClick r:id="rId2"/>
              </a:rPr>
              <a:t>/cast8h21.aspx</a:t>
            </a: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r>
              <a:rPr lang="cs-CZ" sz="1600" dirty="0" smtClean="0"/>
              <a:t>DROBNÁ, Daniela. </a:t>
            </a:r>
            <a:r>
              <a:rPr lang="cs-CZ" sz="1600" i="1" dirty="0" smtClean="0"/>
              <a:t>Cestovní ruch</a:t>
            </a:r>
            <a:r>
              <a:rPr lang="cs-CZ" sz="1600" dirty="0" smtClean="0"/>
              <a:t>. Praha: Fortuna, 2010, ISBN 978-80-7373-079-6. </a:t>
            </a:r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270</Words>
  <Application>Microsoft Office PowerPoint</Application>
  <PresentationFormat>Předvádění na obrazovce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Modèle par défaut</vt:lpstr>
      <vt:lpstr>Prezentace aplikace PowerPoint</vt:lpstr>
      <vt:lpstr>Prezentace aplikace PowerPoint</vt:lpstr>
      <vt:lpstr>Anotace</vt:lpstr>
      <vt:lpstr>Odstoupení od CS ze strany zákazníka</vt:lpstr>
      <vt:lpstr>Odstoupení od CS ze strany CK</vt:lpstr>
      <vt:lpstr>Odstoupení od CS ze strany CK</vt:lpstr>
      <vt:lpstr>Odstoupení od CS ze strany CK</vt:lpstr>
      <vt:lpstr>Porušení povinností ze strany zákazníka</vt:lpstr>
      <vt:lpstr>Porušení povinností ze strany CK</vt:lpstr>
      <vt:lpstr>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Twisted Flame</dc:title>
  <dc:creator>www.powerpointstyles.com</dc:creator>
  <cp:lastModifiedBy>jurasek</cp:lastModifiedBy>
  <cp:revision>54</cp:revision>
  <dcterms:created xsi:type="dcterms:W3CDTF">2009-03-23T15:23:24Z</dcterms:created>
  <dcterms:modified xsi:type="dcterms:W3CDTF">2013-12-08T20:12:42Z</dcterms:modified>
</cp:coreProperties>
</file>