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61" r:id="rId5"/>
    <p:sldId id="265" r:id="rId6"/>
    <p:sldId id="262" r:id="rId7"/>
    <p:sldId id="263" r:id="rId8"/>
    <p:sldId id="258" r:id="rId9"/>
    <p:sldId id="267" r:id="rId10"/>
    <p:sldId id="268" r:id="rId11"/>
    <p:sldId id="270" r:id="rId12"/>
    <p:sldId id="271" r:id="rId13"/>
    <p:sldId id="259" r:id="rId14"/>
    <p:sldId id="260" r:id="rId15"/>
    <p:sldId id="272" r:id="rId16"/>
    <p:sldId id="264" r:id="rId17"/>
  </p:sldIdLst>
  <p:sldSz cx="9144000" cy="6858000" type="screen4x3"/>
  <p:notesSz cx="6858000" cy="9144000"/>
  <p:defaultTextStyle>
    <a:defPPr>
      <a:defRPr lang="fr-FR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0AAA"/>
    <a:srgbClr val="6F65FF"/>
    <a:srgbClr val="013FF2"/>
    <a:srgbClr val="224467"/>
    <a:srgbClr val="3C77B4"/>
    <a:srgbClr val="495597"/>
    <a:srgbClr val="1C7BA9"/>
    <a:srgbClr val="07A3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46" autoAdjust="0"/>
    <p:restoredTop sz="94660"/>
  </p:normalViewPr>
  <p:slideViewPr>
    <p:cSldViewPr>
      <p:cViewPr varScale="1">
        <p:scale>
          <a:sx n="88" d="100"/>
          <a:sy n="88" d="100"/>
        </p:scale>
        <p:origin x="-88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7" name="Picture 23" descr="aezeazImasdfqqge1azrazr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032" name="Text Box 8"/>
          <p:cNvSpPr txBox="1">
            <a:spLocks noChangeArrowheads="1"/>
          </p:cNvSpPr>
          <p:nvPr/>
        </p:nvSpPr>
        <p:spPr bwMode="auto">
          <a:xfrm>
            <a:off x="7889875" y="6308725"/>
            <a:ext cx="1073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fr-FR" b="1">
                <a:solidFill>
                  <a:srgbClr val="07A3C9"/>
                </a:solidFill>
              </a:rPr>
              <a:t>Page </a:t>
            </a:r>
            <a:fld id="{2C0D1269-FE34-4E55-9A50-75E4680604BF}" type="slidenum">
              <a:rPr lang="fr-FR" b="1">
                <a:solidFill>
                  <a:srgbClr val="07A3C9"/>
                </a:solidFill>
              </a:rPr>
              <a:pPr algn="ctr"/>
              <a:t>‹#›</a:t>
            </a:fld>
            <a:endParaRPr lang="fr-FR" b="1">
              <a:solidFill>
                <a:srgbClr val="07A3C9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business.center.cz/business/pravo/zakony/obcanzak/cast8h21.aspx" TargetMode="External"/><Relationship Id="rId2" Type="http://schemas.openxmlformats.org/officeDocument/2006/relationships/hyperlink" Target="http://www.intertrans.cz/informace/reklamacni-r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685800" y="1989138"/>
            <a:ext cx="7772400" cy="650875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Právní úprava cestovního ruchu v ČR</a:t>
            </a:r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463675" y="2781300"/>
            <a:ext cx="6400800" cy="622300"/>
          </a:xfrm>
          <a:prstGeom prst="rect">
            <a:avLst/>
          </a:prstGeom>
        </p:spPr>
        <p:txBody>
          <a:bodyPr rtlCol="0">
            <a:normAutofit fontScale="62500" lnSpcReduction="20000"/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VY_32_INOVACE_Kaluzova_12-3-16-Odpovědnost </a:t>
            </a:r>
            <a:r>
              <a:rPr lang="cs-CZ" dirty="0" smtClean="0"/>
              <a:t>CK a práva zákazníka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0" y="4509120"/>
            <a:ext cx="943304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 dirty="0" smtClean="0">
                <a:latin typeface="Arial" charset="0"/>
              </a:rPr>
              <a:t>. </a:t>
            </a:r>
            <a:endParaRPr lang="cs-CZ" sz="1400" dirty="0">
              <a:latin typeface="Arial" charset="0"/>
            </a:endParaRPr>
          </a:p>
          <a:p>
            <a:pPr algn="ctr"/>
            <a:r>
              <a:rPr lang="cs-CZ" sz="1400" dirty="0" smtClean="0">
                <a:latin typeface="Arial" charset="0"/>
              </a:rPr>
              <a:t>Tento výukový materiál byl zpracován v rámci projektu EU peníze středním školám - OP VK 1.5CZ.1.07/1.5.00/34.0195 </a:t>
            </a:r>
            <a:r>
              <a:rPr lang="cs-CZ" sz="1400" dirty="0">
                <a:latin typeface="Arial" charset="0"/>
              </a:rPr>
              <a:t>– Individualizace a inovace výuky</a:t>
            </a:r>
          </a:p>
        </p:txBody>
      </p:sp>
      <p:sp>
        <p:nvSpPr>
          <p:cNvPr id="9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 dirty="0" smtClean="0">
                <a:solidFill>
                  <a:srgbClr val="FFFFFF"/>
                </a:solidFill>
              </a:rPr>
              <a:t>Autor: Mgr. </a:t>
            </a:r>
            <a:r>
              <a:rPr lang="cs-CZ" sz="3200" dirty="0" err="1" smtClean="0">
                <a:solidFill>
                  <a:srgbClr val="FFFFFF"/>
                </a:solidFill>
              </a:rPr>
              <a:t>Yvetta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cs-CZ" sz="3200" dirty="0" err="1" smtClean="0">
                <a:solidFill>
                  <a:srgbClr val="FFFFFF"/>
                </a:solidFill>
              </a:rPr>
              <a:t>Kałužová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endParaRPr lang="cs-CZ" sz="3200" dirty="0">
              <a:solidFill>
                <a:srgbClr val="FFFFFF"/>
              </a:solidFill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6" name="Picture 18" descr="aezeazImasdfqqge1azraz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-531440"/>
            <a:ext cx="9144000" cy="7389440"/>
          </a:xfrm>
          <a:prstGeom prst="rect">
            <a:avLst/>
          </a:prstGeom>
          <a:noFill/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827584" y="3501008"/>
            <a:ext cx="748883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4400" b="1" dirty="0" smtClean="0">
                <a:solidFill>
                  <a:schemeClr val="accent6"/>
                </a:solidFill>
                <a:latin typeface="Verdana" pitchFamily="34" charset="0"/>
              </a:rPr>
              <a:t>Odpovědnost CK a práva zákazníka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Anotace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6"/>
                </a:solidFill>
              </a:rPr>
              <a:t>Po probrání učiva</a:t>
            </a:r>
          </a:p>
          <a:p>
            <a:r>
              <a:rPr lang="cs-CZ" dirty="0" smtClean="0"/>
              <a:t>bude student schopen pojmenovat a charakterizovat základní odpovědnosti CK a práva zákazníka </a:t>
            </a:r>
          </a:p>
          <a:p>
            <a:r>
              <a:rPr lang="cs-CZ" dirty="0" smtClean="0"/>
              <a:t>seznámí se s reklamačním řádem cestovní kanceláře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Reklamační řád CK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obsahuje informace o rozsahu, podmínkách a způsobu uplatnění nároků zákazníka z odpovědnosti CK za vady poskytnutých služeb a zboží, včetně postupu vyřízení uplatněné reklamace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Reklamační řád CK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vztahuje se na reklamace služeb CR poskytovaných CK a na reklamace doplňkového zboží prodávaného CK v souvislosti s cestovním ruchem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Uplatňování reklamací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práva z odpovědnosti za vady služeb cestovního ruchu poskytovaných CK či za vady prodávaného doplňkového zboží musí zákazník uplatnit u CK, popř. u obchodního zástupce, který služby poskytované CK nabízí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Uplatňování reklamací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zákazník reklamaci uplatňuje ústně nebo písemně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zákazník je povinen uplatnit reklamaci bez zbytečného odkladu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Odpovědnost CK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6"/>
                </a:solidFill>
              </a:rPr>
              <a:t>Cestovní kancelář</a:t>
            </a:r>
          </a:p>
          <a:p>
            <a:r>
              <a:rPr lang="cs-CZ" dirty="0" smtClean="0"/>
              <a:t>odpovídá zákazníkovi za porušení závazků z uzavřené CS </a:t>
            </a:r>
            <a:r>
              <a:rPr lang="cs-CZ" b="1" dirty="0" smtClean="0"/>
              <a:t>bez ohledu na to</a:t>
            </a:r>
            <a:r>
              <a:rPr lang="cs-CZ" dirty="0" smtClean="0"/>
              <a:t>, zda tyto závazky mají být splněny jinými dodavateli služeb CR poskytovaných v rámci zájezdu</a:t>
            </a:r>
          </a:p>
          <a:p>
            <a:r>
              <a:rPr lang="cs-CZ" dirty="0" smtClean="0"/>
              <a:t>nesplní – li své povinnosti z cestovní smlouvy nebo ze zákona, je povinna vyrovnat své závazky vůči zákazníkovi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Odpovědnost CK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nesplní-li CK své povinnosti vyplývající z cestovní smlouvy nebo zákona řádně a včas, musí zákazník uplatnit své právo u CK bez zbytečného odkladu, nejpozději však </a:t>
            </a:r>
            <a:r>
              <a:rPr lang="cs-CZ" dirty="0" smtClean="0">
                <a:solidFill>
                  <a:srgbClr val="C00000"/>
                </a:solidFill>
              </a:rPr>
              <a:t>do 3 měsíců </a:t>
            </a:r>
            <a:r>
              <a:rPr lang="cs-CZ" dirty="0" smtClean="0"/>
              <a:t>od skončení zájezdu</a:t>
            </a:r>
          </a:p>
          <a:p>
            <a:pPr>
              <a:buNone/>
            </a:pPr>
            <a:r>
              <a:rPr lang="cs-CZ" dirty="0" smtClean="0"/>
              <a:t>		nebo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 případě, že se zájezd neuskutečnil, </a:t>
            </a:r>
            <a:r>
              <a:rPr lang="cs-CZ" dirty="0" smtClean="0">
                <a:solidFill>
                  <a:srgbClr val="C00000"/>
                </a:solidFill>
              </a:rPr>
              <a:t>ode dne</a:t>
            </a:r>
            <a:r>
              <a:rPr lang="cs-CZ" dirty="0" smtClean="0"/>
              <a:t>, kdy měl být zájezd ukončen podle CS, </a:t>
            </a:r>
            <a:r>
              <a:rPr lang="cs-CZ" dirty="0" smtClean="0">
                <a:solidFill>
                  <a:srgbClr val="C00000"/>
                </a:solidFill>
              </a:rPr>
              <a:t>jinak právo zaniká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Zproštění odpovědnosti CK 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CK se zprostí odpovědnosti za škodu způsobenou odstoupením od CS jen tehdy, prokáže-li, že ke zrušení zájezdu došlo: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důsledkem nedosažení minimálního počtu zákazníků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 důsledku neodvratitelné události, které nemohla CK zabránit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Zproštění odpovědnosti CK 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CK se zprostí </a:t>
            </a:r>
            <a:r>
              <a:rPr lang="cs-CZ" dirty="0" smtClean="0">
                <a:solidFill>
                  <a:srgbClr val="C00000"/>
                </a:solidFill>
              </a:rPr>
              <a:t>odpovědnosti</a:t>
            </a:r>
            <a:r>
              <a:rPr lang="cs-CZ" dirty="0" smtClean="0"/>
              <a:t> za škodu způsobenou porušením právní povinnosti jen tehdy: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</a:rPr>
              <a:t>prokáže-li</a:t>
            </a:r>
            <a:r>
              <a:rPr lang="cs-CZ" dirty="0" smtClean="0"/>
              <a:t>, že tuto škodu nezavinila ona ani jiní dodavatelé služeb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škoda byla způsobena zákazníkem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Zproštění odpovědnosti CK 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škoda byla způsobena </a:t>
            </a:r>
            <a:r>
              <a:rPr lang="cs-CZ" dirty="0" smtClean="0">
                <a:solidFill>
                  <a:srgbClr val="C00000"/>
                </a:solidFill>
              </a:rPr>
              <a:t>třetí osobou </a:t>
            </a:r>
            <a:r>
              <a:rPr lang="cs-CZ" dirty="0" smtClean="0"/>
              <a:t>spojena s poskytováním zájezdu, pokud tuto skutečnost nebylo možno předpokládat nebo byla nevyhnutelná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nevyhnutelnou událostí, které nemohlo být zabráněno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</a:rPr>
              <a:t>CK je povinna poskytnout zákazníkovi v nesnázích rychlou pomoc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Práva zákazníka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zákazník musí uplatnit svou stížnost u CK bez zbytečného odkladu, nejpozději však </a:t>
            </a:r>
            <a:r>
              <a:rPr lang="cs-CZ" b="1" dirty="0" smtClean="0"/>
              <a:t>do 3 měsíců </a:t>
            </a:r>
            <a:r>
              <a:rPr lang="cs-CZ" dirty="0" smtClean="0"/>
              <a:t>od skončení zájezdu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pokud se zájezd neuskutečnil, podává svou stížnost nejpozději do 3 měsíců </a:t>
            </a:r>
            <a:r>
              <a:rPr lang="cs-CZ" b="1" dirty="0" smtClean="0"/>
              <a:t>ode dne</a:t>
            </a:r>
            <a:r>
              <a:rPr lang="cs-CZ" dirty="0" smtClean="0"/>
              <a:t>, kdy měl být zájezd ukončen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Práva zákazníka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je-li cestovní smlouva zprostředkována jinou CK nebo CA, je lhůta pro uplatnění práva zachována</a:t>
            </a:r>
          </a:p>
          <a:p>
            <a:r>
              <a:rPr lang="cs-CZ" dirty="0" smtClean="0"/>
              <a:t>zákazník může svou stížnost uplatnit u zprostředkující CK nebo CA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Úkoly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Vyhledejte v katalogu cestovní kanceláře ustanovení o stornovacích podmínkách při zrušení účasti na zájezdu.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Literatura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ODPOVĚDNOST CK. </a:t>
            </a:r>
            <a:r>
              <a:rPr lang="cs-CZ" sz="1600" i="1" dirty="0" smtClean="0"/>
              <a:t>reklamační řád</a:t>
            </a:r>
            <a:r>
              <a:rPr lang="cs-CZ" sz="1600" dirty="0" smtClean="0"/>
              <a:t> [online]. [cit. 28.1.2013]. Dostupný na WWW: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intertrans.cz</a:t>
            </a:r>
            <a:r>
              <a:rPr lang="cs-CZ" sz="1600" dirty="0" smtClean="0">
                <a:hlinkClick r:id="rId2"/>
              </a:rPr>
              <a:t>/informace/</a:t>
            </a:r>
            <a:r>
              <a:rPr lang="cs-CZ" sz="1600" dirty="0" err="1" smtClean="0">
                <a:hlinkClick r:id="rId2"/>
              </a:rPr>
              <a:t>reklamacni</a:t>
            </a:r>
            <a:r>
              <a:rPr lang="cs-CZ" sz="1600" dirty="0" smtClean="0">
                <a:hlinkClick r:id="rId2"/>
              </a:rPr>
              <a:t>-rad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r>
              <a:rPr lang="cs-CZ" sz="1600" dirty="0" smtClean="0"/>
              <a:t>DROBNÁ, Daniela. </a:t>
            </a:r>
            <a:r>
              <a:rPr lang="cs-CZ" sz="1600" i="1" dirty="0" smtClean="0"/>
              <a:t>Cestovní ruch</a:t>
            </a:r>
            <a:r>
              <a:rPr lang="cs-CZ" sz="1600" dirty="0" smtClean="0"/>
              <a:t>. Praha: Fortuna, 2010, ISBN 978-80-7373-079-6. 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dirty="0" smtClean="0"/>
              <a:t>BUSSINES CENTER. </a:t>
            </a:r>
            <a:r>
              <a:rPr lang="cs-CZ" sz="1600" i="1" dirty="0" smtClean="0"/>
              <a:t>Právo</a:t>
            </a:r>
            <a:r>
              <a:rPr lang="cs-CZ" sz="1600" dirty="0" smtClean="0"/>
              <a:t> [online]. [cit. 29.1.2013]. Dostupný na WWW: </a:t>
            </a:r>
            <a:r>
              <a:rPr lang="cs-CZ" sz="1600" dirty="0" smtClean="0">
                <a:hlinkClick r:id="rId3"/>
              </a:rPr>
              <a:t>http://business.center.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/business/</a:t>
            </a:r>
            <a:r>
              <a:rPr lang="cs-CZ" sz="1600" dirty="0" err="1" smtClean="0">
                <a:hlinkClick r:id="rId3"/>
              </a:rPr>
              <a:t>pravo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zakony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obcanzak</a:t>
            </a:r>
            <a:r>
              <a:rPr lang="cs-CZ" sz="1600" dirty="0" smtClean="0">
                <a:hlinkClick r:id="rId3"/>
              </a:rPr>
              <a:t>/cast8h21.aspx</a:t>
            </a:r>
            <a:endParaRPr lang="cs-CZ" sz="1600" dirty="0" smtClean="0"/>
          </a:p>
          <a:p>
            <a:r>
              <a:rPr lang="cs-CZ" sz="1600" dirty="0" smtClean="0"/>
              <a:t> 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dèle par défaut">
  <a:themeElements>
    <a:clrScheme name="Modèle par défau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dèle par défaut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dèle par défau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475</Words>
  <Application>Microsoft Office PowerPoint</Application>
  <PresentationFormat>Předvádění na obrazovce (4:3)</PresentationFormat>
  <Paragraphs>56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Modèle par défaut</vt:lpstr>
      <vt:lpstr>Prezentace aplikace PowerPoint</vt:lpstr>
      <vt:lpstr>Prezentace aplikace PowerPoint</vt:lpstr>
      <vt:lpstr>Anotace</vt:lpstr>
      <vt:lpstr>Reklamační řád CK</vt:lpstr>
      <vt:lpstr>Reklamační řád CK</vt:lpstr>
      <vt:lpstr>Uplatňování reklamací</vt:lpstr>
      <vt:lpstr>Uplatňování reklamací</vt:lpstr>
      <vt:lpstr>Odpovědnost CK</vt:lpstr>
      <vt:lpstr>Odpovědnost CK </vt:lpstr>
      <vt:lpstr>Zproštění odpovědnosti CK </vt:lpstr>
      <vt:lpstr>Zproštění odpovědnosti CK </vt:lpstr>
      <vt:lpstr>Zproštění odpovědnosti CK </vt:lpstr>
      <vt:lpstr>Práva zákazníka</vt:lpstr>
      <vt:lpstr>Práva zákazníka</vt:lpstr>
      <vt:lpstr>Úkoly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Twisted Flame</dc:title>
  <dc:creator>www.powerpointstyles.com</dc:creator>
  <cp:lastModifiedBy>jurasek</cp:lastModifiedBy>
  <cp:revision>65</cp:revision>
  <dcterms:created xsi:type="dcterms:W3CDTF">2009-03-23T15:23:24Z</dcterms:created>
  <dcterms:modified xsi:type="dcterms:W3CDTF">2013-12-08T20:14:13Z</dcterms:modified>
</cp:coreProperties>
</file>