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8" r:id="rId4"/>
    <p:sldId id="259" r:id="rId5"/>
    <p:sldId id="260" r:id="rId6"/>
    <p:sldId id="264" r:id="rId7"/>
    <p:sldId id="261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018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526399446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VY_32_INOVACE_15-01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705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24743"/>
            <a:ext cx="7416824" cy="1368153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dělení a vlastnosti vody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2824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404664"/>
            <a:ext cx="6400800" cy="465232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>
                <a:latin typeface="Times New Roman"/>
                <a:ea typeface="Times New Roman"/>
              </a:rPr>
              <a:t>Hydraulika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6184" y="941904"/>
            <a:ext cx="72728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>
                <a:effectLst/>
                <a:latin typeface="Times New Roman"/>
                <a:ea typeface="Times New Roman"/>
              </a:rPr>
              <a:t>je technická disciplína zabývající se využitím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mechanických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vlastností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tekutin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pro technické účely.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>
                <a:latin typeface="Times New Roman"/>
                <a:ea typeface="Times New Roman"/>
              </a:rPr>
              <a:t>t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eoretické základy poskytuje hydraulice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mechanika tekutin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>
                <a:latin typeface="Times New Roman"/>
                <a:ea typeface="Times New Roman"/>
              </a:rPr>
              <a:t>h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ydraulika využívá jak znalostí z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hydrostatiky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, tak i z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hydromechaniky.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cs-CZ" dirty="0" smtClean="0">
              <a:solidFill>
                <a:srgbClr val="0000FF"/>
              </a:solidFill>
              <a:effectLst/>
              <a:latin typeface="Times New Roman"/>
              <a:ea typeface="Times New Roman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>
                <a:latin typeface="Times New Roman"/>
                <a:ea typeface="Times New Roman"/>
              </a:rPr>
              <a:t>h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ydraulika tedy studuje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rovnováhu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i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pohyb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tekutin, ale také vzájemné působení tekutin a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tuhých těles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.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2512" y="3789040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/>
                <a:ea typeface="Times New Roman"/>
              </a:rPr>
              <a:t>Voda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4437112"/>
            <a:ext cx="7272807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sumárním vzorcem  H2O, systematicky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oxidan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, </a:t>
            </a:r>
          </a:p>
          <a:p>
            <a:pPr marL="285750" indent="-285750" algn="just"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je chemická sloučenina vodíku a kyslíku.   </a:t>
            </a:r>
          </a:p>
          <a:p>
            <a:pPr marL="285750" indent="-285750" algn="just"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latin typeface="Times New Roman"/>
                <a:ea typeface="Times New Roman"/>
              </a:rPr>
              <a:t>z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a normální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teploty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a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tlaku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je to bezbarvá, čirá </a:t>
            </a:r>
            <a:r>
              <a:rPr lang="cs-CZ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kapalina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, bez chuti a bez zápachu.</a:t>
            </a:r>
          </a:p>
          <a:p>
            <a:pPr marL="285750" indent="-285750" algn="just"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•"/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>
                <a:latin typeface="Times New Roman"/>
                <a:ea typeface="Times New Roman"/>
              </a:rPr>
              <a:t>s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polu se vzduchem, resp. </a:t>
            </a:r>
            <a:r>
              <a:rPr lang="cs-CZ" dirty="0">
                <a:latin typeface="Times New Roman"/>
                <a:ea typeface="Times New Roman"/>
              </a:rPr>
              <a:t>zemskou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atmosférou tvoří základní podmínky pro existenci života na Zemi.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9141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_tx_id_2_obrázek 1"/>
          <p:cNvPicPr>
            <a:picLocks noGrp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6804248" y="725724"/>
            <a:ext cx="1542085" cy="128853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260648"/>
            <a:ext cx="5256584" cy="1733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2H2 + O2 → 2H2O</a:t>
            </a:r>
          </a:p>
          <a:p>
            <a:pPr algn="just"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Neutralizace                             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HCl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+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NaOH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→ H2O +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NaCl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 algn="just"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Hoření – spalné plyny               CH4 + 2O2 → 2H2O + CO2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59464"/>
            <a:ext cx="7234510" cy="1973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18356"/>
            <a:ext cx="6785055" cy="562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71" y="4725144"/>
            <a:ext cx="8203252" cy="1451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1986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836712"/>
            <a:ext cx="6400800" cy="1008112"/>
          </a:xfrm>
        </p:spPr>
        <p:txBody>
          <a:bodyPr>
            <a:noAutofit/>
          </a:bodyPr>
          <a:lstStyle/>
          <a:p>
            <a:r>
              <a:rPr lang="cs-CZ" sz="2400" u="sng" dirty="0">
                <a:solidFill>
                  <a:srgbClr val="0000FF"/>
                </a:solidFill>
                <a:latin typeface="Times New Roman"/>
                <a:ea typeface="Times New Roman"/>
              </a:rPr>
              <a:t>Ledovec</a:t>
            </a:r>
            <a:r>
              <a:rPr lang="cs-CZ" sz="2000" dirty="0">
                <a:latin typeface="Times New Roman"/>
                <a:ea typeface="Times New Roman"/>
              </a:rPr>
              <a:t>  </a:t>
            </a:r>
            <a:endParaRPr lang="cs-CZ" sz="2000" dirty="0" smtClean="0">
              <a:latin typeface="Times New Roman"/>
              <a:ea typeface="Times New Roman"/>
            </a:endParaRPr>
          </a:p>
          <a:p>
            <a:endParaRPr lang="cs-CZ" sz="2000" dirty="0">
              <a:latin typeface="Times New Roman"/>
              <a:ea typeface="Times New Roman"/>
            </a:endParaRPr>
          </a:p>
          <a:p>
            <a:r>
              <a:rPr lang="cs-CZ" sz="2000" dirty="0" smtClean="0">
                <a:latin typeface="Times New Roman"/>
                <a:ea typeface="Times New Roman"/>
              </a:rPr>
              <a:t> zde </a:t>
            </a:r>
            <a:r>
              <a:rPr lang="cs-CZ" sz="2000" dirty="0">
                <a:latin typeface="Times New Roman"/>
                <a:ea typeface="Times New Roman"/>
              </a:rPr>
              <a:t>se nacházejí tři skupenství vody </a:t>
            </a:r>
            <a:r>
              <a:rPr lang="cs-CZ" sz="2000" dirty="0" smtClean="0">
                <a:latin typeface="Times New Roman"/>
                <a:ea typeface="Times New Roman"/>
              </a:rPr>
              <a:t>pohromadě</a:t>
            </a:r>
          </a:p>
          <a:p>
            <a:r>
              <a:rPr lang="cs-CZ" sz="2000" dirty="0" smtClean="0">
                <a:latin typeface="Times New Roman"/>
                <a:ea typeface="Times New Roman"/>
              </a:rPr>
              <a:t> trojný bod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67527"/>
            <a:ext cx="2376264" cy="1773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48001"/>
            <a:ext cx="2675339" cy="2675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4653136"/>
            <a:ext cx="115212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Obr.2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76951" y="454541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Obr. 3</a:t>
            </a:r>
            <a:endParaRPr lang="cs-CZ" sz="8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247" b="-11689"/>
          <a:stretch/>
        </p:blipFill>
        <p:spPr bwMode="auto">
          <a:xfrm>
            <a:off x="5076056" y="5157192"/>
            <a:ext cx="3960440" cy="385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525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8445607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1192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31"/>
          <a:stretch/>
        </p:blipFill>
        <p:spPr bwMode="auto">
          <a:xfrm>
            <a:off x="253741" y="260648"/>
            <a:ext cx="7916592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028"/>
          <a:stretch/>
        </p:blipFill>
        <p:spPr bwMode="auto">
          <a:xfrm>
            <a:off x="611560" y="2132856"/>
            <a:ext cx="3402770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8223080" cy="2336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6725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423"/>
          <a:stretch/>
        </p:blipFill>
        <p:spPr bwMode="auto">
          <a:xfrm>
            <a:off x="395536" y="4293096"/>
            <a:ext cx="4035627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35319" b="-2"/>
          <a:stretch/>
        </p:blipFill>
        <p:spPr bwMode="auto">
          <a:xfrm>
            <a:off x="395536" y="5877272"/>
            <a:ext cx="6768753" cy="313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136904" cy="251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8804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636912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>Použité zdroje</a:t>
            </a:r>
            <a:endParaRPr lang="cs-CZ" sz="1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691680" y="3212976"/>
            <a:ext cx="6121077" cy="2160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 smtClean="0"/>
              <a:t>Obr.1</a:t>
            </a:r>
          </a:p>
          <a:p>
            <a:pPr marL="0" indent="0">
              <a:buNone/>
            </a:pPr>
            <a:r>
              <a:rPr lang="cs-CZ" sz="1000" dirty="0"/>
              <a:t>MICHAEL MELGAR.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29.11.2013]. Dostupný na WWW: http://commons.wikimedia.org/wiki/File:Michael_Melgar_LiquidArt_resize_droplet.jpg?uselang=cs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>
                <a:solidFill>
                  <a:prstClr val="black"/>
                </a:solidFill>
              </a:rPr>
              <a:t>Obr2</a:t>
            </a:r>
            <a:endParaRPr lang="cs-CZ" sz="1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000" dirty="0"/>
              <a:t>PERITO MORENO.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29.11.2013]. Dostupný na WWW: http://commons.wikimedia.org/wiki/File:Glacial_iceberg_in_Argentina.jpg?uselang=cs </a:t>
            </a:r>
            <a:endParaRPr lang="cs-CZ" sz="1000" dirty="0" smtClean="0"/>
          </a:p>
          <a:p>
            <a:pPr marL="0" lvl="0" indent="0">
              <a:buNone/>
            </a:pPr>
            <a:r>
              <a:rPr lang="cs-CZ" sz="1000" dirty="0" smtClean="0">
                <a:solidFill>
                  <a:prstClr val="black"/>
                </a:solidFill>
              </a:rPr>
              <a:t>Obr3</a:t>
            </a:r>
          </a:p>
          <a:p>
            <a:pPr marL="0" lvl="0" indent="0">
              <a:buNone/>
            </a:pPr>
            <a:r>
              <a:rPr lang="cs-CZ" sz="1000" dirty="0"/>
              <a:t>HARRISON SCHMITT.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29.11.2013]. Dostupný na WWW: http://</a:t>
            </a:r>
            <a:r>
              <a:rPr lang="cs-CZ" sz="1000" dirty="0" smtClean="0"/>
              <a:t>commons.wikimedia.org/wiki/File:The_Earth_seen_from_Apollo_17.jpguselang=cs </a:t>
            </a:r>
            <a:endParaRPr lang="cs-CZ" sz="1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24364"/>
            <a:ext cx="8640960" cy="1027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14377"/>
            <a:ext cx="1368152" cy="1521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051544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83</TotalTime>
  <Words>261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Hydraulika  dělení a vlastnosti vody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a vlastnosti vody</dc:title>
  <dc:creator>Jiří Kotrba</dc:creator>
  <cp:lastModifiedBy>Alena Stachová</cp:lastModifiedBy>
  <cp:revision>18</cp:revision>
  <dcterms:created xsi:type="dcterms:W3CDTF">2013-11-29T07:53:41Z</dcterms:created>
  <dcterms:modified xsi:type="dcterms:W3CDTF">2013-12-09T09:42:22Z</dcterms:modified>
</cp:coreProperties>
</file>