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0" r:id="rId3"/>
    <p:sldId id="256" r:id="rId4"/>
    <p:sldId id="257" r:id="rId5"/>
    <p:sldId id="261" r:id="rId6"/>
    <p:sldId id="258" r:id="rId7"/>
    <p:sldId id="259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58310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8571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722694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038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1561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134142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84368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07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46414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18079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14283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7C70C48-D2E4-40E9-980D-6B18692FEE50}" type="slidenum">
              <a:rPr lang="cs-CZ">
                <a:solidFill>
                  <a:prstClr val="black">
                    <a:lumMod val="50000"/>
                    <a:lumOff val="50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3675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81200D1-926A-41A7-A43E-4192A6042405}" type="datetimeFigureOut">
              <a:rPr lang="cs-CZ" smtClean="0"/>
              <a:t>9.12.2013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2C596F0-6286-4457-9312-746E18B0CBE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A54CA0-C20E-4BFB-80A6-51ABFC2DA68B}" type="datetimeFigureOut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9.12.2013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CE5FBE-6126-4616-A4DF-81A0B471C4AB}" type="slidenum">
              <a:rPr lang="cs-CZ" smtClean="0">
                <a:solidFill>
                  <a:prstClr val="black">
                    <a:lumMod val="50000"/>
                    <a:lumOff val="50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50000"/>
                  <a:lumOff val="5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896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kupensk%C3%A9_teplo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ph/>
            <p:extLst>
              <p:ext uri="{D42A27DB-BD31-4B8C-83A1-F6EECF244321}">
                <p14:modId xmlns:p14="http://schemas.microsoft.com/office/powerpoint/2010/main" val="3349966153"/>
              </p:ext>
            </p:extLst>
          </p:nvPr>
        </p:nvGraphicFramePr>
        <p:xfrm>
          <a:off x="1331913" y="1196975"/>
          <a:ext cx="6707187" cy="3989706"/>
        </p:xfrm>
        <a:graphic>
          <a:graphicData uri="http://schemas.openxmlformats.org/drawingml/2006/table">
            <a:tbl>
              <a:tblPr/>
              <a:tblGrid>
                <a:gridCol w="1912937"/>
                <a:gridCol w="4794250"/>
              </a:tblGrid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CZ.1.07/1.5.00/34.0029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VY_32_INOVACE_15-02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Střední průmyslová škola stavební, Resslova 2, 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České Budějovice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Jiří Kotrba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celek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Hydrologie, hydraulika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30.8.2013</a:t>
                      </a:r>
                      <a:endParaRPr kumimoji="0" lang="cs-CZ" alt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0225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pro učitele 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výklad  nové látky a  okamžité procvičení</a:t>
                      </a:r>
                      <a:endParaRPr kumimoji="0" lang="cs-CZ" alt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342900" marR="0" lvl="0" indent="-3429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prezentace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výkladová prezentace na interaktivní tabuli nebo projektor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58775">
                <a:tc gridSpan="2">
                  <a:txBody>
                    <a:bodyPr/>
                    <a:lstStyle>
                      <a:lvl1pPr marL="342900" indent="-342900"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1839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83529" y="620688"/>
            <a:ext cx="7175351" cy="1656184"/>
          </a:xfrm>
        </p:spPr>
        <p:txBody>
          <a:bodyPr/>
          <a:lstStyle/>
          <a:p>
            <a:pPr algn="ctr"/>
            <a:r>
              <a:rPr lang="cs-CZ" sz="32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Hydraulika</a:t>
            </a:r>
            <a:r>
              <a:rPr lang="cs-CZ" sz="32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3200" dirty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32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/>
            </a:r>
            <a:br>
              <a:rPr lang="cs-CZ" sz="32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</a:br>
            <a:r>
              <a:rPr lang="cs-CZ" sz="2400" dirty="0" smtClean="0">
                <a:gradFill>
                  <a:gsLst>
                    <a:gs pos="0">
                      <a:prstClr val="black"/>
                    </a:gs>
                    <a:gs pos="40000">
                      <a:prstClr val="black">
                        <a:lumMod val="75000"/>
                        <a:lumOff val="25000"/>
                      </a:prstClr>
                    </a:gs>
                    <a:gs pos="100000">
                      <a:srgbClr val="212745">
                        <a:alpha val="65000"/>
                      </a:srgbClr>
                    </a:gs>
                  </a:gsLst>
                  <a:lin ang="5400000" scaled="0"/>
                </a:gradFill>
              </a:rPr>
              <a:t>fyzikální vlastnosti vody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636912"/>
            <a:ext cx="2481263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89554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692695"/>
            <a:ext cx="7920880" cy="1728193"/>
          </a:xfrm>
        </p:spPr>
        <p:txBody>
          <a:bodyPr>
            <a:noAutofit/>
          </a:bodyPr>
          <a:lstStyle/>
          <a:p>
            <a:pPr marL="45720" indent="0">
              <a:spcBef>
                <a:spcPts val="500"/>
              </a:spcBef>
              <a:spcAft>
                <a:spcPts val="5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1800" b="1" dirty="0">
                <a:latin typeface="Times New Roman"/>
                <a:ea typeface="Times New Roman"/>
              </a:rPr>
              <a:t>Hustota,  měrná hmotnost </a:t>
            </a:r>
            <a:r>
              <a:rPr lang="cs-CZ" sz="1800" dirty="0">
                <a:latin typeface="Times New Roman"/>
                <a:ea typeface="Times New Roman"/>
              </a:rPr>
              <a:t>        </a:t>
            </a:r>
            <a:r>
              <a:rPr lang="cs-CZ" sz="1800" dirty="0" smtClean="0">
                <a:latin typeface="Times New Roman"/>
                <a:ea typeface="Times New Roman"/>
              </a:rPr>
              <a:t>   ρ </a:t>
            </a:r>
            <a:r>
              <a:rPr lang="cs-CZ" sz="1800" dirty="0">
                <a:latin typeface="Times New Roman"/>
                <a:ea typeface="Times New Roman"/>
              </a:rPr>
              <a:t>= m/V            </a:t>
            </a:r>
            <a:r>
              <a:rPr lang="cs-CZ" sz="1800" dirty="0" smtClean="0">
                <a:latin typeface="Times New Roman"/>
                <a:ea typeface="Times New Roman"/>
              </a:rPr>
              <a:t> [  </a:t>
            </a:r>
            <a:r>
              <a:rPr lang="cs-CZ" sz="1800" dirty="0">
                <a:latin typeface="Times New Roman"/>
                <a:ea typeface="Times New Roman"/>
              </a:rPr>
              <a:t>kg/m3 ]</a:t>
            </a:r>
          </a:p>
          <a:p>
            <a:pPr marL="45720" indent="0">
              <a:spcBef>
                <a:spcPts val="500"/>
              </a:spcBef>
              <a:spcAft>
                <a:spcPts val="5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  <a:tab pos="2286000" algn="l"/>
                <a:tab pos="2743200" algn="l"/>
                <a:tab pos="3200400" algn="l"/>
                <a:tab pos="3657600" algn="l"/>
                <a:tab pos="4114800" algn="l"/>
                <a:tab pos="4572000" algn="l"/>
                <a:tab pos="5029200" algn="l"/>
                <a:tab pos="5486400" algn="l"/>
                <a:tab pos="5943600" algn="l"/>
                <a:tab pos="6400800" algn="l"/>
              </a:tabLst>
            </a:pPr>
            <a:r>
              <a:rPr lang="cs-CZ" sz="1800" b="1" dirty="0">
                <a:latin typeface="Times New Roman"/>
                <a:ea typeface="Times New Roman"/>
              </a:rPr>
              <a:t>Měrný objem </a:t>
            </a:r>
            <a:r>
              <a:rPr lang="cs-CZ" sz="1800" dirty="0">
                <a:latin typeface="Times New Roman"/>
                <a:ea typeface="Times New Roman"/>
              </a:rPr>
              <a:t>                             </a:t>
            </a:r>
            <a:r>
              <a:rPr lang="cs-CZ" sz="1800" dirty="0" smtClean="0">
                <a:latin typeface="Times New Roman"/>
                <a:ea typeface="Times New Roman"/>
              </a:rPr>
              <a:t>    </a:t>
            </a:r>
            <a:r>
              <a:rPr lang="cs-CZ" sz="1800" dirty="0">
                <a:latin typeface="Times New Roman"/>
                <a:ea typeface="Times New Roman"/>
              </a:rPr>
              <a:t>v = 1/ρ          </a:t>
            </a:r>
            <a:r>
              <a:rPr lang="cs-CZ" sz="1800" dirty="0" smtClean="0">
                <a:latin typeface="Times New Roman"/>
                <a:ea typeface="Times New Roman"/>
              </a:rPr>
              <a:t>     [ </a:t>
            </a:r>
            <a:r>
              <a:rPr lang="cs-CZ" sz="1800" dirty="0">
                <a:latin typeface="Times New Roman"/>
                <a:ea typeface="Times New Roman"/>
              </a:rPr>
              <a:t>m3/kg ]</a:t>
            </a:r>
          </a:p>
          <a:p>
            <a:pPr marL="45720" indent="0">
              <a:spcBef>
                <a:spcPts val="500"/>
              </a:spcBef>
              <a:spcAft>
                <a:spcPts val="500"/>
              </a:spcAft>
              <a:buNone/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sz="1800" b="1" dirty="0">
                <a:latin typeface="Times New Roman"/>
                <a:ea typeface="Times New Roman"/>
              </a:rPr>
              <a:t>Měrná tíha                      </a:t>
            </a:r>
            <a:r>
              <a:rPr lang="cs-CZ" sz="1800" b="1" dirty="0" smtClean="0">
                <a:latin typeface="Times New Roman"/>
                <a:ea typeface="Times New Roman"/>
              </a:rPr>
              <a:t>    </a:t>
            </a:r>
            <a:r>
              <a:rPr lang="cs-CZ" sz="1800" dirty="0" smtClean="0">
                <a:latin typeface="Symbol"/>
                <a:ea typeface="Symbol"/>
              </a:rPr>
              <a:t>c</a:t>
            </a:r>
            <a:r>
              <a:rPr lang="cs-CZ" sz="1800" dirty="0">
                <a:latin typeface="Times New Roman"/>
                <a:ea typeface="Times New Roman"/>
              </a:rPr>
              <a:t>= G/V = </a:t>
            </a:r>
            <a:r>
              <a:rPr lang="cs-CZ" sz="1800" dirty="0" err="1">
                <a:latin typeface="Times New Roman"/>
                <a:ea typeface="Times New Roman"/>
              </a:rPr>
              <a:t>m.g</a:t>
            </a:r>
            <a:r>
              <a:rPr lang="cs-CZ" sz="1800" dirty="0">
                <a:latin typeface="Times New Roman"/>
                <a:ea typeface="Times New Roman"/>
              </a:rPr>
              <a:t>/V         </a:t>
            </a:r>
            <a:r>
              <a:rPr lang="cs-CZ" sz="1800" dirty="0" smtClean="0">
                <a:latin typeface="Times New Roman"/>
                <a:ea typeface="Times New Roman"/>
              </a:rPr>
              <a:t>   [ </a:t>
            </a:r>
            <a:r>
              <a:rPr lang="cs-CZ" sz="1800" dirty="0">
                <a:latin typeface="Times New Roman"/>
                <a:ea typeface="Times New Roman"/>
              </a:rPr>
              <a:t>kg.ms-2 /  = N/m3 ]</a:t>
            </a:r>
          </a:p>
          <a:p>
            <a:pPr marL="45720" indent="0">
              <a:spcBef>
                <a:spcPts val="500"/>
              </a:spcBef>
              <a:spcAft>
                <a:spcPts val="500"/>
              </a:spcAft>
              <a:buNone/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sz="1800" b="1" dirty="0">
                <a:latin typeface="Symbol"/>
                <a:ea typeface="Symbol"/>
              </a:rPr>
              <a:t>                                             </a:t>
            </a:r>
            <a:r>
              <a:rPr lang="cs-CZ" sz="1800" dirty="0" smtClean="0">
                <a:latin typeface="Arial"/>
                <a:ea typeface="Arial"/>
                <a:cs typeface="Times New Roman"/>
              </a:rPr>
              <a:t>ρ </a:t>
            </a:r>
            <a:r>
              <a:rPr lang="cs-CZ" sz="1800" dirty="0">
                <a:latin typeface="Times New Roman"/>
                <a:ea typeface="Times New Roman"/>
              </a:rPr>
              <a:t>= </a:t>
            </a:r>
            <a:r>
              <a:rPr lang="cs-CZ" sz="1800" dirty="0">
                <a:latin typeface="Symbol"/>
                <a:ea typeface="Symbol"/>
              </a:rPr>
              <a:t>c/</a:t>
            </a:r>
            <a:r>
              <a:rPr lang="cs-CZ" sz="1800" dirty="0">
                <a:latin typeface="Times New Roman"/>
                <a:ea typeface="Times New Roman"/>
              </a:rPr>
              <a:t>g     </a:t>
            </a:r>
            <a:r>
              <a:rPr lang="cs-CZ" sz="1800" dirty="0">
                <a:latin typeface="Arial"/>
                <a:ea typeface="Arial"/>
                <a:cs typeface="Times New Roman"/>
              </a:rPr>
              <a:t> </a:t>
            </a:r>
            <a:r>
              <a:rPr lang="cs-CZ" sz="1800" dirty="0">
                <a:latin typeface="Times New Roman"/>
                <a:ea typeface="Times New Roman"/>
              </a:rPr>
              <a:t> </a:t>
            </a:r>
            <a:r>
              <a:rPr lang="cs-CZ" sz="1800" dirty="0">
                <a:latin typeface="Symbol"/>
                <a:ea typeface="Symbol"/>
              </a:rPr>
              <a:t>c</a:t>
            </a:r>
            <a:r>
              <a:rPr lang="cs-CZ" sz="1800" dirty="0">
                <a:latin typeface="Times New Roman"/>
                <a:ea typeface="Times New Roman"/>
              </a:rPr>
              <a:t> =</a:t>
            </a:r>
            <a:r>
              <a:rPr lang="cs-CZ" sz="1800" dirty="0">
                <a:latin typeface="Symbol"/>
                <a:ea typeface="Symbol"/>
              </a:rPr>
              <a:t> </a:t>
            </a:r>
            <a:r>
              <a:rPr lang="cs-CZ" sz="1800" dirty="0" err="1">
                <a:latin typeface="Times New Roman"/>
                <a:ea typeface="Times New Roman"/>
              </a:rPr>
              <a:t>g.</a:t>
            </a:r>
            <a:r>
              <a:rPr lang="cs-CZ" sz="1800" dirty="0" err="1">
                <a:latin typeface="Arial"/>
                <a:ea typeface="Arial"/>
                <a:cs typeface="Times New Roman"/>
              </a:rPr>
              <a:t>ρ</a:t>
            </a:r>
            <a:r>
              <a:rPr lang="cs-CZ" sz="1800" dirty="0">
                <a:latin typeface="Times New Roman"/>
                <a:ea typeface="Times New Roman"/>
              </a:rPr>
              <a:t>        [ 9.81 x 1000 = 9810 Nm3 ]</a:t>
            </a:r>
          </a:p>
          <a:p>
            <a:endParaRPr lang="cs-CZ" sz="1800" dirty="0" smtClean="0"/>
          </a:p>
          <a:p>
            <a:endParaRPr lang="cs-CZ" sz="1800" dirty="0"/>
          </a:p>
          <a:p>
            <a:pPr marL="45720" indent="0">
              <a:buNone/>
            </a:pPr>
            <a:endParaRPr lang="cs-CZ" sz="1800" dirty="0" smtClean="0"/>
          </a:p>
          <a:p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539552" y="2636912"/>
            <a:ext cx="82809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Největší </a:t>
            </a:r>
            <a:r>
              <a:rPr lang="cs-CZ" u="sng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hustotu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nemá led, ale tekutá voda při 3,98 °C a tlaku 101324,7 Pa, dalším snižováním teploty se </a:t>
            </a:r>
            <a:r>
              <a:rPr lang="cs-CZ" u="sng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objem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jednotkové </a:t>
            </a:r>
            <a:r>
              <a:rPr lang="cs-CZ" u="sng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hmotnosti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vody zase zvětšuje. Je to způsobeno polymerizací vodních molekul vodíkovými vazbami a úhlem mezi atomy vodíku – díky tomu může mít molekula v </a:t>
            </a:r>
            <a:r>
              <a:rPr lang="cs-CZ" u="sng" dirty="0" smtClean="0">
                <a:solidFill>
                  <a:srgbClr val="0000FF"/>
                </a:solidFill>
                <a:effectLst/>
                <a:latin typeface="Times New Roman"/>
                <a:ea typeface="Times New Roman"/>
              </a:rPr>
              <a:t>ledu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pouze 4 nejbližší sousedy a v krystalové struktuře vznikají prázdné prostory. 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509120"/>
            <a:ext cx="8280920" cy="2757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Bef>
                <a:spcPts val="500"/>
              </a:spcBef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>
                <a:solidFill>
                  <a:prstClr val="black"/>
                </a:solidFill>
                <a:latin typeface="Times New Roman"/>
                <a:ea typeface="Times New Roman"/>
              </a:rPr>
              <a:t>Stlačitelnost vody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</a:t>
            </a:r>
            <a:endParaRPr lang="cs-CZ" dirty="0" smtClean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spcBef>
                <a:spcPts val="500"/>
              </a:spcBef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</a:rPr>
              <a:t>je 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definována jako poměr přírůstku tlaku  </a:t>
            </a:r>
            <a:r>
              <a:rPr lang="cs-CZ" b="1" dirty="0">
                <a:solidFill>
                  <a:srgbClr val="00B0F0"/>
                </a:solidFill>
                <a:latin typeface="Times New Roman"/>
                <a:ea typeface="Times New Roman"/>
              </a:rPr>
              <a:t>P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k objemové deformaci </a:t>
            </a:r>
            <a:r>
              <a:rPr lang="cs-CZ" b="1" dirty="0">
                <a:solidFill>
                  <a:srgbClr val="00B0F0"/>
                </a:solidFill>
                <a:latin typeface="Times New Roman"/>
                <a:ea typeface="Times New Roman"/>
              </a:rPr>
              <a:t>V</a:t>
            </a: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 lvl="0">
              <a:spcBef>
                <a:spcPts val="500"/>
              </a:spcBef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>
                <a:solidFill>
                  <a:srgbClr val="00B0F0"/>
                </a:solidFill>
                <a:latin typeface="Times New Roman"/>
                <a:ea typeface="Times New Roman"/>
              </a:rPr>
              <a:t> </a:t>
            </a:r>
            <a:r>
              <a:rPr lang="cs-CZ" dirty="0">
                <a:solidFill>
                  <a:prstClr val="black"/>
                </a:solidFill>
                <a:latin typeface="Symbol"/>
                <a:ea typeface="Symbol"/>
              </a:rPr>
              <a:t>                             </a:t>
            </a:r>
            <a:r>
              <a:rPr lang="cs-CZ" dirty="0" smtClean="0">
                <a:solidFill>
                  <a:prstClr val="black"/>
                </a:solidFill>
                <a:latin typeface="Symbol"/>
                <a:ea typeface="Symbol"/>
              </a:rPr>
              <a:t> </a:t>
            </a:r>
            <a:r>
              <a:rPr lang="cs-CZ" dirty="0">
                <a:solidFill>
                  <a:prstClr val="black"/>
                </a:solidFill>
                <a:latin typeface="Symbol"/>
                <a:ea typeface="Symbol"/>
              </a:rPr>
              <a:t>k = -1/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V x </a:t>
            </a:r>
            <a:r>
              <a:rPr lang="cs-CZ" dirty="0" err="1">
                <a:solidFill>
                  <a:prstClr val="black"/>
                </a:solidFill>
                <a:latin typeface="Times New Roman"/>
                <a:ea typeface="Times New Roman"/>
              </a:rPr>
              <a:t>dV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/</a:t>
            </a:r>
            <a:r>
              <a:rPr lang="cs-CZ" dirty="0" err="1">
                <a:solidFill>
                  <a:prstClr val="black"/>
                </a:solidFill>
                <a:latin typeface="Times New Roman"/>
                <a:ea typeface="Times New Roman"/>
              </a:rPr>
              <a:t>dp</a:t>
            </a:r>
            <a:r>
              <a:rPr lang="cs-CZ" dirty="0">
                <a:solidFill>
                  <a:prstClr val="black"/>
                </a:solidFill>
                <a:latin typeface="Times New Roman"/>
                <a:ea typeface="Times New Roman"/>
              </a:rPr>
              <a:t>           [ N-1m2 </a:t>
            </a:r>
            <a:r>
              <a:rPr lang="cs-CZ" dirty="0" smtClean="0">
                <a:solidFill>
                  <a:prstClr val="black"/>
                </a:solidFill>
                <a:latin typeface="Times New Roman"/>
                <a:ea typeface="Times New Roman"/>
              </a:rPr>
              <a:t>]</a:t>
            </a:r>
          </a:p>
          <a:p>
            <a:pPr lvl="0">
              <a:spcBef>
                <a:spcPts val="500"/>
              </a:spcBef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>
              <a:solidFill>
                <a:prstClr val="black"/>
              </a:solidFill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Vazkost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(viskozita)         je vnitřní odpor vody proti smykové deformaci = vnitřní tření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                               T =</a:t>
            </a:r>
            <a:r>
              <a:rPr lang="cs-CZ" dirty="0" smtClean="0">
                <a:effectLst/>
                <a:latin typeface="Symbol"/>
                <a:ea typeface="Symbol"/>
              </a:rPr>
              <a:t> </a:t>
            </a:r>
            <a:r>
              <a:rPr lang="cs-CZ" dirty="0" err="1" smtClean="0">
                <a:effectLst/>
                <a:latin typeface="Symbol"/>
                <a:ea typeface="Symbol"/>
              </a:rPr>
              <a:t>m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S.du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/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              [ N ]    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endParaRPr lang="cs-CZ" sz="1200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957405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836711"/>
            <a:ext cx="8360278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Modul objemové pružnosti</a:t>
            </a:r>
            <a:endParaRPr lang="cs-CZ" dirty="0"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         K= 1/</a:t>
            </a:r>
            <a:r>
              <a:rPr lang="cs-CZ" dirty="0" smtClean="0">
                <a:effectLst/>
                <a:latin typeface="Symbol"/>
                <a:ea typeface="Symbol"/>
              </a:rPr>
              <a:t>k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=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V.dp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/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dV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      [ N/m2 ]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 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Dynamická viskozita </a:t>
            </a:r>
            <a:r>
              <a:rPr lang="cs-CZ" dirty="0" smtClean="0">
                <a:effectLst/>
                <a:latin typeface="Symbol"/>
                <a:ea typeface="Symbol"/>
              </a:rPr>
              <a:t>m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   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podíl tečného napětí de gradientu rychlosti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 </a:t>
            </a:r>
            <a:r>
              <a:rPr lang="cs-CZ" dirty="0" smtClean="0">
                <a:effectLst/>
                <a:latin typeface="Symbol"/>
                <a:ea typeface="Symbol"/>
              </a:rPr>
              <a:t>                                t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=</a:t>
            </a:r>
            <a:r>
              <a:rPr lang="cs-CZ" dirty="0" smtClean="0">
                <a:effectLst/>
                <a:latin typeface="Symbol"/>
                <a:ea typeface="Symbol"/>
              </a:rPr>
              <a:t> m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/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                  [ Pa ] 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          </a:t>
            </a:r>
            <a:r>
              <a:rPr lang="cs-CZ" dirty="0" smtClean="0">
                <a:effectLst/>
                <a:latin typeface="Symbol"/>
                <a:ea typeface="Symbol"/>
              </a:rPr>
              <a:t>m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=</a:t>
            </a:r>
            <a:r>
              <a:rPr lang="cs-CZ" dirty="0" smtClean="0">
                <a:effectLst/>
                <a:latin typeface="Symbol"/>
                <a:ea typeface="Symbol"/>
              </a:rPr>
              <a:t> t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dy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/</a:t>
            </a:r>
            <a:r>
              <a:rPr lang="cs-CZ" dirty="0" err="1" smtClean="0">
                <a:effectLst/>
                <a:latin typeface="Times New Roman"/>
                <a:ea typeface="Times New Roman"/>
              </a:rPr>
              <a:t>du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                   [ Pa s ]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Kinematická viskozita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              podíl dynam. viskozity a hustoty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  </a:t>
            </a:r>
            <a:r>
              <a:rPr lang="cs-CZ" dirty="0" smtClean="0">
                <a:effectLst/>
                <a:latin typeface="Symbol"/>
                <a:ea typeface="Symbol"/>
              </a:rPr>
              <a:t>                               n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=</a:t>
            </a:r>
            <a:r>
              <a:rPr lang="cs-CZ" dirty="0" smtClean="0">
                <a:effectLst/>
                <a:latin typeface="Symbol"/>
                <a:ea typeface="Symbol"/>
              </a:rPr>
              <a:t> m/</a:t>
            </a:r>
            <a:r>
              <a:rPr lang="cs-CZ" dirty="0" smtClean="0">
                <a:effectLst/>
                <a:latin typeface="Arial"/>
                <a:ea typeface="Arial"/>
                <a:cs typeface="Times New Roman"/>
              </a:rPr>
              <a:t>ρ                       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 [m2  /s]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 smtClean="0">
              <a:effectLst/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 Hustota i viskozita  jsou závislé na teplotě a tlaku.</a:t>
            </a: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endParaRPr lang="cs-CZ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4995537"/>
            <a:ext cx="727280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Povrchové napětí  </a:t>
            </a:r>
          </a:p>
          <a:p>
            <a:pPr algn="just">
              <a:spcAft>
                <a:spcPts val="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vyhodnocováno  při proudění vody pórovitým prostředím. Je příčinou kapilárních jevů.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60847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61465" y="260648"/>
            <a:ext cx="7632848" cy="13285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Kontinuum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</a:t>
            </a:r>
          </a:p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je </a:t>
            </a:r>
            <a:r>
              <a:rPr lang="cs-CZ" i="1" dirty="0" smtClean="0">
                <a:effectLst/>
                <a:latin typeface="Times New Roman"/>
                <a:ea typeface="Times New Roman"/>
              </a:rPr>
              <a:t>prostředí, považované v určitém smyslu za spojité či souvislé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 s odhlédnutím od možných současně pozorovatelných diskrétních vlastností jeho struktury. Pojem bývá aplikován v různých oborech: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72649" y="1834784"/>
            <a:ext cx="3147781" cy="326756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spcBef>
                <a:spcPts val="500"/>
              </a:spcBef>
              <a:spcAft>
                <a:spcPts val="500"/>
              </a:spcAft>
              <a:buSzPts val="1000"/>
              <a:tabLst>
                <a:tab pos="45720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u="none" strike="noStrike" dirty="0" smtClean="0">
                <a:effectLst/>
                <a:latin typeface="Times New Roman"/>
                <a:ea typeface="Symbol"/>
              </a:rPr>
              <a:t>Ve </a:t>
            </a:r>
            <a:r>
              <a:rPr lang="cs-CZ" b="1" u="none" strike="noStrike" dirty="0" smtClean="0">
                <a:effectLst/>
                <a:latin typeface="Times New Roman"/>
                <a:ea typeface="Symbol"/>
              </a:rPr>
              <a:t>fyzice</a:t>
            </a:r>
            <a:r>
              <a:rPr lang="cs-CZ" u="none" strike="noStrike" dirty="0" smtClean="0">
                <a:effectLst/>
                <a:latin typeface="Times New Roman"/>
                <a:ea typeface="Symbol"/>
              </a:rPr>
              <a:t> představuje idealizovaný model hmoty, který zanedbává její částicovou strukturu (atomy, molekuly) a považuje hmotu za spojité prostředí, které lze popsat jeho hustotou.</a:t>
            </a:r>
          </a:p>
          <a:p>
            <a:pPr lvl="0" algn="just">
              <a:spcBef>
                <a:spcPts val="500"/>
              </a:spcBef>
              <a:spcAft>
                <a:spcPts val="500"/>
              </a:spcAft>
              <a:buSzPts val="1000"/>
              <a:tabLst>
                <a:tab pos="45720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u="none" strike="noStrike" dirty="0" smtClean="0">
                <a:effectLst/>
                <a:latin typeface="Times New Roman"/>
                <a:ea typeface="Symbol"/>
              </a:rPr>
              <a:t>V </a:t>
            </a:r>
            <a:r>
              <a:rPr lang="cs-CZ" b="1" u="none" strike="noStrike" dirty="0" smtClean="0">
                <a:effectLst/>
                <a:latin typeface="Times New Roman"/>
                <a:ea typeface="Symbol"/>
              </a:rPr>
              <a:t>matematice</a:t>
            </a:r>
            <a:r>
              <a:rPr lang="cs-CZ" u="none" strike="noStrike" dirty="0" smtClean="0">
                <a:effectLst/>
                <a:latin typeface="Times New Roman"/>
                <a:ea typeface="Symbol"/>
              </a:rPr>
              <a:t> se takto označuje souvislá řada reálných čísel s vyjádřitelnou mohutností.</a:t>
            </a:r>
            <a:endParaRPr lang="cs-CZ" u="none" strike="noStrike" dirty="0">
              <a:effectLst/>
              <a:latin typeface="Times New Roman"/>
              <a:ea typeface="Symbol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465" y="1836063"/>
            <a:ext cx="8844974" cy="39606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570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187624" y="5150040"/>
            <a:ext cx="7041178" cy="10515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5720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Ideální kapalina</a:t>
            </a:r>
            <a:endParaRPr lang="cs-CZ" dirty="0" smtClean="0">
              <a:effectLst/>
              <a:latin typeface="Times New Roman"/>
              <a:ea typeface="Times New Roman"/>
            </a:endParaRPr>
          </a:p>
          <a:p>
            <a:pPr algn="just">
              <a:spcBef>
                <a:spcPts val="500"/>
              </a:spcBef>
              <a:spcAft>
                <a:spcPts val="500"/>
              </a:spcAft>
              <a:tabLst>
                <a:tab pos="45720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dirty="0" smtClean="0">
                <a:effectLst/>
                <a:latin typeface="Times New Roman"/>
                <a:ea typeface="Times New Roman"/>
              </a:rPr>
              <a:t>nevazká kapalina charakterizovaná pouze svojí hustotou ρ = 1000 kgm-3. Její vlastnosti jsou nezávislé na teplotě a tlaku.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372200" y="5517232"/>
            <a:ext cx="2160240" cy="6514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sz="1400" b="1" dirty="0" smtClean="0">
                <a:effectLst/>
                <a:latin typeface="Times New Roman"/>
                <a:ea typeface="Times New Roman"/>
              </a:rPr>
              <a:t>Tlak v kapalině v klidu</a:t>
            </a:r>
            <a:endParaRPr lang="cs-CZ" sz="1400" dirty="0" smtClean="0">
              <a:effectLst/>
              <a:latin typeface="Times New Roman"/>
              <a:ea typeface="Times New Roman"/>
            </a:endParaRPr>
          </a:p>
          <a:p>
            <a:pPr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sz="1400" b="1" dirty="0" smtClean="0">
                <a:effectLst/>
                <a:latin typeface="Times New Roman"/>
                <a:ea typeface="Times New Roman"/>
              </a:rPr>
              <a:t>p= </a:t>
            </a:r>
            <a:r>
              <a:rPr lang="cs-CZ" sz="1400" b="1" dirty="0" err="1" smtClean="0">
                <a:effectLst/>
                <a:latin typeface="Times New Roman"/>
                <a:ea typeface="Times New Roman"/>
              </a:rPr>
              <a:t>dF</a:t>
            </a:r>
            <a:r>
              <a:rPr lang="cs-CZ" sz="1400" b="1" dirty="0" smtClean="0">
                <a:effectLst/>
                <a:latin typeface="Times New Roman"/>
                <a:ea typeface="Times New Roman"/>
              </a:rPr>
              <a:t>/</a:t>
            </a:r>
            <a:r>
              <a:rPr lang="cs-CZ" sz="1400" b="1" dirty="0" err="1" smtClean="0">
                <a:effectLst/>
                <a:latin typeface="Times New Roman"/>
                <a:ea typeface="Times New Roman"/>
              </a:rPr>
              <a:t>dS</a:t>
            </a:r>
            <a:r>
              <a:rPr lang="cs-CZ" sz="1400" b="1" dirty="0" smtClean="0">
                <a:effectLst/>
                <a:latin typeface="Times New Roman"/>
                <a:ea typeface="Times New Roman"/>
              </a:rPr>
              <a:t>                  </a:t>
            </a:r>
            <a:r>
              <a:rPr lang="cs-CZ" sz="1400" dirty="0" smtClean="0">
                <a:effectLst/>
                <a:latin typeface="Times New Roman"/>
                <a:ea typeface="Times New Roman"/>
              </a:rPr>
              <a:t>[ Pa ] </a:t>
            </a:r>
            <a:endParaRPr lang="cs-CZ" sz="1400" dirty="0">
              <a:effectLst/>
              <a:latin typeface="Times New Roman"/>
              <a:ea typeface="Times New Roman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32656"/>
            <a:ext cx="3906565" cy="4397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220072" y="336249"/>
            <a:ext cx="31230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Termodynamické vlastnosti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64088" y="908720"/>
            <a:ext cx="316835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Specifická </a:t>
            </a:r>
            <a:r>
              <a:rPr lang="cs-CZ" b="1" dirty="0">
                <a:hlinkClick r:id="rId3" tooltip="Skupenské teplo"/>
              </a:rPr>
              <a:t>skupenská tepla</a:t>
            </a:r>
            <a:r>
              <a:rPr lang="cs-CZ" dirty="0"/>
              <a:t> </a:t>
            </a:r>
            <a:r>
              <a:rPr lang="cs-CZ" dirty="0" smtClean="0"/>
              <a:t>bod tání </a:t>
            </a:r>
            <a:r>
              <a:rPr lang="cs-CZ" dirty="0"/>
              <a:t>a varu</a:t>
            </a:r>
          </a:p>
        </p:txBody>
      </p:sp>
    </p:spTree>
    <p:extLst>
      <p:ext uri="{BB962C8B-B14F-4D97-AF65-F5344CB8AC3E}">
        <p14:creationId xmlns:p14="http://schemas.microsoft.com/office/powerpoint/2010/main" val="30091238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39552" y="292006"/>
            <a:ext cx="655272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500"/>
              </a:spcBef>
              <a:spcAft>
                <a:spcPts val="500"/>
              </a:spcAft>
              <a:tabLst>
                <a:tab pos="449580" algn="l"/>
                <a:tab pos="899160" algn="l"/>
                <a:tab pos="1348740" algn="l"/>
                <a:tab pos="1798320" algn="l"/>
                <a:tab pos="2247900" algn="l"/>
                <a:tab pos="2697480" algn="l"/>
                <a:tab pos="3147060" algn="l"/>
                <a:tab pos="3596640" algn="l"/>
                <a:tab pos="4046220" algn="l"/>
                <a:tab pos="4495800" algn="l"/>
                <a:tab pos="4945380" algn="l"/>
                <a:tab pos="5394960" algn="l"/>
                <a:tab pos="5844540" algn="l"/>
                <a:tab pos="6294120" algn="l"/>
              </a:tabLst>
            </a:pPr>
            <a:r>
              <a:rPr lang="cs-CZ" b="1" dirty="0" smtClean="0">
                <a:effectLst/>
                <a:latin typeface="Times New Roman"/>
                <a:ea typeface="Times New Roman"/>
              </a:rPr>
              <a:t>Tlak v kapalině v klidu                        p= 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dF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/</a:t>
            </a:r>
            <a:r>
              <a:rPr lang="cs-CZ" b="1" dirty="0" err="1" smtClean="0">
                <a:effectLst/>
                <a:latin typeface="Times New Roman"/>
                <a:ea typeface="Times New Roman"/>
              </a:rPr>
              <a:t>dS</a:t>
            </a:r>
            <a:r>
              <a:rPr lang="cs-CZ" b="1" dirty="0" smtClean="0">
                <a:effectLst/>
                <a:latin typeface="Times New Roman"/>
                <a:ea typeface="Times New Roman"/>
              </a:rPr>
              <a:t>                  </a:t>
            </a:r>
            <a:r>
              <a:rPr lang="cs-CZ" dirty="0" smtClean="0">
                <a:effectLst/>
                <a:latin typeface="Times New Roman"/>
                <a:ea typeface="Times New Roman"/>
              </a:rPr>
              <a:t>[ Pa ] </a:t>
            </a:r>
            <a:endParaRPr lang="cs-CZ" dirty="0">
              <a:effectLst/>
              <a:latin typeface="Times New Roman"/>
              <a:ea typeface="Times New Roman"/>
            </a:endParaRPr>
          </a:p>
        </p:txBody>
      </p:sp>
      <p:pic>
        <p:nvPicPr>
          <p:cNvPr id="2050" name="Picture 2" descr="E:\Hydraulika\obr\Tlak 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990763"/>
            <a:ext cx="6690963" cy="5867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6091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547664" y="1484784"/>
            <a:ext cx="4572000" cy="93102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Obr.1</a:t>
            </a:r>
          </a:p>
          <a:p>
            <a:pPr lvl="0">
              <a:spcBef>
                <a:spcPct val="20000"/>
              </a:spcBef>
              <a:spcAft>
                <a:spcPts val="300"/>
              </a:spcAft>
              <a:buClr>
                <a:srgbClr val="F14124">
                  <a:lumMod val="75000"/>
                </a:srgbClr>
              </a:buClr>
              <a:buSzPct val="130000"/>
            </a:pP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MICHAEL MELGAR.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Wikimedia</a:t>
            </a:r>
            <a:r>
              <a:rPr lang="cs-CZ" sz="1000" i="1" dirty="0">
                <a:solidFill>
                  <a:prstClr val="black">
                    <a:lumMod val="75000"/>
                    <a:lumOff val="25000"/>
                  </a:prstClr>
                </a:solidFill>
              </a:rPr>
              <a:t> </a:t>
            </a:r>
            <a:r>
              <a:rPr lang="cs-CZ" sz="1000" i="1" dirty="0" err="1">
                <a:solidFill>
                  <a:prstClr val="black">
                    <a:lumMod val="75000"/>
                    <a:lumOff val="25000"/>
                  </a:prstClr>
                </a:solidFill>
              </a:rPr>
              <a:t>commons</a:t>
            </a:r>
            <a:r>
              <a:rPr lang="cs-CZ" sz="1000" dirty="0">
                <a:solidFill>
                  <a:prstClr val="black">
                    <a:lumMod val="75000"/>
                    <a:lumOff val="25000"/>
                  </a:prstClr>
                </a:solidFill>
              </a:rPr>
              <a:t> [online]. [cit. 29.11.2013]. Dostupný na WWW: http://commons.wikimedia.org/wiki/File:Michael_Melgar_LiquidArt_resize_droplet.jpg?uselang=cs 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1259632" y="692696"/>
            <a:ext cx="8229600" cy="504056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>Použité zdroje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62424415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129</TotalTime>
  <Words>307</Words>
  <Application>Microsoft Office PowerPoint</Application>
  <PresentationFormat>Předvádění na obrazovce (4:3)</PresentationFormat>
  <Paragraphs>65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Aerodynamika</vt:lpstr>
      <vt:lpstr>1_Aerodynamika</vt:lpstr>
      <vt:lpstr>Prezentace aplikace PowerPoint</vt:lpstr>
      <vt:lpstr>Hydraulika  fyzikální vlastnosti vody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Hydraulika  fyzikální vlastnosti vody</dc:title>
  <dc:creator>Jiří Kotrba</dc:creator>
  <cp:lastModifiedBy>Alena Stachová</cp:lastModifiedBy>
  <cp:revision>13</cp:revision>
  <dcterms:created xsi:type="dcterms:W3CDTF">2013-11-29T13:16:44Z</dcterms:created>
  <dcterms:modified xsi:type="dcterms:W3CDTF">2013-12-09T09:44:59Z</dcterms:modified>
</cp:coreProperties>
</file>