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sldIdLst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0367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2839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14177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0450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4333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6366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40704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14346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4712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67414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3829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579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09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348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932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3560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8936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30078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9839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449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464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2343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0986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71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274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3120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2506748523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172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124743"/>
            <a:ext cx="7165348" cy="1368153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 smtClean="0"/>
              <a:t>Hydraulika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základy hydrostatiky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52936"/>
            <a:ext cx="2486000" cy="27622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452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3148" y="620688"/>
            <a:ext cx="87484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0" u="none" strike="noStrike" baseline="0" dirty="0" smtClean="0">
                <a:latin typeface="TimesNewRomanPS-BoldMT"/>
              </a:rPr>
              <a:t>Tlak v kapalině v klidu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0" i="0" u="none" strike="noStrike" baseline="0" dirty="0" smtClean="0">
                <a:latin typeface="SymbolMT"/>
              </a:rPr>
              <a:t> </a:t>
            </a:r>
            <a:r>
              <a:rPr lang="cs-CZ" b="0" i="0" u="none" strike="noStrike" baseline="0" dirty="0" smtClean="0">
                <a:latin typeface="TimesNewRomanPSMT"/>
              </a:rPr>
              <a:t>Síly působící na libovolnou rovinnou plochu v kapalině za klidu jsou na    tuto plochu kolmé.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0" i="0" u="none" strike="noStrike" baseline="0" dirty="0" smtClean="0">
                <a:latin typeface="TimesNewRomanPSMT"/>
              </a:rPr>
              <a:t>Tlak v určitém místě kapaliny nezávisí na směru. Tlak je všech směrech stejný.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b="0" i="0" u="none" strike="noStrike" baseline="0" dirty="0" smtClean="0">
              <a:latin typeface="TimesNewRomanPSMT"/>
            </a:endParaRPr>
          </a:p>
          <a:p>
            <a:r>
              <a:rPr lang="cs-CZ" b="0" i="0" u="none" strike="noStrike" baseline="0" dirty="0" smtClean="0">
                <a:latin typeface="TimesNewRomanPSMT"/>
              </a:rPr>
              <a:t>Hydrostatika odvozuje zákony rovnováhy v kapalině v klidu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0" i="0" u="none" strike="noStrike" baseline="0" dirty="0" smtClean="0">
                <a:latin typeface="TimesNewRomanPSMT"/>
              </a:rPr>
              <a:t>vzhledem k Zemi – absolutní rovnováha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0" i="0" u="none" strike="noStrike" baseline="0" dirty="0" smtClean="0">
                <a:latin typeface="TimesNewRomanPSMT"/>
              </a:rPr>
              <a:t>vzhledem k jinému prostoru, který se s kapalinou pohybuje – relativní rovnováha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13148" y="3284984"/>
            <a:ext cx="903085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Na kapalinu působí síly VNĚJŠÍ  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objemové                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( gravitační, odstředivá )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                                                     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síly vnějšího tlaku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  ( atmosférický tlak, tlak pístu )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                                                     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síly reakce stěny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     ( obal ve kterém se kapalina nachází)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 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                                    VNITŘNÍ 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síly vzájemného působení částeček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                                                         normálová napětí v klidu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                                                         hydrostatický tlak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3148" y="5661248"/>
            <a:ext cx="81312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  <a:tab pos="449580" algn="l"/>
              </a:tabLst>
            </a:pPr>
            <a:r>
              <a:rPr lang="cs-CZ" b="1" dirty="0" smtClean="0">
                <a:effectLst/>
                <a:latin typeface="Times New Roman"/>
              </a:rPr>
              <a:t>Je- </a:t>
            </a:r>
            <a:r>
              <a:rPr lang="cs-CZ" b="1" dirty="0" err="1" smtClean="0">
                <a:effectLst/>
                <a:latin typeface="Times New Roman"/>
              </a:rPr>
              <a:t>li</a:t>
            </a:r>
            <a:r>
              <a:rPr lang="cs-CZ" b="1" dirty="0" smtClean="0">
                <a:effectLst/>
                <a:latin typeface="Times New Roman"/>
              </a:rPr>
              <a:t> kapalina v klidu, je výslednice všech působících sil rovna 0 </a:t>
            </a:r>
            <a:endParaRPr lang="cs-CZ" b="1" dirty="0">
              <a:effectLst/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11459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40409"/>
            <a:ext cx="763284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  </a:t>
            </a:r>
          </a:p>
          <a:p>
            <a:pPr lvl="0"/>
            <a:r>
              <a:rPr lang="cs-CZ" dirty="0" smtClean="0">
                <a:effectLst/>
                <a:latin typeface="Times New Roman"/>
                <a:ea typeface="Times New Roman"/>
              </a:rPr>
              <a:t>Základní rovnice hydrostatiky                        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>
                <a:solidFill>
                  <a:prstClr val="black"/>
                </a:solidFill>
                <a:latin typeface="Times New Roman"/>
                <a:ea typeface="Times New Roman"/>
              </a:rPr>
              <a:t>P = F/S</a:t>
            </a:r>
          </a:p>
          <a:p>
            <a:pPr>
              <a:spcAft>
                <a:spcPts val="0"/>
              </a:spcAft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effectLst/>
                <a:latin typeface="Times New Roman"/>
                <a:ea typeface="Times New Roman"/>
              </a:rPr>
              <a:t>V bodě  E kapaliny - definovaný souřadnicemi (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x,y,z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) – tlak P – přesun do bodu F – přírůstek tlaku 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dPs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10068"/>
            <a:ext cx="5321834" cy="4833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1784" y="2130712"/>
            <a:ext cx="415820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000" dirty="0" err="1" smtClean="0">
                <a:effectLst/>
                <a:latin typeface="Times New Roman"/>
                <a:ea typeface="Times New Roman"/>
              </a:rPr>
              <a:t>dPs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= ρ (</a:t>
            </a:r>
            <a:r>
              <a:rPr lang="cs-CZ" sz="2000" dirty="0" err="1" smtClean="0">
                <a:effectLst/>
                <a:latin typeface="Times New Roman"/>
                <a:ea typeface="Times New Roman"/>
              </a:rPr>
              <a:t>a</a:t>
            </a:r>
            <a:r>
              <a:rPr lang="cs-CZ" sz="2000" baseline="-25000" dirty="0" err="1" smtClean="0">
                <a:effectLst/>
                <a:latin typeface="Times New Roman"/>
                <a:ea typeface="Times New Roman"/>
              </a:rPr>
              <a:t>x</a:t>
            </a:r>
            <a:r>
              <a:rPr lang="cs-CZ" sz="2000" baseline="-25000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000" dirty="0" err="1" smtClean="0">
                <a:effectLst/>
                <a:latin typeface="Times New Roman"/>
                <a:ea typeface="Times New Roman"/>
              </a:rPr>
              <a:t>d</a:t>
            </a:r>
            <a:r>
              <a:rPr lang="cs-CZ" sz="2000" baseline="-25000" dirty="0" err="1" smtClean="0">
                <a:effectLst/>
                <a:latin typeface="Times New Roman"/>
                <a:ea typeface="Times New Roman"/>
              </a:rPr>
              <a:t>x</a:t>
            </a:r>
            <a:r>
              <a:rPr lang="cs-CZ" sz="2000" baseline="-25000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+ </a:t>
            </a:r>
            <a:r>
              <a:rPr lang="cs-CZ" sz="2000" dirty="0" err="1" smtClean="0">
                <a:effectLst/>
                <a:latin typeface="Times New Roman"/>
                <a:ea typeface="Times New Roman"/>
              </a:rPr>
              <a:t>a</a:t>
            </a:r>
            <a:r>
              <a:rPr lang="cs-CZ" sz="2000" baseline="-25000" dirty="0" err="1" smtClean="0">
                <a:effectLst/>
                <a:latin typeface="Times New Roman"/>
                <a:ea typeface="Times New Roman"/>
              </a:rPr>
              <a:t>y</a:t>
            </a:r>
            <a:r>
              <a:rPr lang="cs-CZ" sz="2000" dirty="0" err="1" smtClean="0">
                <a:effectLst/>
                <a:latin typeface="Times New Roman"/>
                <a:ea typeface="Times New Roman"/>
              </a:rPr>
              <a:t>d</a:t>
            </a:r>
            <a:r>
              <a:rPr lang="cs-CZ" sz="2000" baseline="-25000" dirty="0" err="1" smtClean="0">
                <a:effectLst/>
                <a:latin typeface="Times New Roman"/>
                <a:ea typeface="Times New Roman"/>
              </a:rPr>
              <a:t>y</a:t>
            </a:r>
            <a:r>
              <a:rPr lang="cs-CZ" sz="2000" baseline="-25000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+ </a:t>
            </a:r>
            <a:r>
              <a:rPr lang="cs-CZ" sz="2000" dirty="0" err="1" smtClean="0">
                <a:effectLst/>
                <a:latin typeface="Times New Roman"/>
                <a:ea typeface="Times New Roman"/>
              </a:rPr>
              <a:t>a</a:t>
            </a:r>
            <a:r>
              <a:rPr lang="cs-CZ" sz="2000" baseline="-25000" dirty="0" err="1" smtClean="0">
                <a:effectLst/>
                <a:latin typeface="Times New Roman"/>
                <a:ea typeface="Times New Roman"/>
              </a:rPr>
              <a:t>z</a:t>
            </a:r>
            <a:r>
              <a:rPr lang="cs-CZ" sz="2000" dirty="0" err="1" smtClean="0">
                <a:effectLst/>
                <a:latin typeface="Times New Roman"/>
                <a:ea typeface="Times New Roman"/>
              </a:rPr>
              <a:t>d</a:t>
            </a:r>
            <a:r>
              <a:rPr lang="cs-CZ" sz="2000" baseline="-25000" dirty="0" err="1" smtClean="0">
                <a:effectLst/>
                <a:latin typeface="Times New Roman"/>
                <a:ea typeface="Times New Roman"/>
              </a:rPr>
              <a:t>z</a:t>
            </a:r>
            <a:r>
              <a:rPr lang="cs-CZ" sz="2000" baseline="-25000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sz="2000" dirty="0" smtClean="0">
                <a:effectLst/>
                <a:latin typeface="Times New Roman"/>
                <a:ea typeface="Times New Roman"/>
              </a:rPr>
              <a:t> ) </a:t>
            </a: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         </a:t>
            </a: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a</a:t>
            </a:r>
            <a:r>
              <a:rPr lang="cs-CZ" baseline="-25000" dirty="0" err="1" smtClean="0">
                <a:effectLst/>
                <a:latin typeface="Times New Roman"/>
                <a:ea typeface="Times New Roman"/>
              </a:rPr>
              <a:t>x</a:t>
            </a:r>
            <a:r>
              <a:rPr lang="cs-CZ" baseline="-25000" dirty="0" smtClean="0">
                <a:effectLst/>
                <a:latin typeface="Times New Roman"/>
                <a:ea typeface="Times New Roman"/>
              </a:rPr>
              <a:t>  +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a</a:t>
            </a:r>
            <a:r>
              <a:rPr lang="cs-CZ" baseline="-25000" dirty="0" err="1" smtClean="0">
                <a:effectLst/>
                <a:latin typeface="Times New Roman"/>
                <a:ea typeface="Times New Roman"/>
              </a:rPr>
              <a:t>y</a:t>
            </a:r>
            <a:r>
              <a:rPr lang="cs-CZ" baseline="-25000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rovnají se 0</a:t>
            </a: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a</a:t>
            </a:r>
            <a:r>
              <a:rPr lang="cs-CZ" baseline="-25000" dirty="0" err="1" smtClean="0">
                <a:effectLst/>
                <a:latin typeface="Times New Roman"/>
                <a:ea typeface="Times New Roman"/>
              </a:rPr>
              <a:t>z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= - g</a:t>
            </a: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                         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dPs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= -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ρg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</a:t>
            </a:r>
            <a:r>
              <a:rPr lang="cs-CZ" baseline="-25000" dirty="0" err="1" smtClean="0">
                <a:effectLst/>
                <a:latin typeface="Times New Roman"/>
                <a:ea typeface="Times New Roman"/>
              </a:rPr>
              <a:t>z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baseline="-25000" dirty="0" smtClean="0">
                <a:effectLst/>
                <a:latin typeface="Times New Roman"/>
                <a:ea typeface="Times New Roman"/>
              </a:rPr>
              <a:t> 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2800" b="1" dirty="0" smtClean="0">
                <a:effectLst/>
                <a:latin typeface="Times New Roman"/>
                <a:ea typeface="Times New Roman"/>
              </a:rPr>
              <a:t>        </a:t>
            </a:r>
            <a:r>
              <a:rPr lang="cs-CZ" sz="2800" b="1" u="sng" dirty="0" err="1" smtClean="0">
                <a:effectLst/>
                <a:latin typeface="Times New Roman"/>
                <a:ea typeface="Times New Roman"/>
              </a:rPr>
              <a:t>Ps</a:t>
            </a:r>
            <a:r>
              <a:rPr lang="cs-CZ" sz="2800" b="1" u="sng" dirty="0" smtClean="0">
                <a:effectLst/>
                <a:latin typeface="Times New Roman"/>
                <a:ea typeface="Times New Roman"/>
              </a:rPr>
              <a:t> = </a:t>
            </a:r>
            <a:r>
              <a:rPr lang="cs-CZ" sz="2800" b="1" u="sng" dirty="0" err="1" smtClean="0">
                <a:effectLst/>
                <a:latin typeface="Times New Roman"/>
                <a:ea typeface="Times New Roman"/>
              </a:rPr>
              <a:t>Pv</a:t>
            </a:r>
            <a:r>
              <a:rPr lang="cs-CZ" sz="2800" b="1" u="sng" dirty="0" smtClean="0">
                <a:effectLst/>
                <a:latin typeface="Times New Roman"/>
                <a:ea typeface="Times New Roman"/>
              </a:rPr>
              <a:t> + </a:t>
            </a:r>
            <a:r>
              <a:rPr lang="cs-CZ" sz="2800" b="1" u="sng" dirty="0" err="1" smtClean="0">
                <a:effectLst/>
                <a:latin typeface="Times New Roman"/>
                <a:ea typeface="Times New Roman"/>
              </a:rPr>
              <a:t>ρgh</a:t>
            </a:r>
            <a:endParaRPr lang="cs-CZ" sz="2800" b="1" u="sng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2800" b="1" dirty="0" smtClean="0">
                <a:effectLst/>
                <a:latin typeface="Times New Roman"/>
                <a:ea typeface="Times New Roman"/>
              </a:rPr>
              <a:t> </a:t>
            </a: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 err="1" smtClean="0">
                <a:effectLst/>
                <a:latin typeface="Times New Roman"/>
                <a:ea typeface="Times New Roman"/>
              </a:rPr>
              <a:t>Pv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= Pa  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atmosferický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100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kPa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90654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6336704" cy="5637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52682" y="4725144"/>
            <a:ext cx="59766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h</a:t>
            </a:r>
            <a:r>
              <a:rPr lang="cs-CZ" dirty="0" smtClean="0"/>
              <a:t>ladinové = </a:t>
            </a:r>
            <a:r>
              <a:rPr lang="cs-CZ" dirty="0" err="1" smtClean="0"/>
              <a:t>rovňové</a:t>
            </a:r>
            <a:r>
              <a:rPr lang="cs-CZ" dirty="0" smtClean="0"/>
              <a:t> plochy v kapalině mají v každém bodě stejný statický tlak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h</a:t>
            </a:r>
            <a:r>
              <a:rPr lang="cs-CZ" dirty="0" smtClean="0"/>
              <a:t>ladinové plochy jsou vodorovné roviny kolmé na osu Z – tížnice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z</a:t>
            </a:r>
            <a:r>
              <a:rPr lang="cs-CZ" dirty="0" smtClean="0"/>
              <a:t>vláštní hladinou je prostá hladina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62520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8229600" cy="504056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1400" dirty="0" smtClean="0"/>
              <a:t>Použité zdroje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1352890" y="1052736"/>
            <a:ext cx="602742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</p:spTree>
    <p:extLst>
      <p:ext uri="{BB962C8B-B14F-4D97-AF65-F5344CB8AC3E}">
        <p14:creationId xmlns:p14="http://schemas.microsoft.com/office/powerpoint/2010/main" val="1707094247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258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Aerodynamika</vt:lpstr>
      <vt:lpstr>1_Aerodynamika</vt:lpstr>
      <vt:lpstr>Prezentace aplikace PowerPoint</vt:lpstr>
      <vt:lpstr>Hydraulika  základy hydrostatiky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Kotrba</dc:creator>
  <cp:lastModifiedBy>Alena Stachová</cp:lastModifiedBy>
  <cp:revision>5</cp:revision>
  <dcterms:created xsi:type="dcterms:W3CDTF">2013-12-02T13:58:58Z</dcterms:created>
  <dcterms:modified xsi:type="dcterms:W3CDTF">2013-12-09T09:46:37Z</dcterms:modified>
</cp:coreProperties>
</file>