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2" r:id="rId3"/>
    <p:sldId id="256" r:id="rId4"/>
    <p:sldId id="264" r:id="rId5"/>
    <p:sldId id="265" r:id="rId6"/>
    <p:sldId id="266" r:id="rId7"/>
    <p:sldId id="267" r:id="rId8"/>
    <p:sldId id="268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086" autoAdjust="0"/>
    <p:restoredTop sz="94660"/>
  </p:normalViewPr>
  <p:slideViewPr>
    <p:cSldViewPr>
      <p:cViewPr>
        <p:scale>
          <a:sx n="340" d="100"/>
          <a:sy n="340" d="100"/>
        </p:scale>
        <p:origin x="11028" y="101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39FE8-8235-475D-87EB-30A9F4B53172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768B7-74E4-457F-A51B-BFB76E8D82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39FE8-8235-475D-87EB-30A9F4B53172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768B7-74E4-457F-A51B-BFB76E8D82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39FE8-8235-475D-87EB-30A9F4B53172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768B7-74E4-457F-A51B-BFB76E8D82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39FE8-8235-475D-87EB-30A9F4B53172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768B7-74E4-457F-A51B-BFB76E8D82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39FE8-8235-475D-87EB-30A9F4B53172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768B7-74E4-457F-A51B-BFB76E8D82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39FE8-8235-475D-87EB-30A9F4B53172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768B7-74E4-457F-A51B-BFB76E8D82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39FE8-8235-475D-87EB-30A9F4B53172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768B7-74E4-457F-A51B-BFB76E8D82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39FE8-8235-475D-87EB-30A9F4B53172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768B7-74E4-457F-A51B-BFB76E8D82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39FE8-8235-475D-87EB-30A9F4B53172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768B7-74E4-457F-A51B-BFB76E8D82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39FE8-8235-475D-87EB-30A9F4B53172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768B7-74E4-457F-A51B-BFB76E8D82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39FE8-8235-475D-87EB-30A9F4B53172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768B7-74E4-457F-A51B-BFB76E8D82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A7D1FF"/>
            </a:gs>
            <a:gs pos="0">
              <a:srgbClr val="5E9EFF">
                <a:lumMod val="30000"/>
                <a:lumOff val="70000"/>
              </a:srgbClr>
            </a:gs>
            <a:gs pos="0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8D939FE8-8235-475D-87EB-30A9F4B53172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31A768B7-74E4-457F-A51B-BFB76E8D826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114300" y="-9461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350" y="692150"/>
            <a:ext cx="6083300" cy="14859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6"/>
          <p:cNvSpPr>
            <a:spLocks noChangeArrowheads="1"/>
          </p:cNvSpPr>
          <p:nvPr/>
        </p:nvSpPr>
        <p:spPr bwMode="auto">
          <a:xfrm>
            <a:off x="1042988" y="5329238"/>
            <a:ext cx="7205662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 eaLnBrk="0" hangingPunct="0"/>
            <a:r>
              <a:rPr lang="cs-CZ" sz="1200" b="1">
                <a:latin typeface="Times New Roman" pitchFamily="18" charset="0"/>
                <a:cs typeface="Times New Roman" pitchFamily="18" charset="0"/>
              </a:rPr>
              <a:t>Základní škola, Moravský Krumlov, náměstí Klášterní 134, okres Znojmo, příspěvková organizace</a:t>
            </a:r>
            <a:endParaRPr lang="cs-CZ" sz="800">
              <a:latin typeface="Times New Roman" pitchFamily="18" charset="0"/>
            </a:endParaRPr>
          </a:p>
          <a:p>
            <a:pPr algn="ctr" eaLnBrk="0" hangingPunct="0"/>
            <a:endParaRPr lang="cs-CZ"/>
          </a:p>
        </p:txBody>
      </p:sp>
      <p:sp>
        <p:nvSpPr>
          <p:cNvPr id="5" name="Rectangle 202"/>
          <p:cNvSpPr>
            <a:spLocks noChangeArrowheads="1"/>
          </p:cNvSpPr>
          <p:nvPr/>
        </p:nvSpPr>
        <p:spPr bwMode="auto">
          <a:xfrm>
            <a:off x="114300" y="78025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7" name="TextBox 6"/>
          <p:cNvSpPr txBox="1"/>
          <p:nvPr/>
        </p:nvSpPr>
        <p:spPr>
          <a:xfrm>
            <a:off x="1403350" y="3356992"/>
            <a:ext cx="60069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Vy_32_INOVACE_O4_ŽIVOČICHOVÉ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808062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oup 8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513695678"/>
              </p:ext>
            </p:extLst>
          </p:nvPr>
        </p:nvGraphicFramePr>
        <p:xfrm>
          <a:off x="611188" y="908050"/>
          <a:ext cx="8281987" cy="5674043"/>
        </p:xfrm>
        <a:graphic>
          <a:graphicData uri="http://schemas.openxmlformats.org/drawingml/2006/table">
            <a:tbl>
              <a:tblPr/>
              <a:tblGrid>
                <a:gridCol w="1439862"/>
                <a:gridCol w="3709988"/>
                <a:gridCol w="3132137"/>
              </a:tblGrid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Přírodověda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Živočichové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74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Určeno pro žáky 4. ročníku, společné znaky živočichů, dělení živočichů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Vysvětlí společné znaky živočichů, chápe rozdělení živočichů na bezobratlé a obratlovce, býložravce, masožravce, všežravce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Bezobratlí, obratlovci, ryby, plazi, ptáci, savci, obojživelníci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Kateřina Jeřábková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stupeň ZŠ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4..ročník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program: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Školní vzdělávací program pro základní vzdělávání, 793/2009 , Škola pro každého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PowerPoint 2010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 9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snímků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 Box 63"/>
          <p:cNvSpPr txBox="1">
            <a:spLocks noChangeArrowheads="1"/>
          </p:cNvSpPr>
          <p:nvPr/>
        </p:nvSpPr>
        <p:spPr bwMode="auto">
          <a:xfrm>
            <a:off x="3132138" y="188913"/>
            <a:ext cx="259238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/>
            <a:r>
              <a:rPr lang="cs-CZ" b="1"/>
              <a:t>ANOTACE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8515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9600" dirty="0" smtClean="0"/>
              <a:t>Živočichové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5266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Společné znaky živočichů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/>
          <a:lstStyle/>
          <a:p>
            <a:r>
              <a:rPr lang="cs-CZ" dirty="0" smtClean="0"/>
              <a:t>Přijímají vodu a potravu</a:t>
            </a:r>
          </a:p>
          <a:p>
            <a:r>
              <a:rPr lang="cs-CZ" dirty="0"/>
              <a:t>D</a:t>
            </a:r>
            <a:r>
              <a:rPr lang="cs-CZ" dirty="0" smtClean="0"/>
              <a:t>ýchají</a:t>
            </a:r>
          </a:p>
          <a:p>
            <a:r>
              <a:rPr lang="cs-CZ" dirty="0" smtClean="0"/>
              <a:t>Pohybují se</a:t>
            </a:r>
          </a:p>
          <a:p>
            <a:r>
              <a:rPr lang="cs-CZ" dirty="0" smtClean="0"/>
              <a:t>Rostou, rozmnožují se</a:t>
            </a:r>
          </a:p>
          <a:p>
            <a:r>
              <a:rPr lang="cs-CZ" dirty="0" smtClean="0"/>
              <a:t>Vnímají pomocí smyslů</a:t>
            </a:r>
          </a:p>
          <a:p>
            <a:r>
              <a:rPr lang="cs-CZ" dirty="0" smtClean="0"/>
              <a:t>Reagují na změny v přírodě</a:t>
            </a:r>
          </a:p>
          <a:p>
            <a:r>
              <a:rPr lang="cs-CZ" dirty="0" smtClean="0"/>
              <a:t>Vylučují</a:t>
            </a:r>
          </a:p>
          <a:p>
            <a:endParaRPr lang="cs-CZ" dirty="0"/>
          </a:p>
        </p:txBody>
      </p:sp>
      <p:pic>
        <p:nvPicPr>
          <p:cNvPr id="1026" name="Picture 2" descr="C:\Users\FiNe\Desktop\Vykend\IMAG040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38142"/>
            <a:ext cx="8064896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99786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9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1000"/>
                            </p:stCondLst>
                            <p:childTnLst>
                              <p:par>
                                <p:cTn id="37" presetID="2" presetClass="exit" presetSubtype="4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500"/>
                            </p:stCondLst>
                            <p:childTnLst>
                              <p:par>
                                <p:cTn id="42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6000"/>
                            </p:stCondLst>
                            <p:childTnLst>
                              <p:par>
                                <p:cTn id="47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6500"/>
                            </p:stCondLst>
                            <p:childTnLst>
                              <p:par>
                                <p:cTn id="52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7000"/>
                            </p:stCondLst>
                            <p:childTnLst>
                              <p:par>
                                <p:cTn id="57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7500"/>
                            </p:stCondLst>
                            <p:childTnLst>
                              <p:par>
                                <p:cTn id="62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8000"/>
                            </p:stCondLst>
                            <p:childTnLst>
                              <p:par>
                                <p:cTn id="67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8500"/>
                            </p:stCondLst>
                            <p:childTnLst>
                              <p:par>
                                <p:cTn id="7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Dělení živočichů podle vnitřní stavby: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OBRATLOVCI – mají páteř složenou z obratlů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BEZOBRATLÍ – nemají páteř složenou z obratlů</a:t>
            </a:r>
            <a:endParaRPr lang="cs-CZ" dirty="0"/>
          </a:p>
          <a:p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898361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Mezi bezobratlé patří velká </a:t>
            </a:r>
            <a:br>
              <a:rPr lang="cs-CZ" dirty="0" smtClean="0"/>
            </a:br>
            <a:r>
              <a:rPr lang="cs-CZ" dirty="0" smtClean="0"/>
              <a:t>skupina živočichů - HMYZ</a:t>
            </a:r>
            <a:endParaRPr lang="cs-CZ" dirty="0"/>
          </a:p>
        </p:txBody>
      </p:sp>
      <p:pic>
        <p:nvPicPr>
          <p:cNvPr id="2054" name="Picture 6" descr="http://www.priroda.cz/pozadi/otakarek_fenyklov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440" y="3789040"/>
            <a:ext cx="2400267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cechy.net/foto/foto_clanek.html?im=1097609555_0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02806" y="3860771"/>
            <a:ext cx="2133703" cy="1911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3219864"/>
            <a:ext cx="23415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Včela medonosná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2081" y="3284984"/>
            <a:ext cx="213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Moucha dvoudomá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6023" y="5587320"/>
            <a:ext cx="24002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Otakárek fenyklový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02806" y="5771986"/>
            <a:ext cx="21337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Roháč obecný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9858" y="1585904"/>
            <a:ext cx="2181290" cy="1635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02806" y="1611481"/>
            <a:ext cx="2147188" cy="16103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2144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7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3" y="3062685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Ryby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02407" y="3062685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Obojživelníci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76256" y="310269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Plazi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67745" y="6027783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28220" y="5999223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Savci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502036" y="16879"/>
            <a:ext cx="595028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tx2"/>
                </a:solidFill>
                <a:effectLst>
                  <a:outerShdw blurRad="55000" dist="22000" dir="5400000" algn="t" rotWithShape="0">
                    <a:prstClr val="black">
                      <a:alpha val="80000"/>
                    </a:prstClr>
                  </a:outerShdw>
                </a:effectLst>
                <a:latin typeface="+mj-ea"/>
                <a:ea typeface="+mj-ea"/>
                <a:cs typeface="+mj-cs"/>
              </a:rPr>
              <a:t>Obratlovce dělíme na 5 </a:t>
            </a:r>
            <a:r>
              <a:rPr lang="cs-CZ" sz="3200" b="1" dirty="0" smtClean="0">
                <a:solidFill>
                  <a:schemeClr val="tx2"/>
                </a:solidFill>
                <a:effectLst>
                  <a:outerShdw blurRad="55000" dist="22000" dir="5400000" algn="t" rotWithShape="0">
                    <a:prstClr val="black">
                      <a:alpha val="80000"/>
                    </a:prstClr>
                  </a:outerShdw>
                </a:effectLst>
                <a:latin typeface="+mj-ea"/>
                <a:ea typeface="+mj-ea"/>
                <a:cs typeface="+mj-cs"/>
              </a:rPr>
              <a:t>skupin.</a:t>
            </a:r>
            <a:endParaRPr lang="cs-CZ" sz="3200" b="1" dirty="0">
              <a:solidFill>
                <a:schemeClr val="tx2"/>
              </a:solidFill>
              <a:effectLst>
                <a:outerShdw blurRad="55000" dist="22000" dir="5400000" algn="t" rotWithShape="0">
                  <a:prstClr val="black">
                    <a:alpha val="80000"/>
                  </a:prstClr>
                </a:outerShdw>
              </a:effectLst>
              <a:latin typeface="+mj-ea"/>
              <a:ea typeface="+mj-ea"/>
              <a:cs typeface="+mj-cs"/>
            </a:endParaRPr>
          </a:p>
        </p:txBody>
      </p:sp>
      <p:pic>
        <p:nvPicPr>
          <p:cNvPr id="3074" name="Picture 2" descr="http://zivazeme.cz/images/klaun-zdobeny0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185" y="952745"/>
            <a:ext cx="2859636" cy="2091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seniorum.cz/uploads/article/699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1819" y="1075266"/>
            <a:ext cx="2688331" cy="1949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www.flchams.com/inventory/Kestahn%281%2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0" y="926090"/>
            <a:ext cx="2797623" cy="2098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http://tuleniaspol.webz.cz/Ledmed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0232" y="3432017"/>
            <a:ext cx="3449033" cy="2570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81617" y="2733362"/>
            <a:ext cx="66572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ea typeface="Adobe Gothic Std B" pitchFamily="34" charset="-128"/>
                <a:cs typeface="Times New Roman" pitchFamily="18" charset="0"/>
              </a:rPr>
              <a:t>Najdi v atlase živočichů další zástupce.</a:t>
            </a:r>
            <a:endParaRPr lang="cs-CZ" sz="2800" b="1" dirty="0">
              <a:latin typeface="Times New Roman" pitchFamily="18" charset="0"/>
              <a:ea typeface="Adobe Gothic Std B" pitchFamily="34" charset="-128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406901"/>
            <a:ext cx="3458899" cy="259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93402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5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5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1500"/>
                            </p:stCondLst>
                            <p:childTnLst>
                              <p:par>
                                <p:cTn id="39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3000"/>
                            </p:stCondLst>
                            <p:childTnLst>
                              <p:par>
                                <p:cTn id="44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4500"/>
                            </p:stCondLst>
                            <p:childTnLst>
                              <p:par>
                                <p:cTn id="49" presetID="10" presetClass="exit" presetSubtype="0" fill="hold" grpId="1" nodeType="afterEffect">
                                  <p:stCondLst>
                                    <p:cond delay="7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2000"/>
                            </p:stCondLst>
                            <p:childTnLst>
                              <p:par>
                                <p:cTn id="53" presetID="10" presetClass="exit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3000"/>
                            </p:stCondLst>
                            <p:childTnLst>
                              <p:par>
                                <p:cTn id="57" presetID="10" presetClass="exit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4000"/>
                            </p:stCondLst>
                            <p:childTnLst>
                              <p:par>
                                <p:cTn id="61" presetID="10" presetClass="exit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5000"/>
                            </p:stCondLst>
                            <p:childTnLst>
                              <p:par>
                                <p:cTn id="65" presetID="10" presetClass="exit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6000"/>
                            </p:stCondLst>
                            <p:childTnLst>
                              <p:par>
                                <p:cTn id="69" presetID="10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7000"/>
                            </p:stCondLst>
                            <p:childTnLst>
                              <p:par>
                                <p:cTn id="73" presetID="10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8000"/>
                            </p:stCondLst>
                            <p:childTnLst>
                              <p:par>
                                <p:cTn id="77" presetID="10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9000"/>
                            </p:stCondLst>
                            <p:childTnLst>
                              <p:par>
                                <p:cTn id="81" presetID="1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30000"/>
                            </p:stCondLst>
                            <p:childTnLst>
                              <p:par>
                                <p:cTn id="84" presetID="10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31000"/>
                            </p:stCondLst>
                            <p:childTnLst>
                              <p:par>
                                <p:cTn id="88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Dělení živočichů podle toho, čím se živí.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900" dirty="0" smtClean="0"/>
              <a:t>BÝLOŽRAVCI – živí se rostlinami</a:t>
            </a:r>
          </a:p>
          <a:p>
            <a:r>
              <a:rPr lang="cs-CZ" sz="2800" dirty="0" smtClean="0"/>
              <a:t>MASOŽRAVCI – živí se masem jiných živočichů</a:t>
            </a:r>
          </a:p>
          <a:p>
            <a:r>
              <a:rPr lang="cs-CZ" sz="2900" dirty="0" smtClean="0"/>
              <a:t>VŠEŽRAVCI – živí se rostlinami i masem</a:t>
            </a:r>
            <a:endParaRPr lang="cs-CZ" sz="2900" dirty="0"/>
          </a:p>
        </p:txBody>
      </p:sp>
      <p:pic>
        <p:nvPicPr>
          <p:cNvPr id="4098" name="Picture 2" descr="http://www.meiguoxing.com/images/Pandas_drinkin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204864"/>
            <a:ext cx="2983033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1556792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Rozhodni, čím se živí:</a:t>
            </a:r>
            <a:endParaRPr lang="cs-CZ" sz="2800" b="1" dirty="0"/>
          </a:p>
        </p:txBody>
      </p:sp>
      <p:pic>
        <p:nvPicPr>
          <p:cNvPr id="4100" name="Picture 4" descr="http://i43.photobucket.com/albums/e351/retrorocit/04MexicanRedKneeTarantul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11312" y="2008004"/>
            <a:ext cx="2374714" cy="1781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www.ideje.cz/uploads/image/data/62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114853"/>
            <a:ext cx="2232248" cy="1674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ttp://static.guim.co.uk/sys-images/Travel/Pix/pictures/2008/03/31/KenyaAlamy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4221088"/>
            <a:ext cx="2880320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http://static.desktopnexus.com/thumbnails/45092-bigthumbnail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186250"/>
            <a:ext cx="2393611" cy="1797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http://www.tichyphoto.com/photo/orel-belohlavy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186250"/>
            <a:ext cx="2619374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62990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7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9500"/>
                            </p:stCondLst>
                            <p:childTnLst>
                              <p:par>
                                <p:cTn id="28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0"/>
                            </p:stCondLst>
                            <p:childTnLst>
                              <p:par>
                                <p:cTn id="32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1000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500"/>
                            </p:stCondLst>
                            <p:childTnLst>
                              <p:par>
                                <p:cTn id="4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2000"/>
                            </p:stCondLst>
                            <p:childTnLst>
                              <p:par>
                                <p:cTn id="4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2500"/>
                            </p:stCondLst>
                            <p:childTnLst>
                              <p:par>
                                <p:cTn id="5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3000"/>
                            </p:stCondLst>
                            <p:childTnLst>
                              <p:par>
                                <p:cTn id="5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3500"/>
                            </p:stCondLst>
                            <p:childTnLst>
                              <p:par>
                                <p:cTn id="6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it-IT" sz="700" dirty="0"/>
              <a:t>[online]. [cit. 2012-11-11]. Dostupné z: </a:t>
            </a:r>
            <a:r>
              <a:rPr lang="cs-CZ" sz="700" dirty="0"/>
              <a:t>http://www.google.cz/imgres?num=10&amp;hl=cs&amp;biw=1920&amp;bih=934&amp;tbm=isch&amp;tbnid=UQRcFzaknJ2mKM:&amp;imgrefurl=http://bezstavovce.blogspot.com/2011/02/clankonozce-arthropoda_12.html&amp;docid=20ovgP8G17LdfM&amp;imgurl=http://3.bp.blogspot.com/-tpz5-iY_O6A/TVb4eFY-d6I/AAAAAAAAAEQ/kcNwSzMIQRs/s1600/vcela-575x385.jpg&amp;w=575&amp;h=385&amp;ei=FfqbUK3uNYeO4gTQsYHQCQ&amp;zoom=1&amp;iact=hc&amp;vpx=1284&amp;vpy=345&amp;dur=192&amp;hovh=184&amp;hovw=274&amp;tx=126&amp;ty=102&amp;sig=112699063160740061346&amp;page=1&amp;tbnh=135&amp;tbnw=193&amp;start=0&amp;ndsp=43&amp;ved=1t:429,r:13,s:0,i:122</a:t>
            </a:r>
          </a:p>
          <a:p>
            <a:r>
              <a:rPr lang="it-IT" sz="700" dirty="0"/>
              <a:t>[online]. [cit. 2012-11-11]. Dostupné z: </a:t>
            </a:r>
            <a:r>
              <a:rPr lang="cs-CZ" sz="700" dirty="0"/>
              <a:t>http://www.google.cz/imgres?hl=cs&amp;biw=1920&amp;bih=934&amp;tbm=isch&amp;tbnid=98olzVNETALMQM:&amp;imgrefurl=http://vejacv.albums.cz/atlas-krkonosske-fau/bezobratli.html&amp;docid=7wJor1dbrzB-xM&amp;imgurl=http://www.arik37.com/var/plain_site/storage/images/media/images/fliegen/breitfluegelige-raupenfliege-ectophasia-crassipennis-02/370-1-ger-DE/Breitfluegelige-Raupenfliege-Ectophasia-crassipennis-02.jpg&amp;w=1000&amp;h=750&amp;ei=VvqbUIT5I-6K4gTWxICAAw&amp;zoom=1&amp;iact=hc&amp;vpx=510&amp;vpy=274&amp;dur=1078&amp;hovh=194&amp;hovw=259&amp;tx=146&amp;ty=144&amp;sig=112699063160740061346&amp;page=1&amp;tbnh=151&amp;tbnw=212&amp;start=0&amp;ndsp=52&amp;ved=1t:429,r:9,s:20,i:157</a:t>
            </a:r>
          </a:p>
          <a:p>
            <a:r>
              <a:rPr lang="it-IT" sz="700" dirty="0"/>
              <a:t>[online]. [cit. 2012-11-11]. Dostupné z: </a:t>
            </a:r>
            <a:r>
              <a:rPr lang="cs-CZ" sz="700" dirty="0"/>
              <a:t>http://www.google.cz/imgres?hl=cs&amp;biw=1920&amp;bih=934&amp;tbm=isch&amp;tbnid=4zOHL__uPyel1M:&amp;imgrefurl=http://ailinonaldea.blog.cz/1107/motylci&amp;docid=8ALFE9qFNWfb8M&amp;imgurl=http://www.priroda.cz/pozadi/otakarek_fenyklovy.jpg&amp;w=1024&amp;h=768&amp;ei=wPqbUKjLM6aM4gSp2oGoDA&amp;zoom=1&amp;iact=hc&amp;vpx=742&amp;vpy=99&amp;dur=274&amp;hovh=194&amp;hovw=259&amp;tx=160&amp;ty=94&amp;sig=112699063160740061346&amp;page=1&amp;tbnh=140&amp;tbnw=169&amp;start=0&amp;ndsp=44&amp;ved=1t:429,r:3,s:0,i:77</a:t>
            </a:r>
          </a:p>
          <a:p>
            <a:r>
              <a:rPr lang="it-IT" sz="700" dirty="0"/>
              <a:t>[online]. [cit. 2012-11-11]. Dostupné z: </a:t>
            </a:r>
            <a:r>
              <a:rPr lang="cs-CZ" sz="700" dirty="0"/>
              <a:t>http://www.google.cz/imgres?hl=cs&amp;biw=1920&amp;bih=934&amp;tbm=isch&amp;tbnid=vxAayWkTa1KmmM:&amp;imgrefurl=http://www.cechy.net/%3Fid%3D03.01.04.11%26qid%3D91&amp;docid=7oq57ImrUJyPUM&amp;imgurl=http://www.cechy.net/foto/foto_clanek.html%253Fim%253D1097609555_02.jpg&amp;w=600&amp;h=537&amp;ei=9_qbUOPiFqmi4gTTgYGoDw&amp;zoom=1&amp;iact=hc&amp;vpx=512&amp;vpy=191&amp;dur=892&amp;hovh=141&amp;hovw=159&amp;tx=132&amp;ty=96&amp;sig=112699063160740061346&amp;page=1&amp;tbnh=141&amp;tbnw=159&amp;start=0&amp;ndsp=45&amp;ved=1t:429,r:11,s:0,i:99</a:t>
            </a:r>
          </a:p>
          <a:p>
            <a:r>
              <a:rPr lang="it-IT" sz="700" dirty="0"/>
              <a:t>[online]. [cit. 2012-11-11]. Dostupné z: </a:t>
            </a:r>
            <a:r>
              <a:rPr lang="cs-CZ" sz="700" dirty="0"/>
              <a:t>http://www.google.cz/imgres?start=0&amp;num=10&amp;hl=cs&amp;biw=1920&amp;bih=934&amp;tbm=isch&amp;tbnid=Qa30HYKLN6YBnM:&amp;imgrefurl=http://zivazeme.cz/atlas-ryb/klaun-zdobeny&amp;docid=LzMVHZAlBT6uNM&amp;imgurl=http://zivazeme.cz/images/klaun-zdobeny02.jpg&amp;w=640&amp;h=468&amp;ei=qvybUPifA6eE4gTL-4GIBw&amp;zoom=1&amp;iact=hc&amp;vpx=1251&amp;vpy=493&amp;dur=1492&amp;hovh=192&amp;hovw=263&amp;tx=167&amp;ty=118&amp;sig=112699063160740061346&amp;page=1&amp;tbnh=139&amp;tbnw=193&amp;ndsp=41&amp;ved=1t:429,r:9,s:20,i:31</a:t>
            </a:r>
          </a:p>
          <a:p>
            <a:r>
              <a:rPr lang="it-IT" sz="700" dirty="0"/>
              <a:t>[online]. [cit. 2012-11-11]. Dostupné z: </a:t>
            </a:r>
            <a:r>
              <a:rPr lang="cs-CZ" sz="700" dirty="0"/>
              <a:t>http://www.google.cz/imgres?num=10&amp;hl=cs&amp;biw=1920&amp;bih=934&amp;tbm=isch&amp;tbnid=NfJPtX-Gmiye7M:&amp;imgrefurl=http://www.seniorum.cz/volny-cas/hobby/fauna-a-flora/96&amp;docid=iS0eYOBTGYZvmM&amp;imgurl=http://www.seniorum.cz/uploads/article/6995.jpg&amp;w=400&amp;h=290&amp;ei=_fybULmRKKr74QSIkoH4AQ&amp;zoom=1&amp;iact=hc&amp;vpx=712&amp;vpy=232&amp;dur=465&amp;hovh=191&amp;hovw=264&amp;tx=163&amp;ty=86&amp;sig=112699063160740061346&amp;sqi=2&amp;page=1&amp;tbnh=136&amp;tbnw=180&amp;start=0&amp;ndsp=44&amp;ved=1t:429,r:12,s:0,i:116</a:t>
            </a:r>
          </a:p>
          <a:p>
            <a:r>
              <a:rPr lang="it-IT" sz="700" dirty="0"/>
              <a:t>[online]. [cit. 2012-11-11]. Dostupné z: </a:t>
            </a:r>
            <a:r>
              <a:rPr lang="cs-CZ" sz="700" dirty="0"/>
              <a:t>http://www.google.cz/imgres?start=42&amp;num=10&amp;hl=cs&amp;biw=1920&amp;bih=934&amp;tbm=isch&amp;tbnid=eCmLIAlObDiXfM:&amp;imgrefurl=http://www.flchams.com/inventory_all.asp%3Fid%3D1025&amp;docid=-xFbsMJ4o6XAfM&amp;imgurl=http://www.flchams.com/inventory/Kestahn%281%29.jpg&amp;w=800&amp;h=600&amp;ei=wP2bULWBHYGo4gSzm4HABA&amp;zoom=1&amp;iact=hc&amp;vpx=693&amp;vpy=221&amp;dur=95&amp;hovh=194&amp;hovw=259&amp;tx=126&amp;ty=109&amp;sig=112699063160740061346&amp;page=2&amp;tbnh=139&amp;tbnw=172&amp;ndsp=52&amp;ved=1t:429,r:34,s:20,i:106</a:t>
            </a:r>
          </a:p>
          <a:p>
            <a:r>
              <a:rPr lang="it-IT" sz="700" dirty="0"/>
              <a:t>[online]. [cit. 2012-11-11]. Dostupné z: </a:t>
            </a:r>
            <a:r>
              <a:rPr lang="cs-CZ" sz="700" dirty="0"/>
              <a:t>http://www.google.cz/imgres?start=0&amp;num=10&amp;hl=cs&amp;biw=1920&amp;bih=934&amp;tbm=isch&amp;tbnid=JglsmTvSgbvx-M:&amp;imgrefurl=http://www.meiguoxing.com/Features/Giant_Panda/Giant_Panda_Photos.html&amp;docid=pkt7bgKDRLKaFM&amp;imgurl=http://www.meiguoxing.com/images/Pandas_drinking.jpg&amp;w=499&amp;h=265&amp;ei=LAKcUOykO6Wl4gTs_IDwCQ&amp;zoom=1&amp;iact=hc&amp;vpx=790&amp;vpy=201&amp;dur=242&amp;hovh=163&amp;hovw=308&amp;tx=127&amp;ty=92&amp;sig=112699063160740061346&amp;page=1&amp;tbnh=133&amp;tbnw=252&amp;ndsp=43&amp;ved=1t:429,r:9,s:20,i:31</a:t>
            </a:r>
          </a:p>
          <a:p>
            <a:r>
              <a:rPr lang="it-IT" sz="700" dirty="0"/>
              <a:t>[online]. [cit. 2012-11-11]. Dostupné z: </a:t>
            </a:r>
            <a:r>
              <a:rPr lang="cs-CZ" sz="700" dirty="0"/>
              <a:t>http://www.google.cz/imgres?num=10&amp;hl=cs&amp;biw=1920&amp;bih=934&amp;tbm=isch&amp;tbnid=pXrI_GOic8R84M:&amp;imgrefurl=http://www.ideje.cz/cz/clanky/jedenact-vyhynulych-zvirat-v-fotografiich&amp;docid=_-CBgFvdp76DAM&amp;imgurl=http://www.ideje.cz/uploads/image/data/620.jpg&amp;w=480&amp;h=360&amp;ei=UQOcUOqDA-So4ATDioCQAQ&amp;zoom=1&amp;iact=rc&amp;dur=1&amp;sig=112699063160740061346&amp;sqi=2&amp;page=1&amp;tbnh=136&amp;tbnw=177&amp;start=0&amp;ndsp=16&amp;ved=1t:429,r:14,s:0,i:108&amp;tx=1619&amp;ty=289</a:t>
            </a:r>
          </a:p>
          <a:p>
            <a:r>
              <a:rPr lang="it-IT" sz="700" dirty="0"/>
              <a:t>[online]. [cit. 2012-11-11]. Dostupné z: </a:t>
            </a:r>
            <a:r>
              <a:rPr lang="cs-CZ" sz="700" dirty="0"/>
              <a:t>http://www.google.cz/imgres?start=41&amp;num=10&amp;hl=cs&amp;biw=1920&amp;bih=934&amp;tbm=isch&amp;tbnid=lYqEMFkjgPDJaM:&amp;imgrefurl=http://xanadu.blog.cz/&amp;docid=XFhVWvDsdmKOjM&amp;imgurl=http://i43.photobucket.com/albums/e351/retrorocit/04MexicanRedKneeTarantula.jpg&amp;w=800&amp;h=600&amp;ei=pgOcUKOBM-Pl4QS7pYCQDw&amp;zoom=1&amp;iact=rc&amp;dur=280&amp;sig=112699063160740061346&amp;page=2&amp;tbnh=141&amp;tbnw=216&amp;ndsp=49&amp;ved=1t:429,r:31,s:20,i:97&amp;tx=86&amp;ty=106</a:t>
            </a:r>
          </a:p>
          <a:p>
            <a:r>
              <a:rPr lang="it-IT" sz="700" dirty="0"/>
              <a:t>[online]. [cit. 2012-11-11]. Dostupné z: </a:t>
            </a:r>
            <a:r>
              <a:rPr lang="cs-CZ" sz="700" dirty="0"/>
              <a:t>http://www.google.cz/imgres?start=117&amp;num=10&amp;hl=cs&amp;biw=1920&amp;bih=934&amp;tbm=isch&amp;tbnid=5crPcmx6oTzm_M:&amp;imgrefurl=http://www.guardian.co.uk/environment/2009/apr/22/kenya-giraffes-maasai&amp;docid=dvVquNoqXtaZsM&amp;imgurl=http://static.guim.co.uk/sys-images/Travel/Pix/pictures/2008/03/31/KenyaAlamy4.jpg&amp;w=460&amp;h=276&amp;ei=ywOcULb-BYik4gSE14CABw&amp;zoom=1&amp;iact=hc&amp;vpx=187&amp;vpy=647&amp;dur=219&amp;hovh=174&amp;hovw=290&amp;tx=147&amp;ty=157&amp;sig=112699063160740061346&amp;page=3&amp;tbnh=133&amp;tbnw=224&amp;ndsp=62&amp;ved=1t:429,r:26,s:100,i:82</a:t>
            </a:r>
          </a:p>
          <a:p>
            <a:r>
              <a:rPr lang="it-IT" sz="700" dirty="0"/>
              <a:t>[online]. [cit. 2012-11-11]. Dostupné z: </a:t>
            </a:r>
            <a:r>
              <a:rPr lang="cs-CZ" sz="700" dirty="0"/>
              <a:t>http://www.google.cz/imgres?hl=cs&amp;biw=1920&amp;bih=934&amp;tbm=isch&amp;tbnid=ZsOY-6VAH7BFyM:&amp;imgrefurl=http://www.tichyphoto.com/foto-ptaci/orel-belohlavy/&amp;docid=KIyPb42SaIND8M&amp;imgurl=http://www.tichyphoto.com/photo/orel-belohlavy.jpg&amp;w=550&amp;h=366&amp;ei=TwWcUO6zHozP4QTRsoAQ&amp;zoom=1&amp;iact=rc&amp;dur=3&amp;sig=112699063160740061346&amp;page=1&amp;tbnh=141&amp;tbnw=208&amp;start=0&amp;ndsp=45&amp;ved=1t:429,r:1,s:0,i:69&amp;tx=116&amp;ty=51</a:t>
            </a:r>
          </a:p>
          <a:p>
            <a:r>
              <a:rPr lang="it-IT" sz="700" dirty="0"/>
              <a:t>[online]. [cit. 2012-11-11]. Dostupné z: </a:t>
            </a:r>
            <a:r>
              <a:rPr lang="cs-CZ" sz="700" dirty="0"/>
              <a:t>http://www.google.cz/imgres?hl=cs&amp;biw=1920&amp;bih=934&amp;tbm=isch&amp;tbnid=TYXp728GdEm-JM:&amp;imgrefurl=http://animals.desktopnexus.com/wallpaper/45092/&amp;docid=eOr6U0TrXbKa4M&amp;imgurl=http://</a:t>
            </a:r>
            <a:r>
              <a:rPr lang="cs-CZ" sz="700" dirty="0" smtClean="0"/>
              <a:t>static.desktopnexus.com/thumbnails/45092-bigthumbnail.jpg&amp;w=450&amp;h=338&amp;ei=OAScULW4JKjg4QTiuYGoAQ&amp;zoom=1&amp;iact=hc&amp;vpx=194&amp;vpy=502&amp;dur=292&amp;hovh=143&amp;hovw=191&amp;tx=143&amp;ty=69&amp;sig=112699063160740061346&amp;page=1&amp;tbnh=143&amp;tbnw=191&amp;start=0&amp;ndsp=44&amp;ved=1t:429,r:18,s:0,i:134</a:t>
            </a:r>
          </a:p>
          <a:p>
            <a:r>
              <a:rPr lang="it-IT" sz="700" dirty="0"/>
              <a:t>[online]. [cit. 2012-11-11]. Dostupné z: </a:t>
            </a:r>
            <a:r>
              <a:rPr lang="cs-CZ" sz="700" dirty="0" smtClean="0"/>
              <a:t>http</a:t>
            </a:r>
            <a:r>
              <a:rPr lang="cs-CZ" sz="700" dirty="0"/>
              <a:t>://www.google.cz/imgres?q=v%C4%8Dela&amp;num=10&amp;hl=cs&amp;tbo=d&amp;biw=1366&amp;bih=703&amp;tbm=isch&amp;tbnid=JtZO6P15nZUJ0M:&amp;imgrefurl=http://www.foto-priban.cz/galerie/bezobratli-invertebrata/vcela-medonosna-apis-mellifera/cislo-foto-3637&amp;docid=pU1NrfcFVEJKpM&amp;imgurl=http://</a:t>
            </a:r>
            <a:r>
              <a:rPr lang="cs-CZ" sz="700" dirty="0" smtClean="0"/>
              <a:t>www.foto-priban.cz/images/detail/d40-7568-01-vcela-www_3637.jpg&amp;w=600&amp;h=450&amp;ei=IQ_jUKWQH4bk4QSmoYDAAQ&amp;zoom=1&amp;iact=hc&amp;vpx=1002&amp;vpy=169&amp;dur=1142&amp;hovh=136&amp;hovw=174&amp;tx=167&amp;ty=62&amp;sig=100454044630945685966&amp;page=1&amp;tbnh=136&amp;tbnw=174&amp;start=0&amp;ndsp=28&amp;ved=1t:429,r:5,s:0,i:130</a:t>
            </a:r>
          </a:p>
          <a:p>
            <a:r>
              <a:rPr lang="it-IT" sz="700" dirty="0"/>
              <a:t>[online]. [cit. 2012-11-11]. Dostupné z: </a:t>
            </a:r>
            <a:r>
              <a:rPr lang="cs-CZ" sz="700" dirty="0" smtClean="0"/>
              <a:t>http</a:t>
            </a:r>
            <a:r>
              <a:rPr lang="cs-CZ" sz="700" dirty="0"/>
              <a:t>://www.google.cz/imgres?q=papou%C5%A1ek&amp;hl=cs&amp;tbo=d&amp;biw=1366&amp;bih=703&amp;tbm=isch&amp;tbnid=rb_k2VCmM5orWM:&amp;imgrefurl=http://vse-o-zoomumba.blog.cz/1102/papousek&amp;docid=2mnZXxpnu9WjhM&amp;imgurl=http://</a:t>
            </a:r>
            <a:r>
              <a:rPr lang="cs-CZ" sz="700" dirty="0" smtClean="0"/>
              <a:t>nd04.jxs.cz/698/877/acdccaa227_73968188_o2.jpg&amp;w=467&amp;h=350&amp;ei=5g_jUOncFMWi4gToj4HQAw&amp;zoom=1&amp;iact=hc&amp;vpx=805&amp;vpy=32&amp;dur=1622&amp;hovh=194&amp;hovw=259&amp;tx=152&amp;ty=65&amp;sig=100454044630945685966&amp;page=1&amp;tbnh=153&amp;tbnw=182&amp;start=0&amp;ndsp=36&amp;ved=1t:429,r:7,s:0,i:172</a:t>
            </a:r>
          </a:p>
          <a:p>
            <a:r>
              <a:rPr lang="cs-CZ" sz="700" dirty="0" smtClean="0"/>
              <a:t>Vlastní fotoarchiv</a:t>
            </a:r>
          </a:p>
          <a:p>
            <a:r>
              <a:rPr lang="it-IT" sz="700" dirty="0"/>
              <a:t>[online]. [cit. 2012-11-11]. Dostupné z: </a:t>
            </a:r>
            <a:r>
              <a:rPr lang="cs-CZ" sz="700" dirty="0" smtClean="0"/>
              <a:t>http</a:t>
            </a:r>
            <a:r>
              <a:rPr lang="cs-CZ" sz="700" dirty="0"/>
              <a:t>://www.google.cz/imgres?q=moucha&amp;hl=cs&amp;tbo=d&amp;biw=1366&amp;bih=703&amp;tbm=isch&amp;tbnid=YOEPJ1kX6mDdsM:&amp;imgrefurl=http://www.vejnar.com/makro3/&amp;docid=XyIABjuOheTgTM&amp;imgurl=http://www.vejnar.com/makro3/moucha.jpg&amp;w=640&amp;h=480&amp;ei=BxTjUJqIHYv64QTO6YHAAw&amp;zoom=1&amp;iact=hc&amp;vpx=898&amp;vpy=412&amp;dur=103&amp;hovh=194&amp;hovw=259&amp;tx=202&amp;ty=154&amp;sig=100454044630945685966&amp;page=1&amp;tbnh=133&amp;tbnw=176&amp;start=0&amp;ndsp=29&amp;ved=1t:429,r:20,s:0,i:203</a:t>
            </a:r>
          </a:p>
        </p:txBody>
      </p:sp>
    </p:spTree>
    <p:extLst>
      <p:ext uri="{BB962C8B-B14F-4D97-AF65-F5344CB8AC3E}">
        <p14:creationId xmlns:p14="http://schemas.microsoft.com/office/powerpoint/2010/main" xmlns="" val="288630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405</TotalTime>
  <Words>571</Words>
  <Application>Microsoft Office PowerPoint</Application>
  <PresentationFormat>Předvádění na obrazovce (4:3)</PresentationFormat>
  <Paragraphs>77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Silk</vt:lpstr>
      <vt:lpstr>Snímek 1</vt:lpstr>
      <vt:lpstr>Snímek 2</vt:lpstr>
      <vt:lpstr>Živočichové</vt:lpstr>
      <vt:lpstr>Společné znaky živočichů</vt:lpstr>
      <vt:lpstr>Dělení živočichů podle vnitřní stavby:</vt:lpstr>
      <vt:lpstr>Mezi bezobratlé patří velká  skupina živočichů - HMYZ</vt:lpstr>
      <vt:lpstr>Snímek 7</vt:lpstr>
      <vt:lpstr>Dělení živočichů podle toho, čím se živí.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Toys</dc:title>
  <dc:creator>Učitel</dc:creator>
  <cp:lastModifiedBy>Dum</cp:lastModifiedBy>
  <cp:revision>55</cp:revision>
  <dcterms:created xsi:type="dcterms:W3CDTF">2012-01-02T10:31:42Z</dcterms:created>
  <dcterms:modified xsi:type="dcterms:W3CDTF">2013-12-09T10:08:01Z</dcterms:modified>
</cp:coreProperties>
</file>