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sldIdLst>
    <p:sldId id="257" r:id="rId3"/>
    <p:sldId id="259" r:id="rId4"/>
    <p:sldId id="261" r:id="rId5"/>
    <p:sldId id="264" r:id="rId6"/>
    <p:sldId id="265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94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90367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72839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1417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0450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43333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66366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0704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4346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44712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67414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5382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C70C48-D2E4-40E9-980D-6B18692FEE50}" type="slidenum">
              <a:rPr lang="cs-CZ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5795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06093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93489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29324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3560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8936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0078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9839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11449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84642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72343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0986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C70C48-D2E4-40E9-980D-6B18692FEE50}" type="slidenum">
              <a:rPr lang="cs-CZ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714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274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4312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516563"/>
            <a:ext cx="5762625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šablona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15888"/>
            <a:ext cx="673417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86" name="Group 38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1878608535"/>
              </p:ext>
            </p:extLst>
          </p:nvPr>
        </p:nvGraphicFramePr>
        <p:xfrm>
          <a:off x="1331913" y="1196975"/>
          <a:ext cx="6707187" cy="3989706"/>
        </p:xfrm>
        <a:graphic>
          <a:graphicData uri="http://schemas.openxmlformats.org/drawingml/2006/table">
            <a:tbl>
              <a:tblPr/>
              <a:tblGrid>
                <a:gridCol w="1912937"/>
                <a:gridCol w="4794250"/>
              </a:tblGrid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CZ.1.07/1.5.00/34.0029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VY_32_INOVACE_15-12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41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Střední průmyslová škola stavební, Resslova 2, </a:t>
                      </a:r>
                      <a:endParaRPr kumimoji="0" lang="cs-CZ" alt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České Budějovice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Ing. Jiří Kotrba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celek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Hydrologie, hydraulika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30.8.2013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022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pro učitele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výklad  nové látky a  okamžité procvičení</a:t>
                      </a:r>
                      <a:endParaRPr kumimoji="0" lang="cs-CZ" alt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prezentace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7941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výkladová prezentace na interaktivní tabuli nebo projektor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58775">
                <a:tc gridSpan="2"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1729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404664"/>
            <a:ext cx="7165348" cy="1800200"/>
          </a:xfrm>
        </p:spPr>
        <p:txBody>
          <a:bodyPr/>
          <a:lstStyle/>
          <a:p>
            <a:pPr marL="182880" indent="0" algn="ctr">
              <a:buNone/>
            </a:pPr>
            <a:r>
              <a:rPr lang="cs-CZ" sz="3200" dirty="0" smtClean="0"/>
              <a:t>Hydraulika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 smtClean="0"/>
              <a:t>hydrostatická síla kapalin</a:t>
            </a:r>
            <a:br>
              <a:rPr lang="cs-CZ" sz="2400" dirty="0" smtClean="0"/>
            </a:br>
            <a:r>
              <a:rPr lang="cs-CZ" sz="2400" dirty="0" smtClean="0"/>
              <a:t>válcové plochy – horní a dolní voda</a:t>
            </a:r>
            <a:br>
              <a:rPr lang="cs-CZ" sz="2400" dirty="0" smtClean="0"/>
            </a:br>
            <a:r>
              <a:rPr lang="cs-CZ" sz="2400" dirty="0" smtClean="0"/>
              <a:t>procvičování</a:t>
            </a:r>
            <a:endParaRPr lang="cs-CZ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852936"/>
            <a:ext cx="2486000" cy="2762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14528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611560" y="476672"/>
            <a:ext cx="641628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>
                <a:solidFill>
                  <a:prstClr val="black"/>
                </a:solidFill>
              </a:rPr>
              <a:t>Hydrostatická </a:t>
            </a:r>
            <a:r>
              <a:rPr lang="cs-CZ" sz="2400" dirty="0" smtClean="0">
                <a:solidFill>
                  <a:prstClr val="black"/>
                </a:solidFill>
              </a:rPr>
              <a:t>síla</a:t>
            </a:r>
          </a:p>
          <a:p>
            <a:r>
              <a:rPr lang="cs-CZ" sz="2400" dirty="0" smtClean="0">
                <a:solidFill>
                  <a:prstClr val="black"/>
                </a:solidFill>
              </a:rPr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prstClr val="black"/>
                </a:solidFill>
              </a:rPr>
              <a:t>Válcová plocha, horní a dolní voda</a:t>
            </a:r>
          </a:p>
        </p:txBody>
      </p:sp>
      <p:sp>
        <p:nvSpPr>
          <p:cNvPr id="3" name="Obdélník 2"/>
          <p:cNvSpPr/>
          <p:nvPr/>
        </p:nvSpPr>
        <p:spPr>
          <a:xfrm>
            <a:off x="611560" y="2708920"/>
            <a:ext cx="388843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dirty="0">
                <a:solidFill>
                  <a:prstClr val="black"/>
                </a:solidFill>
                <a:latin typeface="Arial"/>
                <a:ea typeface="Times New Roman"/>
                <a:cs typeface="Times New Roman"/>
              </a:rPr>
              <a:t>ρ-  </a:t>
            </a:r>
            <a:r>
              <a:rPr lang="cs-CZ" dirty="0" smtClean="0">
                <a:solidFill>
                  <a:prstClr val="black"/>
                </a:solidFill>
                <a:latin typeface="Arial"/>
                <a:ea typeface="Times New Roman"/>
                <a:cs typeface="Times New Roman"/>
              </a:rPr>
              <a:t>   1000 </a:t>
            </a:r>
            <a:r>
              <a:rPr lang="cs-CZ" dirty="0" smtClean="0">
                <a:solidFill>
                  <a:srgbClr val="C00000"/>
                </a:solidFill>
                <a:latin typeface="Arial"/>
                <a:ea typeface="Times New Roman"/>
                <a:cs typeface="Times New Roman"/>
              </a:rPr>
              <a:t>kgm</a:t>
            </a:r>
            <a:r>
              <a:rPr lang="cs-CZ" baseline="30000" dirty="0" smtClean="0">
                <a:solidFill>
                  <a:srgbClr val="C00000"/>
                </a:solidFill>
                <a:latin typeface="Arial"/>
                <a:ea typeface="Times New Roman"/>
                <a:cs typeface="Times New Roman"/>
              </a:rPr>
              <a:t>-3</a:t>
            </a:r>
            <a:endParaRPr lang="cs-CZ" baseline="30000" dirty="0">
              <a:solidFill>
                <a:srgbClr val="C00000"/>
              </a:solidFill>
              <a:latin typeface="Arial"/>
              <a:ea typeface="Times New Roman"/>
              <a:cs typeface="Times New Roman"/>
            </a:endParaRPr>
          </a:p>
          <a:p>
            <a:pPr lvl="0"/>
            <a:r>
              <a:rPr lang="cs-CZ" dirty="0">
                <a:solidFill>
                  <a:prstClr val="black"/>
                </a:solidFill>
              </a:rPr>
              <a:t>g-  </a:t>
            </a:r>
            <a:r>
              <a:rPr lang="cs-CZ" dirty="0" smtClean="0">
                <a:solidFill>
                  <a:prstClr val="black"/>
                </a:solidFill>
              </a:rPr>
              <a:t>       10 </a:t>
            </a:r>
            <a:r>
              <a:rPr lang="cs-CZ" dirty="0" smtClean="0">
                <a:solidFill>
                  <a:srgbClr val="C00000"/>
                </a:solidFill>
              </a:rPr>
              <a:t>ms</a:t>
            </a:r>
            <a:r>
              <a:rPr lang="cs-CZ" baseline="30000" dirty="0" smtClean="0">
                <a:solidFill>
                  <a:srgbClr val="C00000"/>
                </a:solidFill>
              </a:rPr>
              <a:t>-2</a:t>
            </a:r>
            <a:endParaRPr lang="cs-CZ" baseline="30000" dirty="0">
              <a:solidFill>
                <a:srgbClr val="C00000"/>
              </a:solidFill>
            </a:endParaRPr>
          </a:p>
          <a:p>
            <a:pPr lvl="0"/>
            <a:r>
              <a:rPr lang="cs-CZ" dirty="0" smtClean="0">
                <a:solidFill>
                  <a:prstClr val="black"/>
                </a:solidFill>
              </a:rPr>
              <a:t>h</a:t>
            </a:r>
            <a:r>
              <a:rPr lang="cs-CZ" baseline="-25000" dirty="0" smtClean="0">
                <a:solidFill>
                  <a:prstClr val="black"/>
                </a:solidFill>
              </a:rPr>
              <a:t>1</a:t>
            </a:r>
            <a:r>
              <a:rPr lang="cs-CZ" dirty="0" smtClean="0">
                <a:solidFill>
                  <a:prstClr val="black"/>
                </a:solidFill>
              </a:rPr>
              <a:t>-            </a:t>
            </a:r>
            <a:r>
              <a:rPr lang="cs-CZ" dirty="0" smtClean="0">
                <a:solidFill>
                  <a:srgbClr val="C00000"/>
                </a:solidFill>
              </a:rPr>
              <a:t>m</a:t>
            </a:r>
          </a:p>
          <a:p>
            <a:pPr lvl="0"/>
            <a:r>
              <a:rPr lang="cs-CZ" dirty="0" smtClean="0">
                <a:solidFill>
                  <a:prstClr val="black"/>
                </a:solidFill>
              </a:rPr>
              <a:t>h</a:t>
            </a:r>
            <a:r>
              <a:rPr lang="cs-CZ" baseline="-25000" dirty="0" smtClean="0">
                <a:solidFill>
                  <a:prstClr val="black"/>
                </a:solidFill>
              </a:rPr>
              <a:t>2</a:t>
            </a:r>
            <a:r>
              <a:rPr lang="cs-CZ" dirty="0" smtClean="0">
                <a:solidFill>
                  <a:prstClr val="black"/>
                </a:solidFill>
              </a:rPr>
              <a:t>-            </a:t>
            </a:r>
            <a:r>
              <a:rPr lang="cs-CZ" dirty="0" smtClean="0">
                <a:solidFill>
                  <a:srgbClr val="C00000"/>
                </a:solidFill>
              </a:rPr>
              <a:t>m</a:t>
            </a:r>
          </a:p>
          <a:p>
            <a:pPr lvl="0"/>
            <a:endParaRPr lang="cs-CZ" dirty="0">
              <a:solidFill>
                <a:srgbClr val="C00000"/>
              </a:solidFill>
            </a:endParaRPr>
          </a:p>
          <a:p>
            <a:pPr lvl="0"/>
            <a:endParaRPr lang="cs-CZ" dirty="0">
              <a:solidFill>
                <a:srgbClr val="C00000"/>
              </a:solidFill>
            </a:endParaRPr>
          </a:p>
          <a:p>
            <a:pPr lvl="0"/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2852936"/>
            <a:ext cx="6317942" cy="3144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0654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611560" y="476672"/>
            <a:ext cx="641628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>
                <a:solidFill>
                  <a:prstClr val="black"/>
                </a:solidFill>
              </a:rPr>
              <a:t>Hydrostatická </a:t>
            </a:r>
            <a:r>
              <a:rPr lang="cs-CZ" sz="2400" dirty="0" smtClean="0">
                <a:solidFill>
                  <a:prstClr val="black"/>
                </a:solidFill>
              </a:rPr>
              <a:t>síla</a:t>
            </a:r>
          </a:p>
          <a:p>
            <a:r>
              <a:rPr lang="cs-CZ" sz="2400" dirty="0" smtClean="0">
                <a:solidFill>
                  <a:prstClr val="black"/>
                </a:solidFill>
              </a:rPr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>
                <a:solidFill>
                  <a:prstClr val="black"/>
                </a:solidFill>
              </a:rPr>
              <a:t>v</a:t>
            </a:r>
            <a:r>
              <a:rPr lang="cs-CZ" dirty="0" smtClean="0">
                <a:solidFill>
                  <a:prstClr val="black"/>
                </a:solidFill>
              </a:rPr>
              <a:t>álcová plocha</a:t>
            </a:r>
          </a:p>
        </p:txBody>
      </p:sp>
      <p:sp>
        <p:nvSpPr>
          <p:cNvPr id="3" name="Obdélník 2"/>
          <p:cNvSpPr/>
          <p:nvPr/>
        </p:nvSpPr>
        <p:spPr>
          <a:xfrm>
            <a:off x="4355976" y="1333682"/>
            <a:ext cx="388843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/>
                <a:ea typeface="Times New Roman"/>
                <a:cs typeface="Times New Roman"/>
              </a:rPr>
              <a:t>ρ-  </a:t>
            </a:r>
            <a:r>
              <a:rPr lang="cs-CZ" dirty="0" smtClean="0">
                <a:solidFill>
                  <a:prstClr val="black"/>
                </a:solidFill>
                <a:latin typeface="Arial"/>
                <a:ea typeface="Times New Roman"/>
                <a:cs typeface="Times New Roman"/>
              </a:rPr>
              <a:t>   1000 </a:t>
            </a:r>
            <a:r>
              <a:rPr lang="cs-CZ" dirty="0" smtClean="0">
                <a:solidFill>
                  <a:srgbClr val="C00000"/>
                </a:solidFill>
                <a:latin typeface="Arial"/>
                <a:ea typeface="Times New Roman"/>
                <a:cs typeface="Times New Roman"/>
              </a:rPr>
              <a:t>kgm</a:t>
            </a:r>
            <a:r>
              <a:rPr lang="cs-CZ" baseline="30000" dirty="0" smtClean="0">
                <a:solidFill>
                  <a:srgbClr val="C00000"/>
                </a:solidFill>
                <a:latin typeface="Arial"/>
                <a:ea typeface="Times New Roman"/>
                <a:cs typeface="Times New Roman"/>
              </a:rPr>
              <a:t>-3</a:t>
            </a:r>
            <a:endParaRPr lang="cs-CZ" baseline="30000" dirty="0">
              <a:solidFill>
                <a:srgbClr val="C00000"/>
              </a:solidFill>
              <a:latin typeface="Arial"/>
              <a:ea typeface="Times New Roman"/>
              <a:cs typeface="Times New Roman"/>
            </a:endParaRPr>
          </a:p>
          <a:p>
            <a:r>
              <a:rPr lang="cs-CZ" dirty="0">
                <a:solidFill>
                  <a:prstClr val="black"/>
                </a:solidFill>
              </a:rPr>
              <a:t>g-  </a:t>
            </a:r>
            <a:r>
              <a:rPr lang="cs-CZ" dirty="0" smtClean="0">
                <a:solidFill>
                  <a:prstClr val="black"/>
                </a:solidFill>
              </a:rPr>
              <a:t>       10 </a:t>
            </a:r>
            <a:r>
              <a:rPr lang="cs-CZ" dirty="0" smtClean="0">
                <a:solidFill>
                  <a:srgbClr val="C00000"/>
                </a:solidFill>
              </a:rPr>
              <a:t>ms</a:t>
            </a:r>
            <a:r>
              <a:rPr lang="cs-CZ" baseline="30000" dirty="0" smtClean="0">
                <a:solidFill>
                  <a:srgbClr val="C00000"/>
                </a:solidFill>
              </a:rPr>
              <a:t>-2</a:t>
            </a:r>
            <a:endParaRPr lang="cs-CZ" baseline="30000" dirty="0">
              <a:solidFill>
                <a:srgbClr val="C00000"/>
              </a:solidFill>
            </a:endParaRPr>
          </a:p>
          <a:p>
            <a:r>
              <a:rPr lang="cs-CZ" dirty="0" smtClean="0">
                <a:solidFill>
                  <a:prstClr val="black"/>
                </a:solidFill>
              </a:rPr>
              <a:t>h</a:t>
            </a:r>
            <a:r>
              <a:rPr lang="cs-CZ" baseline="-25000" dirty="0" smtClean="0">
                <a:solidFill>
                  <a:prstClr val="black"/>
                </a:solidFill>
              </a:rPr>
              <a:t>1</a:t>
            </a:r>
            <a:r>
              <a:rPr lang="cs-CZ" dirty="0" smtClean="0">
                <a:solidFill>
                  <a:prstClr val="black"/>
                </a:solidFill>
              </a:rPr>
              <a:t>-            </a:t>
            </a:r>
            <a:r>
              <a:rPr lang="cs-CZ" dirty="0" smtClean="0">
                <a:solidFill>
                  <a:srgbClr val="C00000"/>
                </a:solidFill>
              </a:rPr>
              <a:t>m</a:t>
            </a:r>
          </a:p>
          <a:p>
            <a:pPr lvl="0"/>
            <a:endParaRPr lang="cs-CZ" dirty="0">
              <a:solidFill>
                <a:srgbClr val="C00000"/>
              </a:solidFill>
            </a:endParaRPr>
          </a:p>
          <a:p>
            <a:endParaRPr lang="cs-CZ" dirty="0" smtClean="0">
              <a:solidFill>
                <a:srgbClr val="C00000"/>
              </a:solidFill>
            </a:endParaRPr>
          </a:p>
          <a:p>
            <a:endParaRPr lang="cs-CZ" dirty="0">
              <a:solidFill>
                <a:srgbClr val="C00000"/>
              </a:solidFill>
            </a:endParaRPr>
          </a:p>
          <a:p>
            <a:endParaRPr lang="cs-CZ" dirty="0">
              <a:solidFill>
                <a:srgbClr val="C00000"/>
              </a:solidFill>
            </a:endParaRPr>
          </a:p>
          <a:p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708920"/>
            <a:ext cx="6920841" cy="3315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8038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611560" y="476672"/>
            <a:ext cx="641628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>
                <a:solidFill>
                  <a:prstClr val="black"/>
                </a:solidFill>
              </a:rPr>
              <a:t>Hydrostatická </a:t>
            </a:r>
            <a:r>
              <a:rPr lang="cs-CZ" sz="2400" dirty="0" smtClean="0">
                <a:solidFill>
                  <a:prstClr val="black"/>
                </a:solidFill>
              </a:rPr>
              <a:t>síla</a:t>
            </a:r>
          </a:p>
          <a:p>
            <a:r>
              <a:rPr lang="cs-CZ" sz="2400" dirty="0" smtClean="0">
                <a:solidFill>
                  <a:prstClr val="black"/>
                </a:solidFill>
              </a:rPr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>
                <a:solidFill>
                  <a:prstClr val="black"/>
                </a:solidFill>
              </a:rPr>
              <a:t>v</a:t>
            </a:r>
            <a:r>
              <a:rPr lang="cs-CZ" dirty="0" smtClean="0">
                <a:solidFill>
                  <a:prstClr val="black"/>
                </a:solidFill>
              </a:rPr>
              <a:t>álcová plocha</a:t>
            </a:r>
          </a:p>
        </p:txBody>
      </p:sp>
      <p:sp>
        <p:nvSpPr>
          <p:cNvPr id="3" name="Obdélník 2"/>
          <p:cNvSpPr/>
          <p:nvPr/>
        </p:nvSpPr>
        <p:spPr>
          <a:xfrm>
            <a:off x="4355976" y="1333682"/>
            <a:ext cx="388843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/>
                <a:ea typeface="Times New Roman"/>
                <a:cs typeface="Times New Roman"/>
              </a:rPr>
              <a:t>ρ-  </a:t>
            </a:r>
            <a:r>
              <a:rPr lang="cs-CZ" dirty="0" smtClean="0">
                <a:solidFill>
                  <a:prstClr val="black"/>
                </a:solidFill>
                <a:latin typeface="Arial"/>
                <a:ea typeface="Times New Roman"/>
                <a:cs typeface="Times New Roman"/>
              </a:rPr>
              <a:t>   1000 </a:t>
            </a:r>
            <a:r>
              <a:rPr lang="cs-CZ" dirty="0" smtClean="0">
                <a:solidFill>
                  <a:srgbClr val="C00000"/>
                </a:solidFill>
                <a:latin typeface="Arial"/>
                <a:ea typeface="Times New Roman"/>
                <a:cs typeface="Times New Roman"/>
              </a:rPr>
              <a:t>kgm</a:t>
            </a:r>
            <a:r>
              <a:rPr lang="cs-CZ" baseline="30000" dirty="0" smtClean="0">
                <a:solidFill>
                  <a:srgbClr val="C00000"/>
                </a:solidFill>
                <a:latin typeface="Arial"/>
                <a:ea typeface="Times New Roman"/>
                <a:cs typeface="Times New Roman"/>
              </a:rPr>
              <a:t>-3</a:t>
            </a:r>
            <a:endParaRPr lang="cs-CZ" baseline="30000" dirty="0">
              <a:solidFill>
                <a:srgbClr val="C00000"/>
              </a:solidFill>
              <a:latin typeface="Arial"/>
              <a:ea typeface="Times New Roman"/>
              <a:cs typeface="Times New Roman"/>
            </a:endParaRPr>
          </a:p>
          <a:p>
            <a:r>
              <a:rPr lang="cs-CZ" dirty="0">
                <a:solidFill>
                  <a:prstClr val="black"/>
                </a:solidFill>
              </a:rPr>
              <a:t>g-  </a:t>
            </a:r>
            <a:r>
              <a:rPr lang="cs-CZ" dirty="0" smtClean="0">
                <a:solidFill>
                  <a:prstClr val="black"/>
                </a:solidFill>
              </a:rPr>
              <a:t>       10 </a:t>
            </a:r>
            <a:r>
              <a:rPr lang="cs-CZ" dirty="0" smtClean="0">
                <a:solidFill>
                  <a:srgbClr val="C00000"/>
                </a:solidFill>
              </a:rPr>
              <a:t>ms</a:t>
            </a:r>
            <a:r>
              <a:rPr lang="cs-CZ" baseline="30000" dirty="0" smtClean="0">
                <a:solidFill>
                  <a:srgbClr val="C00000"/>
                </a:solidFill>
              </a:rPr>
              <a:t>-2</a:t>
            </a:r>
            <a:endParaRPr lang="cs-CZ" baseline="30000" dirty="0">
              <a:solidFill>
                <a:srgbClr val="C00000"/>
              </a:solidFill>
            </a:endParaRPr>
          </a:p>
          <a:p>
            <a:r>
              <a:rPr lang="cs-CZ" dirty="0" smtClean="0">
                <a:solidFill>
                  <a:prstClr val="black"/>
                </a:solidFill>
              </a:rPr>
              <a:t>h</a:t>
            </a:r>
            <a:r>
              <a:rPr lang="cs-CZ" baseline="-25000" dirty="0" smtClean="0">
                <a:solidFill>
                  <a:prstClr val="black"/>
                </a:solidFill>
              </a:rPr>
              <a:t>1</a:t>
            </a:r>
            <a:r>
              <a:rPr lang="cs-CZ" dirty="0" smtClean="0">
                <a:solidFill>
                  <a:prstClr val="black"/>
                </a:solidFill>
              </a:rPr>
              <a:t>-            </a:t>
            </a:r>
            <a:r>
              <a:rPr lang="cs-CZ" dirty="0" smtClean="0">
                <a:solidFill>
                  <a:srgbClr val="C00000"/>
                </a:solidFill>
              </a:rPr>
              <a:t>m</a:t>
            </a:r>
          </a:p>
          <a:p>
            <a:endParaRPr lang="cs-CZ" dirty="0">
              <a:solidFill>
                <a:srgbClr val="C00000"/>
              </a:solidFill>
            </a:endParaRPr>
          </a:p>
          <a:p>
            <a:endParaRPr lang="cs-CZ" dirty="0" smtClean="0">
              <a:solidFill>
                <a:srgbClr val="C00000"/>
              </a:solidFill>
            </a:endParaRPr>
          </a:p>
          <a:p>
            <a:endParaRPr lang="cs-CZ" dirty="0">
              <a:solidFill>
                <a:srgbClr val="C00000"/>
              </a:solidFill>
            </a:endParaRPr>
          </a:p>
          <a:p>
            <a:endParaRPr lang="cs-CZ" dirty="0">
              <a:solidFill>
                <a:srgbClr val="C00000"/>
              </a:solidFill>
            </a:endParaRPr>
          </a:p>
          <a:p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3095918"/>
            <a:ext cx="6624736" cy="336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0799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1331640" y="620688"/>
            <a:ext cx="8229600" cy="504056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cs-CZ" sz="1400" dirty="0" smtClean="0"/>
              <a:t>Použité zdroje</a:t>
            </a:r>
            <a:endParaRPr lang="cs-CZ" sz="1400" dirty="0"/>
          </a:p>
        </p:txBody>
      </p:sp>
      <p:sp>
        <p:nvSpPr>
          <p:cNvPr id="5" name="Obdélník 4"/>
          <p:cNvSpPr/>
          <p:nvPr/>
        </p:nvSpPr>
        <p:spPr>
          <a:xfrm>
            <a:off x="1352890" y="1052736"/>
            <a:ext cx="602742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</a:pPr>
            <a:r>
              <a:rPr lang="cs-CZ" sz="1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MICHAEL MELGAR. </a:t>
            </a:r>
            <a:r>
              <a:rPr lang="cs-CZ" sz="1000" i="1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Wikimedia</a:t>
            </a:r>
            <a:r>
              <a:rPr lang="cs-CZ" sz="1000" i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cs-CZ" sz="1000" i="1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commons</a:t>
            </a:r>
            <a:r>
              <a:rPr lang="cs-CZ" sz="1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 [online]. [cit. 29.11.2013]. Dostupný na WWW: http://commons.wikimedia.org/wiki/File:Michael_Melgar_LiquidArt_resize_droplet.jpg?uselang=cs </a:t>
            </a:r>
          </a:p>
        </p:txBody>
      </p:sp>
    </p:spTree>
    <p:extLst>
      <p:ext uri="{BB962C8B-B14F-4D97-AF65-F5344CB8AC3E}">
        <p14:creationId xmlns:p14="http://schemas.microsoft.com/office/powerpoint/2010/main" val="1707094247"/>
      </p:ext>
    </p:extLst>
  </p:cSld>
  <p:clrMapOvr>
    <a:masterClrMapping/>
  </p:clrMapOvr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134</Words>
  <Application>Microsoft Office PowerPoint</Application>
  <PresentationFormat>Předvádění na obrazovce (4:3)</PresentationFormat>
  <Paragraphs>51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Aerodynamika</vt:lpstr>
      <vt:lpstr>1_Aerodynamika</vt:lpstr>
      <vt:lpstr>Prezentace aplikace PowerPoint</vt:lpstr>
      <vt:lpstr>Hydraulika  hydrostatická síla kapalin válcové plochy – horní a dolní voda procvičování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Jiří Kotrba</dc:creator>
  <cp:lastModifiedBy>Alena Stachová</cp:lastModifiedBy>
  <cp:revision>23</cp:revision>
  <dcterms:created xsi:type="dcterms:W3CDTF">2013-12-02T13:58:58Z</dcterms:created>
  <dcterms:modified xsi:type="dcterms:W3CDTF">2013-12-09T13:21:49Z</dcterms:modified>
</cp:coreProperties>
</file>