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5FBA8-FFB5-419D-A869-E42799339B1D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B8DE0-CD5B-4BB2-8E86-E8496CBF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610941"/>
              </p:ext>
            </p:extLst>
          </p:nvPr>
        </p:nvGraphicFramePr>
        <p:xfrm>
          <a:off x="2018506" y="1358172"/>
          <a:ext cx="5360987" cy="4060830"/>
        </p:xfrm>
        <a:graphic>
          <a:graphicData uri="http://schemas.openxmlformats.org/drawingml/2006/table">
            <a:tbl>
              <a:tblPr/>
              <a:tblGrid>
                <a:gridCol w="1528762"/>
                <a:gridCol w="3832225"/>
              </a:tblGrid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VY_32_ INOVACE_</a:t>
                      </a:r>
                      <a:r>
                        <a:rPr kumimoji="0" lang="cs-CZ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26-05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Mgr. Jolana Strejčková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Český jazyk a literatura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1. ročník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17.09.2013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Závěrečné opakování učiva za 1. ročník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Určeno k opakování do hodiny i k procvičování učiva v rámci domácí přípravy studentů (součástí je klíč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 cvičením)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75856" y="980728"/>
            <a:ext cx="2620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srgbClr val="000000"/>
                </a:solidFill>
                <a:ea typeface="Times New Roman" pitchFamily="18" charset="0"/>
                <a:cs typeface="Tahoma" pitchFamily="34" charset="0"/>
              </a:rPr>
              <a:t>Digitální učební materiál</a:t>
            </a:r>
          </a:p>
        </p:txBody>
      </p:sp>
      <p:pic>
        <p:nvPicPr>
          <p:cNvPr id="6" name="Picture 3" descr="šablona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7" y="5516562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772400" cy="1470025"/>
          </a:xfrm>
        </p:spPr>
        <p:txBody>
          <a:bodyPr/>
          <a:lstStyle/>
          <a:p>
            <a:r>
              <a:rPr lang="cs-CZ" dirty="0" smtClean="0"/>
              <a:t>Opakování učiva z ČJL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284984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pro 1. ročník 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A. Část jazyková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Vyberte správnou odpověď. Co rozumíte pod slovem </a:t>
            </a:r>
          </a:p>
          <a:p>
            <a:pPr marL="457200" indent="-457200">
              <a:buNone/>
            </a:pPr>
            <a:r>
              <a:rPr lang="cs-CZ" sz="2400" dirty="0"/>
              <a:t>	</a:t>
            </a:r>
            <a:r>
              <a:rPr lang="cs-CZ" sz="2400" u="sng" dirty="0" smtClean="0"/>
              <a:t>anotace?</a:t>
            </a:r>
          </a:p>
          <a:p>
            <a:pPr marL="457200" indent="-457200">
              <a:buNone/>
            </a:pPr>
            <a:r>
              <a:rPr lang="cs-CZ" sz="2400" dirty="0" smtClean="0"/>
              <a:t>	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a) novinový článek na 1. stránce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b) stručná informace o tematice díla, jeho hodnotě, určení     apod.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c) informace o pramenech pojednávajících o určitém tématu             </a:t>
            </a:r>
            <a:endParaRPr lang="cs-CZ" sz="24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A. Část jazyková</a:t>
            </a:r>
            <a:endParaRPr kumimoji="0" lang="cs-CZ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496944" cy="6336704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None/>
            </a:pPr>
            <a:r>
              <a:rPr lang="cs-CZ" sz="3400" dirty="0" smtClean="0"/>
              <a:t>2.   Co to znamená, je-li součástí knihy </a:t>
            </a:r>
            <a:r>
              <a:rPr lang="cs-CZ" sz="3400" u="sng" dirty="0" smtClean="0"/>
              <a:t>rejstřík</a:t>
            </a:r>
            <a:r>
              <a:rPr lang="cs-CZ" sz="3400" dirty="0" smtClean="0"/>
              <a:t>?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a) Na konci knihy je stručné pojednání o autorovi a jeho tvorbě.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b) Na začátku knihy je zařazen velmi podrobný obsah.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c) V knize je abecední seznam termínů nebo osob.</a:t>
            </a:r>
          </a:p>
          <a:p>
            <a:pPr marL="457200" indent="-457200">
              <a:buNone/>
            </a:pPr>
            <a:endParaRPr lang="cs-CZ" sz="3400" dirty="0"/>
          </a:p>
          <a:p>
            <a:pPr marL="457200" indent="-457200">
              <a:buAutoNum type="arabicPeriod" startAt="3"/>
            </a:pPr>
            <a:r>
              <a:rPr lang="cs-CZ" sz="3400" dirty="0" smtClean="0"/>
              <a:t>Určete základová slova.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Slovo rybníkářství je přímo odvozeno od slova ………………..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    „     veřejně              „                „                „       ………………..</a:t>
            </a:r>
          </a:p>
          <a:p>
            <a:pPr marL="457200" indent="-45720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     „     vytrvalost          „                „                „       ………………..</a:t>
            </a:r>
          </a:p>
          <a:p>
            <a:pPr marL="457200" indent="-457200">
              <a:buNone/>
            </a:pPr>
            <a:endParaRPr lang="cs-CZ" sz="3400" dirty="0"/>
          </a:p>
          <a:p>
            <a:pPr marL="514350" indent="-514350">
              <a:buNone/>
            </a:pPr>
            <a:endParaRPr lang="cs-CZ" sz="3400" dirty="0" smtClean="0"/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</a:t>
            </a:r>
          </a:p>
          <a:p>
            <a:pPr marL="457200" indent="-457200">
              <a:buNone/>
            </a:pPr>
            <a:r>
              <a:rPr lang="cs-CZ" sz="2400" dirty="0" smtClean="0"/>
              <a:t>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496944" cy="5616624"/>
          </a:xfrm>
        </p:spPr>
        <p:txBody>
          <a:bodyPr>
            <a:normAutofit/>
          </a:bodyPr>
          <a:lstStyle/>
          <a:p>
            <a:pPr marL="457200" indent="-457200">
              <a:buAutoNum type="arabicPeriod" startAt="4"/>
            </a:pPr>
            <a:r>
              <a:rPr lang="cs-CZ" sz="2400" dirty="0" smtClean="0"/>
              <a:t>Napište synonyma ke slovům :</a:t>
            </a:r>
          </a:p>
          <a:p>
            <a:pPr marL="457200" indent="-457200">
              <a:buAutoNum type="arabicPeriod" startAt="4"/>
            </a:pPr>
            <a:endParaRPr lang="cs-CZ" sz="2400" dirty="0"/>
          </a:p>
          <a:p>
            <a:pPr marL="457200" indent="-457200">
              <a:buNone/>
            </a:pPr>
            <a:r>
              <a:rPr lang="cs-CZ" sz="2400" dirty="0" smtClean="0"/>
              <a:t>       luxusní                   ………………………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experimentální    ……………………….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dialog                     ..........................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AutoNum type="arabicPeriod" startAt="5"/>
            </a:pPr>
            <a:r>
              <a:rPr lang="cs-CZ" sz="2400" dirty="0" smtClean="0"/>
              <a:t>Uveďte k daným slovům synonyma podle daných podmínek :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r>
              <a:rPr lang="cs-CZ" sz="2400" dirty="0" smtClean="0"/>
              <a:t>       sestřička - synonymum bez citového zabarvení - …………………..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pes – synonymum s citovým zabarvením lichotivým -  …………..</a:t>
            </a:r>
          </a:p>
          <a:p>
            <a:pPr marL="457200" indent="-457200">
              <a:buNone/>
            </a:pPr>
            <a:endParaRPr lang="cs-CZ" sz="24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496944" cy="6381328"/>
          </a:xfrm>
        </p:spPr>
        <p:txBody>
          <a:bodyPr>
            <a:noAutofit/>
          </a:bodyPr>
          <a:lstStyle/>
          <a:p>
            <a:pPr marL="457200" indent="-457200">
              <a:buAutoNum type="arabicPeriod" startAt="6"/>
            </a:pPr>
            <a:r>
              <a:rPr lang="cs-CZ" sz="2400" dirty="0" smtClean="0"/>
              <a:t>Napište antonyma ke slovům :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výdej  ……………..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úzký    ……………..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AutoNum type="arabicPeriod" startAt="7"/>
            </a:pPr>
            <a:r>
              <a:rPr lang="cs-CZ" sz="2400" dirty="0" smtClean="0"/>
              <a:t>Užijte přídavných jmen tak, aby se ukázal významový rozdíl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mezi nimi ( spojte s vhodným podstatným jménem nebo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užijte v krátké větě ) :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r>
              <a:rPr lang="cs-CZ" sz="2400" dirty="0" smtClean="0"/>
              <a:t>       a) školní   ……………………………………………………………..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školský ……………………………………………………………..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b) měřicí  ……………………………………………………………..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měřící  ……………………………………………………………..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r>
              <a:rPr lang="cs-CZ" sz="2400" dirty="0" smtClean="0"/>
              <a:t>     </a:t>
            </a:r>
            <a:endParaRPr lang="cs-CZ" sz="2400" dirty="0"/>
          </a:p>
          <a:p>
            <a:pPr marL="457200" indent="-457200">
              <a:buNone/>
            </a:pPr>
            <a:r>
              <a:rPr lang="cs-CZ" sz="2400" dirty="0" smtClean="0"/>
              <a:t>   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301608" cy="6120680"/>
          </a:xfrm>
        </p:spPr>
        <p:txBody>
          <a:bodyPr>
            <a:normAutofit/>
          </a:bodyPr>
          <a:lstStyle/>
          <a:p>
            <a:pPr marL="457200" indent="-457200">
              <a:buAutoNum type="arabicPeriod" startAt="8"/>
            </a:pPr>
            <a:r>
              <a:rPr lang="cs-CZ" sz="2400" dirty="0" smtClean="0"/>
              <a:t>Doplňte i nebo y :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V řece </a:t>
            </a:r>
            <a:r>
              <a:rPr lang="cs-CZ" sz="2400" dirty="0" err="1" smtClean="0"/>
              <a:t>ub</a:t>
            </a:r>
            <a:r>
              <a:rPr lang="cs-CZ" sz="2400" dirty="0" smtClean="0"/>
              <a:t>-</a:t>
            </a:r>
            <a:r>
              <a:rPr lang="cs-CZ" sz="2400" dirty="0" err="1" smtClean="0"/>
              <a:t>lo</a:t>
            </a:r>
            <a:r>
              <a:rPr lang="cs-CZ" sz="2400" dirty="0" smtClean="0"/>
              <a:t> vody. Právě </a:t>
            </a:r>
            <a:r>
              <a:rPr lang="cs-CZ" sz="2400" dirty="0" err="1" smtClean="0"/>
              <a:t>odb</a:t>
            </a:r>
            <a:r>
              <a:rPr lang="cs-CZ" sz="2400" dirty="0" smtClean="0"/>
              <a:t>-</a:t>
            </a:r>
            <a:r>
              <a:rPr lang="cs-CZ" sz="2400" dirty="0" err="1" smtClean="0"/>
              <a:t>lo</a:t>
            </a:r>
            <a:r>
              <a:rPr lang="cs-CZ" sz="2400" dirty="0" smtClean="0"/>
              <a:t> 12 hodin. Čmeláci </a:t>
            </a:r>
            <a:r>
              <a:rPr lang="cs-CZ" sz="2400" dirty="0" err="1" smtClean="0"/>
              <a:t>op</a:t>
            </a:r>
            <a:r>
              <a:rPr lang="cs-CZ" sz="2400" dirty="0" smtClean="0"/>
              <a:t>-</a:t>
            </a:r>
            <a:r>
              <a:rPr lang="cs-CZ" sz="2400" dirty="0" err="1" smtClean="0"/>
              <a:t>lují</a:t>
            </a:r>
            <a:r>
              <a:rPr lang="cs-CZ" sz="2400" dirty="0" smtClean="0"/>
              <a:t> jetel. V-křik, který ze sebe v-razil, se podobal spíše </a:t>
            </a:r>
            <a:r>
              <a:rPr lang="cs-CZ" sz="2400" dirty="0" err="1" smtClean="0"/>
              <a:t>zav</a:t>
            </a:r>
            <a:r>
              <a:rPr lang="cs-CZ" sz="2400" dirty="0" smtClean="0"/>
              <a:t>-</a:t>
            </a:r>
            <a:r>
              <a:rPr lang="cs-CZ" sz="2400" dirty="0" err="1" smtClean="0"/>
              <a:t>tí</a:t>
            </a:r>
            <a:r>
              <a:rPr lang="cs-CZ" sz="2400" dirty="0" smtClean="0"/>
              <a:t>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V-z-</a:t>
            </a:r>
            <a:r>
              <a:rPr lang="cs-CZ" sz="2400" dirty="0" err="1" smtClean="0"/>
              <a:t>váme</a:t>
            </a:r>
            <a:r>
              <a:rPr lang="cs-CZ" sz="2400" dirty="0" smtClean="0"/>
              <a:t> vás ke klidu. V muzeu jsme v-děli předměty ze </a:t>
            </a:r>
            <a:r>
              <a:rPr lang="cs-CZ" sz="2400" dirty="0" err="1" smtClean="0"/>
              <a:t>slonov</a:t>
            </a:r>
            <a:r>
              <a:rPr lang="cs-CZ" sz="2400" dirty="0" smtClean="0"/>
              <a:t>-</a:t>
            </a:r>
            <a:r>
              <a:rPr lang="cs-CZ" sz="2400" dirty="0" err="1" smtClean="0"/>
              <a:t>ny</a:t>
            </a:r>
            <a:r>
              <a:rPr lang="cs-CZ" sz="2400" dirty="0" smtClean="0"/>
              <a:t>. Vedení f-</a:t>
            </a:r>
            <a:r>
              <a:rPr lang="cs-CZ" sz="2400" dirty="0" err="1" smtClean="0"/>
              <a:t>rmy</a:t>
            </a:r>
            <a:r>
              <a:rPr lang="cs-CZ" sz="2400" dirty="0" smtClean="0"/>
              <a:t> stanovilo </a:t>
            </a:r>
            <a:r>
              <a:rPr lang="cs-CZ" sz="2400" dirty="0" err="1" smtClean="0"/>
              <a:t>defin</a:t>
            </a:r>
            <a:r>
              <a:rPr lang="cs-CZ" sz="2400" dirty="0" smtClean="0"/>
              <a:t>-t-</a:t>
            </a:r>
            <a:r>
              <a:rPr lang="cs-CZ" sz="2400" dirty="0" err="1" smtClean="0"/>
              <a:t>vní</a:t>
            </a:r>
            <a:r>
              <a:rPr lang="cs-CZ" sz="2400" dirty="0" smtClean="0"/>
              <a:t> rozsah v-roby.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AutoNum type="arabicPeriod" startAt="9"/>
            </a:pPr>
            <a:r>
              <a:rPr lang="cs-CZ" sz="2400" dirty="0" smtClean="0"/>
              <a:t>Doplňte s nebo z :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Vrátil se  -  výletu  -  odřenou patou. Koupil si  -páteční lístek,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ale cestou jej –tratil. Na lodi vypukla v-</a:t>
            </a:r>
            <a:r>
              <a:rPr lang="cs-CZ" sz="2400" dirty="0" err="1" smtClean="0"/>
              <a:t>poura</a:t>
            </a:r>
            <a:r>
              <a:rPr lang="cs-CZ" sz="2400" dirty="0" smtClean="0"/>
              <a:t>. Práci nám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-</a:t>
            </a:r>
            <a:r>
              <a:rPr lang="cs-CZ" sz="2400" dirty="0" err="1" smtClean="0"/>
              <a:t>těžoval</a:t>
            </a:r>
            <a:r>
              <a:rPr lang="cs-CZ" sz="2400" dirty="0" smtClean="0"/>
              <a:t> silný vítr. Na starém stole byl –</a:t>
            </a:r>
            <a:r>
              <a:rPr lang="cs-CZ" sz="2400" dirty="0" err="1" smtClean="0"/>
              <a:t>edřený</a:t>
            </a:r>
            <a:r>
              <a:rPr lang="cs-CZ" sz="2400" dirty="0" smtClean="0"/>
              <a:t> lak.Buďte už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konečně -ticha!</a:t>
            </a:r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76672"/>
            <a:ext cx="8301608" cy="5616624"/>
          </a:xfrm>
        </p:spPr>
        <p:txBody>
          <a:bodyPr>
            <a:normAutofit/>
          </a:bodyPr>
          <a:lstStyle/>
          <a:p>
            <a:pPr marL="457200" indent="-457200">
              <a:buAutoNum type="arabicPeriod" startAt="10"/>
            </a:pPr>
            <a:r>
              <a:rPr lang="cs-CZ" sz="2400" dirty="0" smtClean="0"/>
              <a:t>   Doplňte ě nebo ně , ě nebo je :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V lese se brzy </a:t>
            </a:r>
            <a:r>
              <a:rPr lang="cs-CZ" sz="2400" dirty="0" err="1" smtClean="0"/>
              <a:t>setm</a:t>
            </a:r>
            <a:r>
              <a:rPr lang="cs-CZ" sz="2400" dirty="0" smtClean="0"/>
              <a:t>-</a:t>
            </a:r>
            <a:r>
              <a:rPr lang="cs-CZ" sz="2400" dirty="0" err="1" smtClean="0"/>
              <a:t>lo</a:t>
            </a:r>
            <a:r>
              <a:rPr lang="cs-CZ" sz="2400" dirty="0" smtClean="0"/>
              <a:t>. </a:t>
            </a:r>
            <a:r>
              <a:rPr lang="cs-CZ" sz="2400" dirty="0" err="1" smtClean="0"/>
              <a:t>Zapom</a:t>
            </a:r>
            <a:r>
              <a:rPr lang="cs-CZ" sz="2400" dirty="0" smtClean="0"/>
              <a:t>-l, co dříve um-l. Vypočítal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ob-m válce. Při nízkém nap-</a:t>
            </a:r>
            <a:r>
              <a:rPr lang="cs-CZ" sz="2400" dirty="0" err="1" smtClean="0"/>
              <a:t>tí</a:t>
            </a:r>
            <a:r>
              <a:rPr lang="cs-CZ" sz="2400" dirty="0" smtClean="0"/>
              <a:t> svítila žárovka </a:t>
            </a:r>
            <a:r>
              <a:rPr lang="cs-CZ" sz="2400" dirty="0" err="1" smtClean="0"/>
              <a:t>blikav</a:t>
            </a:r>
            <a:r>
              <a:rPr lang="cs-CZ" sz="2400" dirty="0" smtClean="0"/>
              <a:t>-. Mluvit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přímo, </a:t>
            </a:r>
            <a:r>
              <a:rPr lang="cs-CZ" sz="2400" dirty="0" err="1" smtClean="0"/>
              <a:t>sm</a:t>
            </a:r>
            <a:r>
              <a:rPr lang="cs-CZ" sz="2400" dirty="0" smtClean="0"/>
              <a:t>-</a:t>
            </a:r>
            <a:r>
              <a:rPr lang="cs-CZ" sz="2400" dirty="0" err="1" smtClean="0"/>
              <a:t>le</a:t>
            </a:r>
            <a:r>
              <a:rPr lang="cs-CZ" sz="2400" dirty="0" smtClean="0"/>
              <a:t> a </a:t>
            </a:r>
            <a:r>
              <a:rPr lang="cs-CZ" sz="2400" dirty="0" err="1" smtClean="0"/>
              <a:t>upřím</a:t>
            </a:r>
            <a:r>
              <a:rPr lang="cs-CZ" sz="2400" dirty="0" smtClean="0"/>
              <a:t>- je veliké um-ní. Vystupoval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</a:t>
            </a:r>
            <a:r>
              <a:rPr lang="cs-CZ" sz="2400" dirty="0" err="1" smtClean="0"/>
              <a:t>sebevědom</a:t>
            </a:r>
            <a:r>
              <a:rPr lang="cs-CZ" sz="2400" dirty="0" smtClean="0"/>
              <a:t>-. M- to neříkej!</a:t>
            </a:r>
            <a:endParaRPr lang="cs-CZ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B. Část literární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Napište ke každému literárnímu žánru autora a jeho dílo :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bajka ……………………………………………………………….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balada ……………………………………………………………..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legenda ……………………………………………………………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epos …………………………………………………………………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novela ………………………………………………………………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román ………………………………………………………………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povídka …………………………………………………………….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tragédie ……………………………………………………………</a:t>
            </a:r>
          </a:p>
          <a:p>
            <a:pPr marL="457200" indent="-457200">
              <a:buNone/>
            </a:pPr>
            <a:r>
              <a:rPr lang="cs-CZ" sz="2400" dirty="0" smtClean="0"/>
              <a:t>    </a:t>
            </a:r>
            <a:endParaRPr lang="cs-CZ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301608" cy="6048672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eriod" startAt="2"/>
            </a:pPr>
            <a:r>
              <a:rPr lang="cs-CZ" sz="2400" dirty="0" smtClean="0"/>
              <a:t>Určete podtržené umělecké prostředky.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r>
              <a:rPr lang="cs-CZ" sz="2400" dirty="0" smtClean="0"/>
              <a:t>       a) v okno </a:t>
            </a:r>
            <a:r>
              <a:rPr lang="cs-CZ" sz="2400" u="sng" dirty="0" smtClean="0"/>
              <a:t>bijí</a:t>
            </a:r>
            <a:r>
              <a:rPr lang="cs-CZ" sz="2400" dirty="0" smtClean="0"/>
              <a:t> hvězdy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b)</a:t>
            </a:r>
            <a:r>
              <a:rPr lang="cs-CZ" sz="2400" u="sng" dirty="0" smtClean="0"/>
              <a:t> vzteklý </a:t>
            </a:r>
            <a:r>
              <a:rPr lang="cs-CZ" sz="2400" dirty="0" smtClean="0"/>
              <a:t>oheň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c) země </a:t>
            </a:r>
            <a:r>
              <a:rPr lang="cs-CZ" sz="2400" u="sng" dirty="0" smtClean="0"/>
              <a:t>stokrát</a:t>
            </a:r>
            <a:r>
              <a:rPr lang="cs-CZ" sz="2400" dirty="0" smtClean="0"/>
              <a:t> pokoušená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d) </a:t>
            </a:r>
            <a:r>
              <a:rPr lang="cs-CZ" sz="2400" u="sng" dirty="0" smtClean="0"/>
              <a:t>jen</a:t>
            </a:r>
            <a:r>
              <a:rPr lang="cs-CZ" sz="2400" dirty="0" smtClean="0"/>
              <a:t> potichu, tak abych 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</a:t>
            </a:r>
            <a:r>
              <a:rPr lang="cs-CZ" sz="2400" u="sng" dirty="0" smtClean="0"/>
              <a:t>jen</a:t>
            </a:r>
            <a:r>
              <a:rPr lang="cs-CZ" sz="2400" dirty="0" smtClean="0"/>
              <a:t> potichu, jen tiše 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e) </a:t>
            </a:r>
            <a:r>
              <a:rPr lang="cs-CZ" sz="2400" u="sng" dirty="0" smtClean="0"/>
              <a:t>nepřišla</a:t>
            </a:r>
            <a:r>
              <a:rPr lang="cs-CZ" sz="2400" dirty="0" smtClean="0"/>
              <a:t> tam </a:t>
            </a:r>
            <a:r>
              <a:rPr lang="cs-CZ" sz="2400" u="sng" dirty="0" smtClean="0"/>
              <a:t>ani noha</a:t>
            </a:r>
          </a:p>
          <a:p>
            <a:pPr marL="457200" indent="-457200">
              <a:buNone/>
            </a:pPr>
            <a:endParaRPr lang="cs-CZ" sz="2400" u="sng" dirty="0"/>
          </a:p>
          <a:p>
            <a:pPr marL="457200" indent="-457200">
              <a:buAutoNum type="arabicPeriod" startAt="3"/>
            </a:pPr>
            <a:r>
              <a:rPr lang="cs-CZ" sz="2400" dirty="0" smtClean="0"/>
              <a:t>Doplňte vynechané údaje.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None/>
            </a:pPr>
            <a:r>
              <a:rPr lang="cs-CZ" sz="2400" dirty="0" smtClean="0"/>
              <a:t>       Nejstarší kronika na našem území byla napsána na počátku ……….. století jazykem ……………..Její autor se jmenoval …….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………………………………………</a:t>
            </a:r>
          </a:p>
          <a:p>
            <a:pPr marL="457200" indent="-457200">
              <a:buNone/>
            </a:pPr>
            <a:r>
              <a:rPr lang="cs-CZ" sz="2400" dirty="0" smtClean="0"/>
              <a:t>    </a:t>
            </a:r>
            <a:endParaRPr lang="cs-CZ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688632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eriod" startAt="4"/>
            </a:pPr>
            <a:r>
              <a:rPr lang="cs-CZ" sz="2400" dirty="0" smtClean="0"/>
              <a:t>Napište kdo (jméno) …………………….. kdy (rok) 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kde …………………… napsal slova :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,,Také prosím, aby </a:t>
            </a:r>
            <a:r>
              <a:rPr lang="cs-CZ" sz="2400" dirty="0" err="1" smtClean="0"/>
              <a:t>sě</a:t>
            </a:r>
            <a:r>
              <a:rPr lang="cs-CZ" sz="2400" dirty="0" smtClean="0"/>
              <a:t> milovali, dobrých násilím </a:t>
            </a:r>
            <a:r>
              <a:rPr lang="cs-CZ" sz="2400" dirty="0" err="1" smtClean="0"/>
              <a:t>tlačiti</a:t>
            </a:r>
            <a:r>
              <a:rPr lang="cs-CZ" sz="2400" dirty="0" smtClean="0"/>
              <a:t> nedali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a pravdy každému přáli.“</a:t>
            </a:r>
          </a:p>
          <a:p>
            <a:pPr marL="457200" indent="-457200">
              <a:buNone/>
            </a:pPr>
            <a:endParaRPr lang="cs-CZ" sz="2400" dirty="0"/>
          </a:p>
          <a:p>
            <a:pPr marL="457200" indent="-457200">
              <a:buAutoNum type="arabicPeriod" startAt="5"/>
            </a:pPr>
            <a:r>
              <a:rPr lang="cs-CZ" sz="2400" dirty="0" smtClean="0"/>
              <a:t>Uveďte jednoho představitele evropské renesance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v Itálii ………………………………………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ve Francii …………………………………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v Anglii …………………………………….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ve Španělsku ……………………………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6.   Které dílo </a:t>
            </a:r>
            <a:r>
              <a:rPr lang="cs-CZ" sz="2400" dirty="0" err="1" smtClean="0"/>
              <a:t>J.A.Komenského</a:t>
            </a:r>
            <a:r>
              <a:rPr lang="cs-CZ" sz="2400" dirty="0" smtClean="0"/>
              <a:t> je možno srovnávat s alegorickými díly, jako jsou např. </a:t>
            </a:r>
            <a:r>
              <a:rPr lang="cs-CZ" sz="2400" dirty="0" err="1" smtClean="0"/>
              <a:t>Gulliverovy</a:t>
            </a:r>
            <a:r>
              <a:rPr lang="cs-CZ" sz="2400" dirty="0" smtClean="0"/>
              <a:t> cesty nebo Božská komedie ?    </a:t>
            </a:r>
            <a:endParaRPr lang="cs-CZ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048672"/>
          </a:xfrm>
        </p:spPr>
        <p:txBody>
          <a:bodyPr>
            <a:normAutofit/>
          </a:bodyPr>
          <a:lstStyle/>
          <a:p>
            <a:pPr marL="457200" indent="-457200">
              <a:buAutoNum type="arabicPeriod" startAt="7"/>
            </a:pPr>
            <a:r>
              <a:rPr lang="cs-CZ" sz="2400" dirty="0" smtClean="0"/>
              <a:t>Kdo stanovil mluvnické zásady českého jazyka na počátku 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národního obrození?</a:t>
            </a:r>
          </a:p>
          <a:p>
            <a:pPr marL="457200" indent="-457200">
              <a:buNone/>
            </a:pPr>
            <a:r>
              <a:rPr lang="cs-CZ" sz="2400" dirty="0"/>
              <a:t> </a:t>
            </a:r>
            <a:endParaRPr lang="cs-CZ" sz="2400" dirty="0" smtClean="0"/>
          </a:p>
          <a:p>
            <a:pPr marL="457200" indent="-457200">
              <a:buAutoNum type="arabicPeriod" startAt="8"/>
            </a:pPr>
            <a:r>
              <a:rPr lang="cs-CZ" sz="2400" dirty="0" smtClean="0"/>
              <a:t>Vyberte správnou odpověď . S pojmem realismus souvisí:</a:t>
            </a:r>
          </a:p>
          <a:p>
            <a:pPr marL="457200" indent="-457200">
              <a:buNone/>
            </a:pPr>
            <a:r>
              <a:rPr lang="cs-CZ" sz="2400" dirty="0" smtClean="0"/>
              <a:t>       a) smysl pro reálnou skutečnost</a:t>
            </a:r>
          </a:p>
          <a:p>
            <a:pPr marL="457200" indent="-457200">
              <a:buNone/>
            </a:pPr>
            <a:r>
              <a:rPr lang="cs-CZ" sz="2400" dirty="0" smtClean="0"/>
              <a:t>       b) pocit samoty a smutku vyplívající z protikladu snu a skutečnosti</a:t>
            </a:r>
          </a:p>
          <a:p>
            <a:pPr marL="457200" indent="-457200">
              <a:buNone/>
            </a:pPr>
            <a:r>
              <a:rPr lang="cs-CZ" sz="2400" dirty="0" smtClean="0"/>
              <a:t>       c) typizace</a:t>
            </a:r>
          </a:p>
          <a:p>
            <a:pPr marL="457200" indent="-457200"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6552728"/>
          </a:xfrm>
        </p:spPr>
        <p:txBody>
          <a:bodyPr/>
          <a:lstStyle/>
          <a:p>
            <a:pPr marL="457200" indent="-457200">
              <a:buAutoNum type="arabicPeriod" startAt="9"/>
            </a:pPr>
            <a:r>
              <a:rPr lang="cs-CZ" sz="2400" dirty="0" smtClean="0"/>
              <a:t>Přiřaďte ke skupinám básní z kytice jejich základní společná témata:</a:t>
            </a:r>
          </a:p>
          <a:p>
            <a:pPr marL="457200" indent="-457200">
              <a:buNone/>
            </a:pPr>
            <a:r>
              <a:rPr lang="cs-CZ" sz="2400" dirty="0" smtClean="0"/>
              <a:t>       a) Lilie, Vrba, Holoubek, Kytice</a:t>
            </a:r>
          </a:p>
          <a:p>
            <a:pPr marL="457200" indent="-457200">
              <a:buNone/>
            </a:pPr>
            <a:r>
              <a:rPr lang="cs-CZ" sz="2400" dirty="0" smtClean="0"/>
              <a:t>       b) Poklad, Svatební košile, Záhořovo lože</a:t>
            </a:r>
          </a:p>
          <a:p>
            <a:pPr marL="457200" indent="-457200">
              <a:buNone/>
            </a:pPr>
            <a:r>
              <a:rPr lang="cs-CZ" sz="2400" dirty="0" smtClean="0"/>
              <a:t>       c) Polednice, Vodník, Štědrý den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r>
              <a:rPr lang="cs-CZ" sz="2400" dirty="0" smtClean="0"/>
              <a:t>       1) po provinění ( porušení řádu ) následuje neodvratný trest</a:t>
            </a:r>
          </a:p>
          <a:p>
            <a:pPr marL="457200" indent="-457200">
              <a:buNone/>
            </a:pPr>
            <a:r>
              <a:rPr lang="cs-CZ" sz="2400" dirty="0" smtClean="0"/>
              <a:t>       2) provinění je vykoupeno pokáním</a:t>
            </a:r>
          </a:p>
          <a:p>
            <a:pPr marL="457200" indent="-457200">
              <a:buNone/>
            </a:pPr>
            <a:r>
              <a:rPr lang="cs-CZ" sz="2400" dirty="0" smtClean="0"/>
              <a:t>       3) dokonalé sepětí člověka s přírodou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AutoNum type="arabicPeriod" startAt="10"/>
            </a:pPr>
            <a:r>
              <a:rPr lang="cs-CZ" sz="2400" dirty="0" smtClean="0"/>
              <a:t>Vyberte správnou odpověď. Smyslem Máchova Máje bylo:</a:t>
            </a:r>
          </a:p>
          <a:p>
            <a:pPr marL="457200" indent="-457200">
              <a:buNone/>
            </a:pPr>
            <a:r>
              <a:rPr lang="cs-CZ" sz="2400" dirty="0" smtClean="0"/>
              <a:t>       a) podrobně popsat májovou přírodu a život zločince</a:t>
            </a:r>
          </a:p>
          <a:p>
            <a:pPr marL="457200" indent="-457200">
              <a:buNone/>
            </a:pPr>
            <a:r>
              <a:rPr lang="cs-CZ" sz="2400" dirty="0" smtClean="0"/>
              <a:t>       b) kritizovat politickou situaci 1.pol. 19.stol.</a:t>
            </a:r>
          </a:p>
          <a:p>
            <a:pPr marL="457200" indent="-457200">
              <a:buNone/>
            </a:pPr>
            <a:r>
              <a:rPr lang="cs-CZ" sz="2400" dirty="0" smtClean="0"/>
              <a:t>       c) kritická úvaha o smyslu života a mezilidských vztazích</a:t>
            </a:r>
          </a:p>
          <a:p>
            <a:pPr marL="457200" indent="-457200">
              <a:buAutoNum type="arabicPeriod" startAt="10"/>
            </a:pPr>
            <a:endParaRPr lang="cs-CZ" sz="24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404664"/>
            <a:ext cx="849694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Klíč :</a:t>
            </a:r>
          </a:p>
          <a:p>
            <a:endParaRPr lang="cs-CZ" sz="2400" b="1" dirty="0" smtClean="0"/>
          </a:p>
          <a:p>
            <a:pPr marL="457200" indent="-457200">
              <a:buAutoNum type="alphaUcPeriod"/>
            </a:pPr>
            <a:r>
              <a:rPr lang="cs-CZ" sz="2400" dirty="0" smtClean="0"/>
              <a:t>Část jazyková</a:t>
            </a:r>
          </a:p>
          <a:p>
            <a:pPr marL="457200" indent="-457200"/>
            <a:endParaRPr lang="cs-CZ" sz="2400" dirty="0" smtClean="0"/>
          </a:p>
          <a:p>
            <a:pPr marL="457200" indent="-457200"/>
            <a:r>
              <a:rPr lang="cs-CZ" sz="2400" dirty="0" smtClean="0"/>
              <a:t>1.b</a:t>
            </a:r>
          </a:p>
          <a:p>
            <a:pPr marL="457200" indent="-457200"/>
            <a:r>
              <a:rPr lang="cs-CZ" sz="2400" dirty="0" smtClean="0"/>
              <a:t>2.c</a:t>
            </a:r>
          </a:p>
          <a:p>
            <a:pPr marL="457200" indent="-457200"/>
            <a:r>
              <a:rPr lang="cs-CZ" sz="2400" dirty="0" smtClean="0"/>
              <a:t>3. rybníkář, veřejný, vytrvalý</a:t>
            </a:r>
          </a:p>
          <a:p>
            <a:pPr marL="457200" indent="-457200"/>
            <a:r>
              <a:rPr lang="cs-CZ" sz="2400" dirty="0" smtClean="0"/>
              <a:t>4. přepychové, pokusný, rozhovor</a:t>
            </a:r>
          </a:p>
          <a:p>
            <a:pPr marL="457200" indent="-457200"/>
            <a:r>
              <a:rPr lang="cs-CZ" sz="2400" dirty="0" smtClean="0"/>
              <a:t>5. sestra, psíček</a:t>
            </a:r>
          </a:p>
          <a:p>
            <a:pPr marL="457200" indent="-457200"/>
            <a:r>
              <a:rPr lang="cs-CZ" sz="2400" dirty="0" smtClean="0"/>
              <a:t>6. příjem, široký</a:t>
            </a:r>
          </a:p>
          <a:p>
            <a:pPr marL="457200" indent="-457200"/>
            <a:r>
              <a:rPr lang="cs-CZ" sz="2400" dirty="0" smtClean="0"/>
              <a:t>7. a) školní budova, tabule, vysvědčení</a:t>
            </a:r>
          </a:p>
          <a:p>
            <a:pPr marL="457200" indent="-457200"/>
            <a:r>
              <a:rPr lang="cs-CZ" sz="2400" dirty="0" smtClean="0"/>
              <a:t>         školský zákon, příklad ( typický)</a:t>
            </a:r>
          </a:p>
          <a:p>
            <a:pPr marL="457200" indent="-457200"/>
            <a:r>
              <a:rPr lang="cs-CZ" sz="2400" dirty="0" smtClean="0"/>
              <a:t>    b) měřicí přístroje, technika ( obor)</a:t>
            </a:r>
          </a:p>
          <a:p>
            <a:pPr marL="457200" indent="-457200"/>
            <a:r>
              <a:rPr lang="cs-CZ" sz="2400" dirty="0" smtClean="0"/>
              <a:t>         žena měřící 160 cm, postel …</a:t>
            </a:r>
          </a:p>
          <a:p>
            <a:pPr marL="457200" indent="-457200"/>
            <a:r>
              <a:rPr lang="cs-CZ" sz="2400" dirty="0" smtClean="0"/>
              <a:t>8. ubylo, odbilo, opylují, výkřik, vyrazil, zavytí, vyzýváme, viděli,   slonoviny, firmy, definitivní, výroby</a:t>
            </a:r>
          </a:p>
          <a:p>
            <a:endParaRPr lang="cs-CZ" sz="2400" b="1" dirty="0" smtClean="0"/>
          </a:p>
          <a:p>
            <a:endParaRPr lang="cs-CZ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32656"/>
            <a:ext cx="856895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9. z výletu, s odřenou, zpáteční, ztratil, vzpoura, ztěžoval, sedřený,     zticha</a:t>
            </a:r>
          </a:p>
          <a:p>
            <a:endParaRPr lang="cs-CZ" sz="2400" dirty="0" smtClean="0"/>
          </a:p>
          <a:p>
            <a:r>
              <a:rPr lang="cs-CZ" sz="2400" dirty="0" smtClean="0"/>
              <a:t>10. setmělo, zapomněl, uměl, objem, napětí, blikavě, směle, upřímně, umění, sebevědomě, mně</a:t>
            </a:r>
          </a:p>
          <a:p>
            <a:endParaRPr lang="cs-CZ" sz="2400" dirty="0" smtClean="0"/>
          </a:p>
          <a:p>
            <a:pPr marL="457200" indent="-457200">
              <a:buAutoNum type="alphaUcPeriod" startAt="2"/>
            </a:pPr>
            <a:r>
              <a:rPr lang="cs-CZ" sz="2400" dirty="0" smtClean="0"/>
              <a:t>Část literární</a:t>
            </a:r>
          </a:p>
          <a:p>
            <a:pPr marL="457200" indent="-457200">
              <a:buAutoNum type="alphaUcPeriod" startAt="2"/>
            </a:pPr>
            <a:endParaRPr lang="cs-CZ" sz="2400" dirty="0" smtClean="0"/>
          </a:p>
          <a:p>
            <a:pPr marL="457200" indent="-457200"/>
            <a:r>
              <a:rPr lang="cs-CZ" sz="2400" dirty="0" smtClean="0"/>
              <a:t>1.  např.:  Jean de La </a:t>
            </a:r>
            <a:r>
              <a:rPr lang="cs-CZ" sz="2400" dirty="0" err="1" smtClean="0"/>
              <a:t>Fontaine</a:t>
            </a:r>
            <a:r>
              <a:rPr lang="cs-CZ" sz="2400" dirty="0" smtClean="0"/>
              <a:t> – Bajky</a:t>
            </a:r>
          </a:p>
          <a:p>
            <a:pPr marL="457200" indent="-457200"/>
            <a:r>
              <a:rPr lang="cs-CZ" sz="2400" dirty="0" smtClean="0"/>
              <a:t>                 </a:t>
            </a:r>
            <a:r>
              <a:rPr lang="cs-CZ" sz="2400" dirty="0" err="1" smtClean="0"/>
              <a:t>K</a:t>
            </a:r>
            <a:r>
              <a:rPr lang="cs-CZ" sz="2400" dirty="0" smtClean="0"/>
              <a:t>.</a:t>
            </a:r>
            <a:r>
              <a:rPr lang="cs-CZ" sz="2400" dirty="0" err="1" smtClean="0"/>
              <a:t>J.Erben</a:t>
            </a:r>
            <a:r>
              <a:rPr lang="cs-CZ" sz="2400" dirty="0" smtClean="0"/>
              <a:t> – Kytice</a:t>
            </a:r>
          </a:p>
          <a:p>
            <a:pPr marL="457200" indent="-457200"/>
            <a:r>
              <a:rPr lang="cs-CZ" sz="2400" dirty="0" smtClean="0"/>
              <a:t>                 Kristiánova legenda</a:t>
            </a:r>
          </a:p>
          <a:p>
            <a:pPr marL="457200" indent="-457200"/>
            <a:r>
              <a:rPr lang="cs-CZ" sz="2400" dirty="0" smtClean="0"/>
              <a:t>                 Homér – Odyssea</a:t>
            </a:r>
          </a:p>
          <a:p>
            <a:pPr marL="457200" indent="-457200"/>
            <a:r>
              <a:rPr lang="cs-CZ" sz="2400" dirty="0" smtClean="0"/>
              <a:t>                 </a:t>
            </a:r>
            <a:r>
              <a:rPr lang="cs-CZ" sz="2400" dirty="0" err="1" smtClean="0"/>
              <a:t>G</a:t>
            </a:r>
            <a:r>
              <a:rPr lang="cs-CZ" sz="2400" dirty="0" smtClean="0"/>
              <a:t>.</a:t>
            </a:r>
            <a:r>
              <a:rPr lang="cs-CZ" sz="2400" dirty="0" err="1" smtClean="0"/>
              <a:t>Boccaccio</a:t>
            </a:r>
            <a:r>
              <a:rPr lang="cs-CZ" sz="2400" dirty="0" smtClean="0"/>
              <a:t> – Dekameron</a:t>
            </a:r>
          </a:p>
          <a:p>
            <a:pPr marL="457200" indent="-457200"/>
            <a:r>
              <a:rPr lang="cs-CZ" sz="2400" dirty="0" smtClean="0"/>
              <a:t>                 </a:t>
            </a:r>
            <a:r>
              <a:rPr lang="cs-CZ" sz="2400" dirty="0" err="1" smtClean="0"/>
              <a:t>J.Swift</a:t>
            </a:r>
            <a:r>
              <a:rPr lang="cs-CZ" sz="2400" dirty="0" smtClean="0"/>
              <a:t> – </a:t>
            </a:r>
            <a:r>
              <a:rPr lang="cs-CZ" sz="2400" dirty="0" err="1" smtClean="0"/>
              <a:t>Gulliverovy</a:t>
            </a:r>
            <a:r>
              <a:rPr lang="cs-CZ" sz="2400" dirty="0" smtClean="0"/>
              <a:t> cesty</a:t>
            </a:r>
          </a:p>
          <a:p>
            <a:pPr marL="457200" indent="-457200"/>
            <a:r>
              <a:rPr lang="cs-CZ" sz="2400" dirty="0" smtClean="0"/>
              <a:t>                 </a:t>
            </a:r>
            <a:r>
              <a:rPr lang="cs-CZ" sz="2400" dirty="0" err="1" smtClean="0"/>
              <a:t>G</a:t>
            </a:r>
            <a:r>
              <a:rPr lang="cs-CZ" sz="2400" dirty="0" smtClean="0"/>
              <a:t>.</a:t>
            </a:r>
            <a:r>
              <a:rPr lang="cs-CZ" sz="2400" dirty="0" err="1" smtClean="0"/>
              <a:t>Chaucer</a:t>
            </a:r>
            <a:r>
              <a:rPr lang="cs-CZ" sz="2400" dirty="0" smtClean="0"/>
              <a:t> – Canterburské povídky</a:t>
            </a:r>
          </a:p>
          <a:p>
            <a:pPr marL="457200" indent="-457200"/>
            <a:r>
              <a:rPr lang="cs-CZ" sz="2400" dirty="0" smtClean="0"/>
              <a:t>                 </a:t>
            </a:r>
            <a:r>
              <a:rPr lang="cs-CZ" sz="2400" dirty="0" err="1" smtClean="0"/>
              <a:t>W.Shakespeare</a:t>
            </a:r>
            <a:r>
              <a:rPr lang="cs-CZ" sz="2400" dirty="0" smtClean="0"/>
              <a:t> - Hamlet </a:t>
            </a:r>
          </a:p>
          <a:p>
            <a:endParaRPr lang="cs-CZ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332656"/>
            <a:ext cx="878497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a) personifikace</a:t>
            </a:r>
          </a:p>
          <a:p>
            <a:r>
              <a:rPr lang="cs-CZ" sz="2400" dirty="0" smtClean="0"/>
              <a:t>    b) epiteton</a:t>
            </a:r>
          </a:p>
          <a:p>
            <a:r>
              <a:rPr lang="cs-CZ" sz="2400" dirty="0" smtClean="0"/>
              <a:t>    c) hyperbola</a:t>
            </a:r>
          </a:p>
          <a:p>
            <a:r>
              <a:rPr lang="cs-CZ" sz="2400" dirty="0" smtClean="0"/>
              <a:t>    d) anafora</a:t>
            </a:r>
          </a:p>
          <a:p>
            <a:r>
              <a:rPr lang="cs-CZ" sz="2400" dirty="0" smtClean="0"/>
              <a:t>    e) metonymie</a:t>
            </a:r>
          </a:p>
          <a:p>
            <a:endParaRPr lang="cs-CZ" sz="2400" dirty="0" smtClean="0"/>
          </a:p>
          <a:p>
            <a:r>
              <a:rPr lang="cs-CZ" sz="2400" dirty="0" smtClean="0"/>
              <a:t>3. 12. století, latinským, Kosmas</a:t>
            </a:r>
          </a:p>
          <a:p>
            <a:endParaRPr lang="cs-CZ" sz="2400" dirty="0" smtClean="0"/>
          </a:p>
          <a:p>
            <a:r>
              <a:rPr lang="cs-CZ" sz="2400" dirty="0" smtClean="0"/>
              <a:t>4. Jan Hus, 1415, v Kostnici</a:t>
            </a:r>
          </a:p>
          <a:p>
            <a:endParaRPr lang="cs-CZ" sz="2400" dirty="0" smtClean="0"/>
          </a:p>
          <a:p>
            <a:r>
              <a:rPr lang="cs-CZ" sz="2400" dirty="0" smtClean="0"/>
              <a:t>5. např.: D. </a:t>
            </a:r>
            <a:r>
              <a:rPr lang="cs-CZ" sz="2400" dirty="0" err="1" smtClean="0"/>
              <a:t>Alighieri</a:t>
            </a:r>
            <a:r>
              <a:rPr lang="cs-CZ" sz="2400" dirty="0" smtClean="0"/>
              <a:t>, F. </a:t>
            </a:r>
            <a:r>
              <a:rPr lang="cs-CZ" sz="2400" dirty="0" err="1" smtClean="0"/>
              <a:t>Petrarca</a:t>
            </a:r>
            <a:endParaRPr lang="cs-CZ" sz="2400" dirty="0" smtClean="0"/>
          </a:p>
          <a:p>
            <a:r>
              <a:rPr lang="cs-CZ" sz="2400" dirty="0" smtClean="0"/>
              <a:t>                F. Villon, F. </a:t>
            </a:r>
            <a:r>
              <a:rPr lang="cs-CZ" sz="2400" dirty="0" err="1" smtClean="0"/>
              <a:t>Rabelais</a:t>
            </a:r>
            <a:endParaRPr lang="cs-CZ" sz="2400" dirty="0" smtClean="0"/>
          </a:p>
          <a:p>
            <a:r>
              <a:rPr lang="cs-CZ" sz="2400" dirty="0" smtClean="0"/>
              <a:t>                W. Shakespeare</a:t>
            </a:r>
          </a:p>
          <a:p>
            <a:r>
              <a:rPr lang="cs-CZ" sz="2400" dirty="0" smtClean="0"/>
              <a:t>                M. de </a:t>
            </a:r>
            <a:r>
              <a:rPr lang="cs-CZ" sz="2400" dirty="0" err="1" smtClean="0"/>
              <a:t>Cervantes</a:t>
            </a:r>
            <a:r>
              <a:rPr lang="cs-CZ" sz="2400" dirty="0" smtClean="0"/>
              <a:t>, </a:t>
            </a:r>
            <a:r>
              <a:rPr lang="cs-CZ" sz="2400" dirty="0" err="1" smtClean="0"/>
              <a:t>Lope</a:t>
            </a:r>
            <a:r>
              <a:rPr lang="cs-CZ" sz="2400" dirty="0" smtClean="0"/>
              <a:t> de </a:t>
            </a:r>
            <a:r>
              <a:rPr lang="cs-CZ" sz="2400" dirty="0" err="1" smtClean="0"/>
              <a:t>Vega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6. Labyrint světa a ráj srdce</a:t>
            </a:r>
            <a:endParaRPr lang="cs-CZ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32656"/>
            <a:ext cx="87129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7. J. Dobrovský</a:t>
            </a:r>
          </a:p>
          <a:p>
            <a:endParaRPr lang="cs-CZ" sz="2400" dirty="0" smtClean="0"/>
          </a:p>
          <a:p>
            <a:r>
              <a:rPr lang="cs-CZ" sz="2400" dirty="0" smtClean="0"/>
              <a:t>8. b</a:t>
            </a:r>
          </a:p>
          <a:p>
            <a:endParaRPr lang="cs-CZ" sz="2400" dirty="0" smtClean="0"/>
          </a:p>
          <a:p>
            <a:r>
              <a:rPr lang="cs-CZ" sz="2400" dirty="0" smtClean="0"/>
              <a:t>9. 1c, 2b, 3a</a:t>
            </a:r>
          </a:p>
          <a:p>
            <a:endParaRPr lang="cs-CZ" sz="2400" dirty="0" smtClean="0"/>
          </a:p>
          <a:p>
            <a:r>
              <a:rPr lang="cs-CZ" sz="2400" dirty="0" smtClean="0"/>
              <a:t>10. c</a:t>
            </a:r>
            <a:endParaRPr lang="cs-CZ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04664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Zdroje :</a:t>
            </a:r>
          </a:p>
          <a:p>
            <a:r>
              <a:rPr lang="cs-CZ" sz="2400" dirty="0" err="1" smtClean="0"/>
              <a:t>Bendl</a:t>
            </a:r>
            <a:r>
              <a:rPr lang="cs-CZ" sz="2400" dirty="0" smtClean="0"/>
              <a:t>, S: Nová maturita. Praha 2005</a:t>
            </a: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1074</Words>
  <Application>Microsoft Office PowerPoint</Application>
  <PresentationFormat>Předvádění na obrazovce (4:3)</PresentationFormat>
  <Paragraphs>209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Prezentace aplikace PowerPoint</vt:lpstr>
      <vt:lpstr>Opakování učiva z ČJL</vt:lpstr>
      <vt:lpstr>A. Část jazyková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B. Část literární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učiva z ČJL</dc:title>
  <dc:creator>pracovna</dc:creator>
  <cp:lastModifiedBy>Alena Stachová</cp:lastModifiedBy>
  <cp:revision>33</cp:revision>
  <dcterms:created xsi:type="dcterms:W3CDTF">2013-09-21T14:25:36Z</dcterms:created>
  <dcterms:modified xsi:type="dcterms:W3CDTF">2013-12-09T13:27:30Z</dcterms:modified>
</cp:coreProperties>
</file>