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7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9. 12. 2013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9. 12. 2013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9. 12. 2013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9. 12. 2013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9. 12. 2013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9. 12. 2013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9. 12. 2013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9. 12. 2013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986600"/>
              </p:ext>
            </p:extLst>
          </p:nvPr>
        </p:nvGraphicFramePr>
        <p:xfrm>
          <a:off x="971600" y="1988840"/>
          <a:ext cx="7115047" cy="41970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VY_32_INOVACE_mix1_fyz03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fyz03_energie.zip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mechanická práce a mechanická energie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Mechanická práce a mechanická energie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mechanické práce a mechanické energie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mechanická práce, kinetická energie, potenciální energie, mechanická energie, výkon, příkon</a:t>
                      </a:r>
                      <a:r>
                        <a:rPr lang="cs-CZ" sz="120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, účinnost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4. 12. 2013, SFYZ (3. roč. + O7)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5750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Mechanika – mechanická práce a mechanická energie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3459894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79712" y="5094577"/>
            <a:ext cx="6707088" cy="925223"/>
          </a:xfrm>
        </p:spPr>
        <p:txBody>
          <a:bodyPr>
            <a:normAutofit/>
          </a:bodyPr>
          <a:lstStyle/>
          <a:p>
            <a:r>
              <a:rPr lang="cs-CZ" dirty="0"/>
              <a:t>Mechanická </a:t>
            </a:r>
            <a:r>
              <a:rPr lang="cs-CZ" dirty="0" smtClean="0"/>
              <a:t>práce a</a:t>
            </a:r>
            <a:r>
              <a:rPr lang="cs-CZ" dirty="0"/>
              <a:t> </a:t>
            </a:r>
            <a:r>
              <a:rPr lang="cs-CZ" dirty="0" smtClean="0"/>
              <a:t>mechanická </a:t>
            </a:r>
            <a:r>
              <a:rPr lang="cs-CZ" dirty="0"/>
              <a:t>energie</a:t>
            </a: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Mechanika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cs-CZ" sz="2800" b="1" dirty="0" smtClean="0"/>
              <a:t>Energie, mechanická energie, mechanická práce</a:t>
            </a:r>
          </a:p>
          <a:p>
            <a:r>
              <a:rPr lang="cs-CZ" sz="2800" b="1" dirty="0" smtClean="0"/>
              <a:t>Zákon zachování energie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Pojmy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/>
              <a:t>Mechanická práce		</a:t>
            </a:r>
            <a:r>
              <a:rPr lang="cs-CZ" sz="2400" i="1" dirty="0" smtClean="0"/>
              <a:t>W	</a:t>
            </a:r>
            <a:r>
              <a:rPr lang="cs-CZ" sz="2400" dirty="0" smtClean="0"/>
              <a:t>[</a:t>
            </a:r>
            <a:r>
              <a:rPr lang="cs-CZ" sz="2400" i="1" dirty="0" smtClean="0"/>
              <a:t>W</a:t>
            </a:r>
            <a:r>
              <a:rPr lang="cs-CZ" sz="2400" dirty="0" smtClean="0"/>
              <a:t>] = J (= </a:t>
            </a:r>
            <a:r>
              <a:rPr lang="cs-CZ" sz="2400" dirty="0" err="1" smtClean="0"/>
              <a:t>N.m</a:t>
            </a:r>
            <a:r>
              <a:rPr lang="cs-CZ" sz="2400" dirty="0" smtClean="0"/>
              <a:t>)</a:t>
            </a:r>
          </a:p>
          <a:p>
            <a:r>
              <a:rPr lang="cs-CZ" sz="2400" b="1" dirty="0" smtClean="0"/>
              <a:t>Kinetická energie		</a:t>
            </a:r>
            <a:r>
              <a:rPr lang="cs-CZ" sz="2400" i="1" dirty="0" err="1" smtClean="0"/>
              <a:t>E</a:t>
            </a:r>
            <a:r>
              <a:rPr lang="cs-CZ" sz="2400" i="1" baseline="-25000" dirty="0" err="1" smtClean="0"/>
              <a:t>k</a:t>
            </a:r>
            <a:endParaRPr lang="cs-CZ" sz="2400" dirty="0" smtClean="0"/>
          </a:p>
          <a:p>
            <a:r>
              <a:rPr lang="cs-CZ" sz="2400" b="1" dirty="0" smtClean="0"/>
              <a:t>Potenciální energie		</a:t>
            </a:r>
            <a:r>
              <a:rPr lang="cs-CZ" sz="2400" i="1" dirty="0" err="1" smtClean="0"/>
              <a:t>E</a:t>
            </a:r>
            <a:r>
              <a:rPr lang="cs-CZ" sz="2400" i="1" baseline="-25000" dirty="0" err="1" smtClean="0"/>
              <a:t>p</a:t>
            </a:r>
            <a:endParaRPr lang="cs-CZ" sz="2400" baseline="30000" dirty="0" smtClean="0"/>
          </a:p>
          <a:p>
            <a:r>
              <a:rPr lang="cs-CZ" sz="2400" b="1" dirty="0" smtClean="0"/>
              <a:t>Mechanická energie	</a:t>
            </a:r>
            <a:r>
              <a:rPr lang="cs-CZ" sz="2400" b="1" i="1" dirty="0" smtClean="0"/>
              <a:t>	</a:t>
            </a:r>
            <a:r>
              <a:rPr lang="cs-CZ" sz="2400" i="1" dirty="0" smtClean="0"/>
              <a:t>E</a:t>
            </a:r>
            <a:endParaRPr lang="cs-CZ" sz="2400" b="1" baseline="-25000" dirty="0" smtClean="0"/>
          </a:p>
          <a:p>
            <a:r>
              <a:rPr lang="cs-CZ" sz="2400" b="1" dirty="0" smtClean="0"/>
              <a:t>Okamžitý výkon	</a:t>
            </a:r>
            <a:r>
              <a:rPr lang="cs-CZ" sz="2400" dirty="0" smtClean="0"/>
              <a:t>		</a:t>
            </a:r>
            <a:r>
              <a:rPr lang="cs-CZ" sz="2400" i="1" dirty="0" smtClean="0"/>
              <a:t>P	</a:t>
            </a:r>
            <a:r>
              <a:rPr lang="cs-CZ" sz="2400" dirty="0" smtClean="0"/>
              <a:t>[</a:t>
            </a:r>
            <a:r>
              <a:rPr lang="cs-CZ" sz="2400" i="1" dirty="0" smtClean="0"/>
              <a:t>P</a:t>
            </a:r>
            <a:r>
              <a:rPr lang="cs-CZ" sz="2400" dirty="0" smtClean="0"/>
              <a:t>] = W (= </a:t>
            </a:r>
            <a:r>
              <a:rPr lang="cs-CZ" sz="2400" dirty="0" err="1" smtClean="0"/>
              <a:t>J.s</a:t>
            </a:r>
            <a:r>
              <a:rPr lang="cs-CZ" sz="2400" baseline="30000" dirty="0" smtClean="0"/>
              <a:t>-1</a:t>
            </a:r>
            <a:r>
              <a:rPr lang="cs-CZ" sz="2400" dirty="0" smtClean="0"/>
              <a:t>)</a:t>
            </a:r>
          </a:p>
          <a:p>
            <a:r>
              <a:rPr lang="cs-CZ" sz="2400" b="1" dirty="0" smtClean="0"/>
              <a:t>Průměrný výkon</a:t>
            </a:r>
            <a:r>
              <a:rPr lang="cs-CZ" sz="2400" dirty="0" smtClean="0"/>
              <a:t>			</a:t>
            </a:r>
            <a:r>
              <a:rPr lang="cs-CZ" sz="2400" i="1" dirty="0" err="1" smtClean="0"/>
              <a:t>P</a:t>
            </a:r>
            <a:r>
              <a:rPr lang="cs-CZ" sz="2400" i="1" baseline="-25000" dirty="0" err="1" smtClean="0"/>
              <a:t>p</a:t>
            </a:r>
            <a:endParaRPr lang="cs-CZ" sz="2400" baseline="30000" dirty="0" smtClean="0"/>
          </a:p>
          <a:p>
            <a:r>
              <a:rPr lang="cs-CZ" sz="2400" b="1" dirty="0" smtClean="0"/>
              <a:t>Příkon				</a:t>
            </a:r>
            <a:r>
              <a:rPr lang="cs-CZ" sz="2400" i="1" dirty="0" smtClean="0"/>
              <a:t>P</a:t>
            </a:r>
            <a:r>
              <a:rPr lang="cs-CZ" sz="2400" i="1" baseline="-25000" dirty="0" smtClean="0"/>
              <a:t>0</a:t>
            </a:r>
            <a:endParaRPr lang="cs-CZ" sz="2400" dirty="0" smtClean="0"/>
          </a:p>
          <a:p>
            <a:r>
              <a:rPr lang="cs-CZ" sz="2400" b="1" dirty="0" smtClean="0"/>
              <a:t>Účinnost				</a:t>
            </a:r>
            <a:r>
              <a:rPr lang="el-GR" sz="2400" i="1" dirty="0" smtClean="0"/>
              <a:t>η</a:t>
            </a:r>
            <a:r>
              <a:rPr lang="cs-CZ" sz="2400" i="1" dirty="0" smtClean="0"/>
              <a:t>	</a:t>
            </a:r>
            <a:r>
              <a:rPr lang="cs-CZ" sz="2400" dirty="0" smtClean="0"/>
              <a:t>[</a:t>
            </a:r>
            <a:r>
              <a:rPr lang="el-GR" sz="2400" i="1" dirty="0" smtClean="0"/>
              <a:t>η</a:t>
            </a:r>
            <a:r>
              <a:rPr lang="cs-CZ" sz="2400" dirty="0" smtClean="0"/>
              <a:t>] = 1 (%)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veličiny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vztahy</a:t>
            </a:r>
            <a:endParaRPr lang="cs-CZ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197225" y="1531938"/>
          <a:ext cx="1198563" cy="247650"/>
        </p:xfrm>
        <a:graphic>
          <a:graphicData uri="http://schemas.openxmlformats.org/presentationml/2006/ole">
            <p:oleObj spid="_x0000_s19507" name="Rovnice" r:id="rId3" imgW="799753" imgH="165028" progId="Equation.3">
              <p:embed/>
            </p:oleObj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203848" y="2060848"/>
          <a:ext cx="1009650" cy="361950"/>
        </p:xfrm>
        <a:graphic>
          <a:graphicData uri="http://schemas.openxmlformats.org/presentationml/2006/ole">
            <p:oleObj spid="_x0000_s19508" name="Rovnice" r:id="rId4" imgW="672808" imgH="241195" progId="Equation.3">
              <p:embed/>
            </p:oleObj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203848" y="2708920"/>
          <a:ext cx="931863" cy="361950"/>
        </p:xfrm>
        <a:graphic>
          <a:graphicData uri="http://schemas.openxmlformats.org/presentationml/2006/ole">
            <p:oleObj spid="_x0000_s19509" name="Rovnice" r:id="rId5" imgW="622030" imgH="241195" progId="Equation.3">
              <p:embed/>
            </p:oleObj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3203848" y="3356992"/>
          <a:ext cx="1027113" cy="361950"/>
        </p:xfrm>
        <a:graphic>
          <a:graphicData uri="http://schemas.openxmlformats.org/presentationml/2006/ole">
            <p:oleObj spid="_x0000_s19510" name="Rovnice" r:id="rId6" imgW="685800" imgH="241300" progId="Equation.3">
              <p:embed/>
            </p:oleObj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03848" y="3933056"/>
          <a:ext cx="1257300" cy="590550"/>
        </p:xfrm>
        <a:graphic>
          <a:graphicData uri="http://schemas.openxmlformats.org/presentationml/2006/ole">
            <p:oleObj spid="_x0000_s19511" name="Rovnice" r:id="rId7" imgW="837836" imgH="393529" progId="Equation.3">
              <p:embed/>
            </p:oleObj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/>
        </p:nvGraphicFramePr>
        <p:xfrm>
          <a:off x="3203848" y="4653136"/>
          <a:ext cx="723900" cy="590550"/>
        </p:xfrm>
        <a:graphic>
          <a:graphicData uri="http://schemas.openxmlformats.org/presentationml/2006/ole">
            <p:oleObj spid="_x0000_s19512" name="Rovnice" r:id="rId8" imgW="482391" imgH="393529" progId="Equation.3">
              <p:embed/>
            </p:oleObj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203848" y="5301208"/>
          <a:ext cx="1409700" cy="647700"/>
        </p:xfrm>
        <a:graphic>
          <a:graphicData uri="http://schemas.openxmlformats.org/presentationml/2006/ole">
            <p:oleObj spid="_x0000_s19513" name="Rovnice" r:id="rId9" imgW="939392" imgH="431613" progId="Equation.3">
              <p:embed/>
            </p:oleObj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Bednařík, M.; Široká, M.: Fyzika pro gymnázia </a:t>
            </a:r>
            <a:r>
              <a:rPr lang="cs-CZ" smtClean="0"/>
              <a:t>– Mechanika</a:t>
            </a:r>
            <a:r>
              <a:rPr lang="cs-CZ" dirty="0" smtClean="0"/>
              <a:t>, </a:t>
            </a:r>
            <a:r>
              <a:rPr lang="cs-CZ" dirty="0" err="1" smtClean="0"/>
              <a:t>Prometheus</a:t>
            </a:r>
            <a:r>
              <a:rPr lang="cs-CZ" dirty="0" smtClean="0"/>
              <a:t> Praha, 2010, ISBN 978-80-7196-382-0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</Template>
  <TotalTime>1166</TotalTime>
  <Words>239</Words>
  <Application>Microsoft Office PowerPoint</Application>
  <PresentationFormat>Předvádění na obrazovce (4:3)</PresentationFormat>
  <Paragraphs>51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Motiv</vt:lpstr>
      <vt:lpstr>Rovnice</vt:lpstr>
      <vt:lpstr>Snímek 1</vt:lpstr>
      <vt:lpstr>Mechanika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cp:lastModifiedBy>do</cp:lastModifiedBy>
  <cp:revision>1</cp:revision>
  <dcterms:created xsi:type="dcterms:W3CDTF">2013-02-17T13:31:13Z</dcterms:created>
  <dcterms:modified xsi:type="dcterms:W3CDTF">2013-12-09T14:28:59Z</dcterms:modified>
</cp:coreProperties>
</file>