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7" r:id="rId2"/>
    <p:sldId id="256" r:id="rId3"/>
    <p:sldId id="260" r:id="rId4"/>
    <p:sldId id="265" r:id="rId5"/>
    <p:sldId id="266" r:id="rId6"/>
    <p:sldId id="261" r:id="rId7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1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Relationship Id="rId4" Type="http://schemas.openxmlformats.org/officeDocument/2006/relationships/image" Target="../media/image11.w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1.jpg"/>
          <p:cNvPicPr>
            <a:picLocks noChangeAspect="1"/>
          </p:cNvPicPr>
          <p:nvPr/>
        </p:nvPicPr>
        <p:blipFill>
          <a:blip r:embed="rId2" cstate="print">
            <a:duotone>
              <a:schemeClr val="accent1"/>
              <a:srgbClr val="FFFFFF"/>
            </a:duotone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image2.png"/>
          <p:cNvPicPr>
            <a:picLocks noChangeAspect="1"/>
          </p:cNvPicPr>
          <p:nvPr/>
        </p:nvPicPr>
        <p:blipFill>
          <a:blip r:embed="rId3" cstate="print">
            <a:duotone>
              <a:schemeClr val="accent1"/>
              <a:srgbClr val="FFFFFF"/>
            </a:duotone>
          </a:blip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image3.png"/>
          <p:cNvPicPr>
            <a:picLocks noChangeAspect="1"/>
          </p:cNvPicPr>
          <p:nvPr/>
        </p:nvPicPr>
        <p:blipFill>
          <a:blip r:embed="rId4" cstate="print">
            <a:duotone>
              <a:schemeClr val="accent1"/>
              <a:srgbClr val="FFFFFF"/>
            </a:duotone>
          </a:blip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image4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sp>
        <p:nvSpPr>
          <p:cNvPr id="31" name="Rectangle 31"/>
          <p:cNvSpPr>
            <a:spLocks noGrp="1"/>
          </p:cNvSpPr>
          <p:nvPr>
            <p:ph type="subTitle" idx="1"/>
          </p:nvPr>
        </p:nvSpPr>
        <p:spPr>
          <a:xfrm>
            <a:off x="2492734" y="5094577"/>
            <a:ext cx="6194066" cy="925223"/>
          </a:xfrm>
        </p:spPr>
        <p:txBody>
          <a:bodyPr/>
          <a:lstStyle>
            <a:lvl1pPr marL="0" indent="0" algn="r">
              <a:buNone/>
              <a:defRPr sz="2800"/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cs-CZ" smtClean="0"/>
              <a:t>Kliknutím lze upravit styl předlohy.</a:t>
            </a:r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ctrTitle"/>
          </p:nvPr>
        </p:nvSpPr>
        <p:spPr>
          <a:xfrm>
            <a:off x="1108986" y="3606800"/>
            <a:ext cx="7577814" cy="1470025"/>
          </a:xfrm>
        </p:spPr>
        <p:txBody>
          <a:bodyPr anchor="b" anchorCtr="0"/>
          <a:lstStyle>
            <a:lvl1pPr algn="r">
              <a:defRPr sz="4000"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4.12.2013</a:t>
            </a:fld>
            <a:endParaRPr lang="cs-CZ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4.12.2013</a:t>
            </a:fld>
            <a:endParaRPr lang="cs-CZ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4.12.2013</a:t>
            </a:fld>
            <a:endParaRPr lang="cs-CZ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4.12.2013</a:t>
            </a:fld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dpis a 2 sloupce text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11" name="Rectangle 11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4.12.2013</a:t>
            </a:fld>
            <a:endParaRPr lang="cs-CZ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4.12.2013</a:t>
            </a:fld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30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17" name="Rectangle 17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0EA0A-10E4-431C-9212-D51E64052D89}" type="datetimeFigureOut">
              <a:rPr lang="cs-CZ" smtClean="0"/>
              <a:pPr/>
              <a:t>4.12.2013</a:t>
            </a:fld>
            <a:endParaRPr lang="cs-CZ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shade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5.png"/>
          <p:cNvPicPr>
            <a:picLocks noChangeAspect="1"/>
          </p:cNvPicPr>
          <p:nvPr/>
        </p:nvPicPr>
        <p:blipFill>
          <a:blip r:embed="rId9" cstate="print">
            <a:duotone>
              <a:schemeClr val="accent1"/>
              <a:srgbClr val="FFFFFF"/>
            </a:duotone>
          </a:blip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image6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571" y="428"/>
            <a:ext cx="9142858" cy="6857143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Rectangle 30"/>
          <p:cNvSpPr>
            <a:spLocks noGrp="1"/>
          </p:cNvSpPr>
          <p:nvPr>
            <p:ph type="title"/>
          </p:nvPr>
        </p:nvSpPr>
        <p:spPr>
          <a:xfrm>
            <a:off x="457200" y="359465"/>
            <a:ext cx="8229600" cy="1143000"/>
          </a:xfrm>
          <a:prstGeom prst="rect">
            <a:avLst/>
          </a:prstGeom>
        </p:spPr>
        <p:txBody>
          <a:bodyPr anchor="b" anchorCtr="0">
            <a:normAutofit/>
          </a:bodyPr>
          <a:lstStyle/>
          <a:p>
            <a:pPr algn="l"/>
            <a:r>
              <a:rPr lang="cs-CZ" smtClean="0"/>
              <a:t>Klepnutím lze upravit styl předlohy nadpisů.</a:t>
            </a:r>
            <a:endParaRPr lang="en-US"/>
          </a:p>
        </p:txBody>
      </p:sp>
      <p:sp>
        <p:nvSpPr>
          <p:cNvPr id="12" name="Rectangle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6" name="Rectangle 6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+mn-lt"/>
              </a:defRPr>
            </a:lvl1pPr>
          </a:lstStyle>
          <a:p>
            <a:fld id="{4790EA0A-10E4-431C-9212-D51E64052D89}" type="datetimeFigureOut">
              <a:rPr lang="cs-CZ" smtClean="0"/>
              <a:pPr/>
              <a:t>4.12.2013</a:t>
            </a:fld>
            <a:endParaRPr lang="cs-CZ"/>
          </a:p>
        </p:txBody>
      </p:sp>
      <p:sp>
        <p:nvSpPr>
          <p:cNvPr id="20" name="Rectangle 20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ctr">
              <a:defRPr sz="1000">
                <a:latin typeface="+mn-lt"/>
              </a:defRPr>
            </a:lvl1pPr>
          </a:lstStyle>
          <a:p>
            <a:endParaRPr lang="cs-CZ"/>
          </a:p>
        </p:txBody>
      </p:sp>
      <p:sp>
        <p:nvSpPr>
          <p:cNvPr id="21" name="Rectangle 21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+mn-lt"/>
              </a:defRPr>
            </a:lvl1pPr>
          </a:lstStyle>
          <a:p>
            <a:fld id="{0E6472AA-B575-4A94-9346-BF62858AE04E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</p:sldLayoutIdLst>
  <p:transition spd="med">
    <p:wipe dir="u"/>
  </p:transition>
  <p:timing>
    <p:tnLst>
      <p:par>
        <p:cTn id="1" dur="indefinite" restart="never" nodeType="tmRoot"/>
      </p:par>
    </p:tnLst>
  </p:timing>
  <p:txStyles>
    <p:titleStyle>
      <a:defPPr>
        <a:defRPr sz="4400">
          <a:solidFill>
            <a:schemeClr val="tx1"/>
          </a:solidFill>
          <a:latin typeface="+mj-lt"/>
          <a:ea typeface="+mj-ea"/>
          <a:cs typeface="+mj-cs"/>
        </a:defRPr>
      </a:defPPr>
      <a:lvl1pPr algn="l" eaLnBrk="1" hangingPunct="1">
        <a:buNone/>
        <a:defRPr sz="3600">
          <a:solidFill>
            <a:schemeClr val="tx1">
              <a:alpha val="100000"/>
            </a:schemeClr>
          </a:solidFill>
          <a:latin typeface="+mj-lt"/>
        </a:defRPr>
      </a:lvl1pPr>
    </p:titleStyle>
    <p:bodyStyle>
      <a:defPPr>
        <a:defRPr>
          <a:solidFill>
            <a:schemeClr val="tx1"/>
          </a:solidFill>
          <a:latin typeface="+mn-lt"/>
          <a:ea typeface="+mn-ea"/>
          <a:cs typeface="+mn-cs"/>
        </a:defRPr>
      </a:defPPr>
      <a:lvl1pPr marL="342900" indent="-342900" eaLnBrk="1" hangingPunct="1">
        <a:buChar char="•"/>
        <a:defRPr sz="2800">
          <a:latin typeface="+mn-lt"/>
        </a:defRPr>
      </a:lvl1pPr>
      <a:lvl2pPr marL="742950" indent="-285750" eaLnBrk="1" hangingPunct="1">
        <a:buChar char="–"/>
        <a:defRPr sz="2400">
          <a:latin typeface="+mn-lt"/>
        </a:defRPr>
      </a:lvl2pPr>
      <a:lvl3pPr marL="1143000" indent="-228600" eaLnBrk="1" hangingPunct="1">
        <a:buChar char="•"/>
        <a:defRPr sz="2400">
          <a:latin typeface="+mn-lt"/>
        </a:defRPr>
      </a:lvl3pPr>
      <a:lvl4pPr marL="1600200" indent="-228600" eaLnBrk="1" hangingPunct="1">
        <a:buChar char="–"/>
        <a:defRPr sz="2000">
          <a:latin typeface="+mn-lt"/>
        </a:defRPr>
      </a:lvl4pPr>
      <a:lvl5pPr marL="2057400" indent="-228600" eaLnBrk="1" hangingPunct="1">
        <a:buChar char="»"/>
        <a:defRPr sz="2000">
          <a:latin typeface="+mn-lt"/>
        </a:defRPr>
      </a:lvl5pPr>
      <a:lvl6pPr marL="2514600" indent="-228600" eaLnBrk="1" hangingPunct="1">
        <a:buChar char="•"/>
        <a:defRPr sz="2000"/>
      </a:lvl6pPr>
      <a:lvl7pPr marL="2971800" indent="-228600" eaLnBrk="1" hangingPunct="1">
        <a:buChar char="•"/>
        <a:defRPr sz="2000"/>
      </a:lvl7pPr>
      <a:lvl8pPr marL="3429000" indent="-228600" eaLnBrk="1" hangingPunct="1">
        <a:buChar char="•"/>
        <a:defRPr sz="2000"/>
      </a:lvl8pPr>
      <a:lvl9pPr marL="3886200" indent="-228600" eaLnBrk="1" hangingPunct="1">
        <a:buChar char="•"/>
        <a:defRPr sz="2000"/>
      </a:lvl9pPr>
    </p:bodyStyle>
    <p:otherStyle>
      <a:defPPr>
        <a:defRPr>
          <a:solidFill>
            <a:schemeClr val="tx1"/>
          </a:solidFill>
          <a:latin typeface="+mn-lt"/>
          <a:ea typeface="+mn-ea"/>
          <a:cs typeface="+mn-cs"/>
        </a:defRPr>
      </a:defPPr>
      <a:lvl1pPr marL="0" eaLnBrk="1" hangingPunct="1"/>
      <a:lvl2pPr marL="457200" eaLnBrk="1" hangingPunct="1"/>
      <a:lvl3pPr marL="914400" eaLnBrk="1" hangingPunct="1"/>
      <a:lvl4pPr marL="1371600" eaLnBrk="1" hangingPunct="1"/>
      <a:lvl5pPr marL="1828800" eaLnBrk="1" hangingPunct="1"/>
      <a:lvl6pPr marL="2286000" eaLnBrk="1" hangingPunct="1"/>
      <a:lvl7pPr marL="2743200" eaLnBrk="1" hangingPunct="1"/>
      <a:lvl8pPr marL="3200400" eaLnBrk="1" hangingPunct="1"/>
      <a:lvl9pPr marL="3657600" eaLnBrk="1" hangingPunct="1"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wmf"/><Relationship Id="rId5" Type="http://schemas.openxmlformats.org/officeDocument/2006/relationships/oleObject" Target="../embeddings/oleObject2.bin"/><Relationship Id="rId10" Type="http://schemas.openxmlformats.org/officeDocument/2006/relationships/image" Target="../media/image11.wmf"/><Relationship Id="rId4" Type="http://schemas.openxmlformats.org/officeDocument/2006/relationships/image" Target="../media/image8.wmf"/><Relationship Id="rId9" Type="http://schemas.openxmlformats.org/officeDocument/2006/relationships/oleObject" Target="../embeddings/oleObject4.bin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323528"/>
            <a:ext cx="5759450" cy="1258570"/>
          </a:xfrm>
          <a:prstGeom prst="rect">
            <a:avLst/>
          </a:prstGeom>
        </p:spPr>
      </p:pic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5761750"/>
              </p:ext>
            </p:extLst>
          </p:nvPr>
        </p:nvGraphicFramePr>
        <p:xfrm>
          <a:off x="971600" y="1988840"/>
          <a:ext cx="7115047" cy="419709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872208"/>
                <a:gridCol w="5242839"/>
              </a:tblGrid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Číslo projektu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CZ.1.07/1.5.00/34.0950</a:t>
                      </a:r>
                    </a:p>
                  </a:txBody>
                  <a:tcPr marL="68580" marR="68580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Kódování materiálu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VY_32_INOVACE_mix1_fyz09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Označení materiálu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fyz09_struktura_a_vlastnosti_kapalin.zip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Název školy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Gymnázium Kladno</a:t>
                      </a:r>
                    </a:p>
                  </a:txBody>
                  <a:tcPr marL="68580" marR="68580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Autor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RNDr.</a:t>
                      </a:r>
                      <a:r>
                        <a:rPr lang="cs-CZ" sz="1200" baseline="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Vít Doležel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460608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Anotace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Prezentace přehledu pojmů, fyzikálních veličin a vzorců učiva o struktuře a vlastnostech kapalin v rozsahu výuky fyziky na gymnáziu. Textový dokument obsahující sadu </a:t>
                      </a:r>
                      <a:r>
                        <a:rPr lang="cs-CZ" sz="12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příkladů </a:t>
                      </a: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včetně obecného</a:t>
                      </a:r>
                      <a:r>
                        <a:rPr lang="cs-CZ" sz="12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řešení a číselných výsledků.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Předmět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Fyzika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187390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Tematická</a:t>
                      </a:r>
                      <a:r>
                        <a:rPr lang="cs-CZ" sz="1200" kern="12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oblast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Molekulová fyzika a termika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Téma</a:t>
                      </a:r>
                      <a:endParaRPr lang="cs-CZ" sz="12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Struktura a vlastnosti kapalin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289144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Očekávané výstupy</a:t>
                      </a:r>
                      <a:endParaRPr lang="cs-CZ" sz="12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Shrnutí základních pojmů, veličin a vzorců,</a:t>
                      </a:r>
                      <a:r>
                        <a:rPr lang="cs-CZ" sz="1200" baseline="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 postup řešení příkladů </a:t>
                      </a: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souvisejících s vlastnostmi kapalin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Klíčová slova</a:t>
                      </a:r>
                      <a:endParaRPr lang="cs-CZ" sz="12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povrchová vrstva kapaliny, povrchová energie, povrchové napětí, kapilarita, teplotní roztažnost kapalin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Druh učebního materiálu</a:t>
                      </a:r>
                      <a:endParaRPr lang="cs-CZ" sz="12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prezentace, textový dokument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Ročník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2., 3., 4.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 dirty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Cílová skupina</a:t>
                      </a:r>
                      <a:endParaRPr lang="cs-CZ" sz="12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vyšší stupeň osmiletého gymnázia, čtyřleté gymnázium</a:t>
                      </a:r>
                    </a:p>
                  </a:txBody>
                  <a:tcPr marL="68580" marR="68580" marT="0" marB="0"/>
                </a:tc>
              </a:tr>
              <a:tr h="1763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kern="12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Ověřeno</a:t>
                      </a:r>
                      <a:endParaRPr lang="cs-CZ" sz="120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4. 12. </a:t>
                      </a:r>
                      <a:r>
                        <a:rPr lang="cs-CZ" sz="1200" dirty="0" smtClean="0"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2013</a:t>
                      </a:r>
                      <a:endParaRPr lang="cs-CZ" sz="1200" dirty="0"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176361">
                <a:tc gridSpan="2"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Bef>
                          <a:spcPts val="335"/>
                        </a:spcBef>
                        <a:spcAft>
                          <a:spcPts val="0"/>
                        </a:spcAft>
                      </a:pPr>
                      <a:r>
                        <a:rPr lang="cs-CZ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Zdroje uvedeny na konci dokumentu.</a:t>
                      </a:r>
                      <a:endParaRPr lang="cs-CZ" sz="12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0314" marR="60314" marT="0" marB="0"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ovéPole 6"/>
          <p:cNvSpPr txBox="1"/>
          <p:nvPr/>
        </p:nvSpPr>
        <p:spPr>
          <a:xfrm>
            <a:off x="971600" y="1588150"/>
            <a:ext cx="57967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Molekulová fyzika a termika – struktura a vlastnosti kapalin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210208380"/>
      </p:ext>
    </p:extLst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cs-CZ" dirty="0">
                <a:latin typeface="Arial" pitchFamily="34" charset="0"/>
                <a:cs typeface="Arial" pitchFamily="34" charset="0"/>
              </a:rPr>
              <a:t>Struktura a 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vlastnosti kapalin</a:t>
            </a:r>
            <a:endParaRPr lang="cs-CZ" dirty="0">
              <a:latin typeface="Arial" pitchFamily="34" charset="0"/>
              <a:cs typeface="Arial" pitchFamily="34" charset="0"/>
            </a:endParaRPr>
          </a:p>
          <a:p>
            <a:endParaRPr lang="cs-CZ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>
                <a:latin typeface="Arial" pitchFamily="34" charset="0"/>
                <a:cs typeface="Arial" pitchFamily="34" charset="0"/>
              </a:rPr>
              <a:t>Molekulová fyzika</a:t>
            </a:r>
            <a:br>
              <a:rPr lang="cs-CZ" dirty="0">
                <a:latin typeface="Arial" pitchFamily="34" charset="0"/>
                <a:cs typeface="Arial" pitchFamily="34" charset="0"/>
              </a:rPr>
            </a:br>
            <a:r>
              <a:rPr lang="cs-CZ" dirty="0">
                <a:latin typeface="Arial" pitchFamily="34" charset="0"/>
                <a:cs typeface="Arial" pitchFamily="34" charset="0"/>
              </a:rPr>
              <a:t>a termika</a:t>
            </a:r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b="1" dirty="0" smtClean="0">
                <a:latin typeface="Arial" pitchFamily="34" charset="0"/>
                <a:cs typeface="Arial" pitchFamily="34" charset="0"/>
              </a:rPr>
              <a:t>Povrchová vrstva</a:t>
            </a:r>
          </a:p>
          <a:p>
            <a:r>
              <a:rPr lang="cs-CZ" b="1" dirty="0" smtClean="0">
                <a:latin typeface="Arial" pitchFamily="34" charset="0"/>
                <a:cs typeface="Arial" pitchFamily="34" charset="0"/>
              </a:rPr>
              <a:t>Smáčení/nesmáčení stěn nádoby kapalinou</a:t>
            </a:r>
          </a:p>
          <a:p>
            <a:r>
              <a:rPr lang="cs-CZ" b="1" dirty="0" smtClean="0">
                <a:latin typeface="Arial" pitchFamily="34" charset="0"/>
                <a:cs typeface="Arial" pitchFamily="34" charset="0"/>
              </a:rPr>
              <a:t>Kapilarita; kapilární elevace/deprese</a:t>
            </a:r>
          </a:p>
          <a:p>
            <a:r>
              <a:rPr lang="cs-CZ" b="1" dirty="0" smtClean="0">
                <a:latin typeface="Arial" pitchFamily="34" charset="0"/>
                <a:cs typeface="Arial" pitchFamily="34" charset="0"/>
              </a:rPr>
              <a:t>Teplotní objemová roztažnost kapalin</a:t>
            </a:r>
          </a:p>
          <a:p>
            <a:r>
              <a:rPr lang="cs-CZ" b="1" dirty="0" smtClean="0">
                <a:latin typeface="Arial" pitchFamily="34" charset="0"/>
                <a:cs typeface="Arial" pitchFamily="34" charset="0"/>
              </a:rPr>
              <a:t>Teplotní anomálie vody</a:t>
            </a: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latin typeface="Arial" pitchFamily="34" charset="0"/>
                <a:cs typeface="Arial" pitchFamily="34" charset="0"/>
              </a:rPr>
              <a:t>Pojmy</a:t>
            </a:r>
            <a:endParaRPr lang="cs-CZ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400" b="1" dirty="0" smtClean="0">
                <a:latin typeface="Arial" pitchFamily="34" charset="0"/>
                <a:cs typeface="Arial" pitchFamily="34" charset="0"/>
              </a:rPr>
              <a:t>Povrchová energie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		</a:t>
            </a:r>
            <a:r>
              <a:rPr lang="cs-CZ" sz="2400" i="1" dirty="0" smtClean="0">
                <a:latin typeface="Arial" pitchFamily="34" charset="0"/>
                <a:cs typeface="Arial" pitchFamily="34" charset="0"/>
              </a:rPr>
              <a:t>E</a:t>
            </a:r>
          </a:p>
          <a:p>
            <a:r>
              <a:rPr lang="cs-CZ" sz="2400" b="1" dirty="0">
                <a:latin typeface="Arial" pitchFamily="34" charset="0"/>
                <a:cs typeface="Arial" pitchFamily="34" charset="0"/>
              </a:rPr>
              <a:t>Povrchové napětí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		</a:t>
            </a:r>
            <a:r>
              <a:rPr lang="el-GR" sz="2400" i="1" dirty="0" smtClean="0">
                <a:latin typeface="Arial" pitchFamily="34" charset="0"/>
                <a:cs typeface="Arial" pitchFamily="34" charset="0"/>
              </a:rPr>
              <a:t>σ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	[</a:t>
            </a:r>
            <a:r>
              <a:rPr lang="el-GR" sz="2400" i="1" dirty="0">
                <a:latin typeface="Arial" pitchFamily="34" charset="0"/>
                <a:cs typeface="Arial" pitchFamily="34" charset="0"/>
              </a:rPr>
              <a:t>σ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] </a:t>
            </a:r>
            <a:r>
              <a:rPr lang="cs-CZ" sz="2400" dirty="0">
                <a:latin typeface="Arial" pitchFamily="34" charset="0"/>
                <a:cs typeface="Arial" pitchFamily="34" charset="0"/>
              </a:rPr>
              <a:t>= 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N.m</a:t>
            </a:r>
            <a:r>
              <a:rPr lang="cs-CZ" sz="2400" baseline="30000" dirty="0" smtClean="0">
                <a:latin typeface="Arial" pitchFamily="34" charset="0"/>
                <a:cs typeface="Arial" pitchFamily="34" charset="0"/>
              </a:rPr>
              <a:t>-1</a:t>
            </a:r>
            <a:endParaRPr lang="cs-CZ" sz="2400" i="1" baseline="30000" dirty="0">
              <a:latin typeface="Arial" pitchFamily="34" charset="0"/>
              <a:cs typeface="Arial" pitchFamily="34" charset="0"/>
            </a:endParaRPr>
          </a:p>
          <a:p>
            <a:r>
              <a:rPr lang="cs-CZ" sz="2400" b="1" dirty="0">
                <a:latin typeface="Arial" pitchFamily="34" charset="0"/>
                <a:cs typeface="Arial" pitchFamily="34" charset="0"/>
              </a:rPr>
              <a:t>Povrchová síla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			</a:t>
            </a:r>
            <a:r>
              <a:rPr lang="cs-CZ" sz="2400" i="1" dirty="0" smtClean="0">
                <a:latin typeface="Arial" pitchFamily="34" charset="0"/>
                <a:cs typeface="Arial" pitchFamily="34" charset="0"/>
              </a:rPr>
              <a:t>F</a:t>
            </a:r>
          </a:p>
          <a:p>
            <a:r>
              <a:rPr lang="cs-CZ" sz="2400" b="1" dirty="0">
                <a:latin typeface="Arial" pitchFamily="34" charset="0"/>
                <a:cs typeface="Arial" pitchFamily="34" charset="0"/>
              </a:rPr>
              <a:t>Stykový </a:t>
            </a:r>
            <a:r>
              <a:rPr lang="cs-CZ" sz="2400" b="1" dirty="0" smtClean="0">
                <a:latin typeface="Arial" pitchFamily="34" charset="0"/>
                <a:cs typeface="Arial" pitchFamily="34" charset="0"/>
              </a:rPr>
              <a:t>úhel			</a:t>
            </a:r>
            <a:r>
              <a:rPr lang="cs-CZ" sz="2400" i="1" dirty="0" smtClean="0">
                <a:latin typeface="Arial" pitchFamily="34" charset="0"/>
                <a:cs typeface="Arial" pitchFamily="34" charset="0"/>
                <a:sym typeface="Symbol"/>
              </a:rPr>
              <a:t></a:t>
            </a:r>
            <a:endParaRPr lang="cs-CZ" sz="2400" i="1" dirty="0">
              <a:latin typeface="Arial" pitchFamily="34" charset="0"/>
              <a:cs typeface="Arial" pitchFamily="34" charset="0"/>
            </a:endParaRPr>
          </a:p>
          <a:p>
            <a:r>
              <a:rPr lang="cs-CZ" sz="2400" b="1" dirty="0">
                <a:latin typeface="Arial" pitchFamily="34" charset="0"/>
                <a:cs typeface="Arial" pitchFamily="34" charset="0"/>
              </a:rPr>
              <a:t>Kapilární </a:t>
            </a:r>
            <a:r>
              <a:rPr lang="cs-CZ" sz="2400" b="1" dirty="0" smtClean="0">
                <a:latin typeface="Arial" pitchFamily="34" charset="0"/>
                <a:cs typeface="Arial" pitchFamily="34" charset="0"/>
              </a:rPr>
              <a:t>tlak			</a:t>
            </a:r>
            <a:r>
              <a:rPr lang="cs-CZ" sz="2400" i="1" dirty="0" err="1" smtClean="0">
                <a:latin typeface="Arial" pitchFamily="34" charset="0"/>
                <a:cs typeface="Arial" pitchFamily="34" charset="0"/>
              </a:rPr>
              <a:t>p</a:t>
            </a:r>
            <a:r>
              <a:rPr lang="cs-CZ" sz="2400" i="1" baseline="-25000" dirty="0" err="1" smtClean="0">
                <a:latin typeface="Arial" pitchFamily="34" charset="0"/>
                <a:cs typeface="Arial" pitchFamily="34" charset="0"/>
              </a:rPr>
              <a:t>k</a:t>
            </a:r>
            <a:endParaRPr lang="cs-CZ" sz="2400" i="1" baseline="-25000" dirty="0">
              <a:latin typeface="Arial" pitchFamily="34" charset="0"/>
              <a:cs typeface="Arial" pitchFamily="34" charset="0"/>
            </a:endParaRPr>
          </a:p>
          <a:p>
            <a:r>
              <a:rPr lang="cs-CZ" sz="2400" b="1" dirty="0" smtClean="0">
                <a:latin typeface="Arial" pitchFamily="34" charset="0"/>
                <a:cs typeface="Arial" pitchFamily="34" charset="0"/>
              </a:rPr>
              <a:t>Teplotní součinitel</a:t>
            </a:r>
            <a:r>
              <a:rPr lang="cs-CZ" sz="2400" b="1" dirty="0">
                <a:latin typeface="Arial" pitchFamily="34" charset="0"/>
                <a:cs typeface="Arial" pitchFamily="34" charset="0"/>
              </a:rPr>
              <a:t/>
            </a:r>
            <a:br>
              <a:rPr lang="cs-CZ" sz="2400" b="1" dirty="0">
                <a:latin typeface="Arial" pitchFamily="34" charset="0"/>
                <a:cs typeface="Arial" pitchFamily="34" charset="0"/>
              </a:rPr>
            </a:br>
            <a:r>
              <a:rPr lang="cs-CZ" sz="2400" b="1" dirty="0">
                <a:latin typeface="Arial" pitchFamily="34" charset="0"/>
                <a:cs typeface="Arial" pitchFamily="34" charset="0"/>
              </a:rPr>
              <a:t>objemové </a:t>
            </a:r>
            <a:r>
              <a:rPr lang="cs-CZ" sz="2400" b="1" dirty="0" smtClean="0">
                <a:latin typeface="Arial" pitchFamily="34" charset="0"/>
                <a:cs typeface="Arial" pitchFamily="34" charset="0"/>
              </a:rPr>
              <a:t>roztažnosti		</a:t>
            </a:r>
            <a:r>
              <a:rPr lang="el-GR" sz="2400" i="1" dirty="0" smtClean="0">
                <a:latin typeface="Arial"/>
                <a:cs typeface="Arial"/>
              </a:rPr>
              <a:t>β</a:t>
            </a:r>
            <a:r>
              <a:rPr lang="cs-CZ" sz="2400" dirty="0">
                <a:latin typeface="Arial" pitchFamily="34" charset="0"/>
                <a:cs typeface="Arial" pitchFamily="34" charset="0"/>
              </a:rPr>
              <a:t>	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[</a:t>
            </a:r>
            <a:r>
              <a:rPr lang="el-GR" sz="2400" i="1" dirty="0">
                <a:latin typeface="Arial"/>
                <a:cs typeface="Arial"/>
              </a:rPr>
              <a:t>β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] </a:t>
            </a:r>
            <a:r>
              <a:rPr lang="cs-CZ" sz="2400" dirty="0">
                <a:latin typeface="Arial" pitchFamily="34" charset="0"/>
                <a:cs typeface="Arial" pitchFamily="34" charset="0"/>
              </a:rPr>
              <a:t>= </a:t>
            </a:r>
            <a:r>
              <a:rPr lang="cs-CZ" sz="2400" dirty="0" smtClean="0">
                <a:latin typeface="Arial" pitchFamily="34" charset="0"/>
                <a:cs typeface="Arial" pitchFamily="34" charset="0"/>
              </a:rPr>
              <a:t>K</a:t>
            </a:r>
            <a:r>
              <a:rPr lang="cs-CZ" sz="2400" baseline="30000" dirty="0" smtClean="0">
                <a:latin typeface="Arial" pitchFamily="34" charset="0"/>
                <a:cs typeface="Arial" pitchFamily="34" charset="0"/>
              </a:rPr>
              <a:t>-1</a:t>
            </a:r>
            <a:endParaRPr lang="cs-CZ" sz="2400" i="1" baseline="30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latin typeface="Arial" pitchFamily="34" charset="0"/>
                <a:cs typeface="Arial" pitchFamily="34" charset="0"/>
              </a:rPr>
              <a:t>Fyzikální veličiny</a:t>
            </a:r>
            <a:endParaRPr lang="cs-CZ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latin typeface="Arial" pitchFamily="34" charset="0"/>
                <a:cs typeface="Arial" pitchFamily="34" charset="0"/>
              </a:rPr>
              <a:t>Fyzikální vztahy</a:t>
            </a:r>
            <a:endParaRPr lang="cs-CZ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Objek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130756"/>
              </p:ext>
            </p:extLst>
          </p:nvPr>
        </p:nvGraphicFramePr>
        <p:xfrm>
          <a:off x="2411760" y="1556792"/>
          <a:ext cx="1898269" cy="10168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" name="Rovnice" r:id="rId3" imgW="736560" imgH="393480" progId="Equation.3">
                  <p:embed/>
                </p:oleObj>
              </mc:Choice>
              <mc:Fallback>
                <p:oleObj name="Rovnice" r:id="rId3" imgW="736560" imgH="393480" progId="Equation.3">
                  <p:embed/>
                  <p:pic>
                    <p:nvPicPr>
                      <p:cNvPr id="0" name="Picture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1760" y="1556792"/>
                        <a:ext cx="1898269" cy="101681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k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3492102"/>
              </p:ext>
            </p:extLst>
          </p:nvPr>
        </p:nvGraphicFramePr>
        <p:xfrm>
          <a:off x="2411760" y="2780928"/>
          <a:ext cx="2770188" cy="1036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6" name="Rovnice" r:id="rId5" imgW="1054080" imgH="393480" progId="Equation.3">
                  <p:embed/>
                </p:oleObj>
              </mc:Choice>
              <mc:Fallback>
                <p:oleObj name="Rovnice" r:id="rId5" imgW="1054080" imgH="393480" progId="Equation.3">
                  <p:embed/>
                  <p:pic>
                    <p:nvPicPr>
                      <p:cNvPr id="0" name="Picture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1760" y="2780928"/>
                        <a:ext cx="2770188" cy="10366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k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0194456"/>
              </p:ext>
            </p:extLst>
          </p:nvPr>
        </p:nvGraphicFramePr>
        <p:xfrm>
          <a:off x="2411760" y="4005064"/>
          <a:ext cx="1440160" cy="11660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7" name="Rovnice" r:id="rId7" imgW="533160" imgH="431640" progId="Equation.3">
                  <p:embed/>
                </p:oleObj>
              </mc:Choice>
              <mc:Fallback>
                <p:oleObj name="Rovnice" r:id="rId7" imgW="533160" imgH="431640" progId="Equation.3">
                  <p:embed/>
                  <p:pic>
                    <p:nvPicPr>
                      <p:cNvPr id="0" name="Picture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1760" y="4005064"/>
                        <a:ext cx="1440160" cy="116600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k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3692232"/>
              </p:ext>
            </p:extLst>
          </p:nvPr>
        </p:nvGraphicFramePr>
        <p:xfrm>
          <a:off x="2411760" y="5365050"/>
          <a:ext cx="4917988" cy="5861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8" name="Rovnice" r:id="rId9" imgW="1815840" imgH="215640" progId="Equation.3">
                  <p:embed/>
                </p:oleObj>
              </mc:Choice>
              <mc:Fallback>
                <p:oleObj name="Rovnice" r:id="rId9" imgW="1815840" imgH="215640" progId="Equation.3">
                  <p:embed/>
                  <p:pic>
                    <p:nvPicPr>
                      <p:cNvPr id="0" name="Picture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1760" y="5365050"/>
                        <a:ext cx="4917988" cy="58618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>
                <a:latin typeface="Arial" pitchFamily="34" charset="0"/>
                <a:cs typeface="Arial" pitchFamily="34" charset="0"/>
              </a:rPr>
              <a:t>Bartuška, K., Svoboda, E.: Fyzika pro gymnázia – Molekulová fyzika a termika, Prometheus Praha, 2010, ISBN 978-80-7196-383-7</a:t>
            </a:r>
          </a:p>
          <a:p>
            <a:r>
              <a:rPr lang="cs-CZ" smtClean="0">
                <a:latin typeface="Arial" pitchFamily="34" charset="0"/>
                <a:cs typeface="Arial" pitchFamily="34" charset="0"/>
              </a:rPr>
              <a:t>Lank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, V.; Vondra, M.: Fyzika v kostce, Fragment, 2004, ISBN 80-7200-968-0</a:t>
            </a:r>
          </a:p>
          <a:p>
            <a:r>
              <a:rPr lang="cs-CZ" dirty="0" err="1" smtClean="0">
                <a:latin typeface="Arial" pitchFamily="34" charset="0"/>
                <a:cs typeface="Arial" pitchFamily="34" charset="0"/>
              </a:rPr>
              <a:t>Mikulčák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, J. a kolektiv: Matematické, fyzikální a chemické tabulky pro střední školy, </a:t>
            </a:r>
            <a:r>
              <a:rPr lang="cs-CZ" dirty="0" err="1" smtClean="0">
                <a:latin typeface="Arial" pitchFamily="34" charset="0"/>
                <a:cs typeface="Arial" pitchFamily="34" charset="0"/>
              </a:rPr>
              <a:t>Prometheus</a:t>
            </a:r>
            <a:r>
              <a:rPr lang="cs-CZ" dirty="0" smtClean="0">
                <a:latin typeface="Arial" pitchFamily="34" charset="0"/>
                <a:cs typeface="Arial" pitchFamily="34" charset="0"/>
              </a:rPr>
              <a:t> Praha, 2011, ISBN 978-80-7196-345-5</a:t>
            </a: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latin typeface="Arial" pitchFamily="34" charset="0"/>
                <a:cs typeface="Arial" pitchFamily="34" charset="0"/>
              </a:rPr>
              <a:t>Zdroje</a:t>
            </a:r>
            <a:endParaRPr lang="cs-CZ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šablona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Modul">
      <a:majorFont>
        <a:latin typeface="Corbel"/>
        <a:ea typeface=""/>
        <a:cs typeface=""/>
        <a:font script="Jpan" typeface="HGｺﾞｼｯｸM"/>
        <a:font script="Hang" typeface="HY엽서L"/>
        <a:font script="Hans" typeface="楷体_GB2312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楷体_GB2312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 Effects">
      <a: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65000"/>
                <a:shade val="100000"/>
                <a:satMod val="133000"/>
              </a:schemeClr>
            </a:gs>
            <a:gs pos="15000">
              <a:schemeClr val="phClr">
                <a:tint val="50000"/>
                <a:shade val="100000"/>
                <a:satMod val="140000"/>
              </a:schemeClr>
            </a:gs>
            <a:gs pos="100000">
              <a:schemeClr val="phClr">
                <a:tint val="10000"/>
                <a:shade val="100000"/>
                <a:satMod val="13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75000"/>
                <a:satMod val="160000"/>
              </a:schemeClr>
            </a:gs>
            <a:gs pos="62000">
              <a:schemeClr val="phClr">
                <a:tint val="100000"/>
                <a:shade val="100000"/>
                <a:satMod val="125000"/>
              </a:schemeClr>
            </a:gs>
            <a:gs pos="100000">
              <a:schemeClr val="phClr">
                <a:tint val="80000"/>
                <a:shade val="100000"/>
                <a:satMod val="140000"/>
              </a:schemeClr>
            </a:gs>
          </a:gsLst>
          <a:lin ang="16200000" scaled="1"/>
        </a:gradFill>
      </a:fillStyleLst>
      <a:lnStyleLst>
        <a:ln w="1270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  <a:ln w="38100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61176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  <a:effectStyle>
          <a:effectLst>
            <a:reflection blurRad="12700" stA="25000" endPos="28000" dist="38100" dir="5400000" sy="-100000" rotWithShape="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>
                <a:tint val="100000"/>
                <a:shade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40000">
              <a:schemeClr val="phClr">
                <a:tint val="100000"/>
                <a:shade val="70000"/>
                <a:satMod val="145000"/>
              </a:schemeClr>
            </a:gs>
            <a:gs pos="100000">
              <a:schemeClr val="phClr">
                <a:tint val="85000"/>
                <a:shade val="100000"/>
                <a:satMod val="15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50000"/>
                <a:satMod val="145000"/>
              </a:schemeClr>
            </a:gs>
            <a:gs pos="30000">
              <a:schemeClr val="phClr">
                <a:tint val="100000"/>
                <a:shade val="65000"/>
                <a:satMod val="155000"/>
              </a:schemeClr>
            </a:gs>
            <a:gs pos="100000">
              <a:schemeClr val="phClr">
                <a:tint val="60000"/>
                <a:shade val="10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šablona</Template>
  <TotalTime>168</TotalTime>
  <Words>240</Words>
  <Application>Microsoft Office PowerPoint</Application>
  <PresentationFormat>Předvádění na obrazovce (4:3)</PresentationFormat>
  <Paragraphs>52</Paragraphs>
  <Slides>6</Slides>
  <Notes>0</Notes>
  <HiddenSlides>0</HiddenSlides>
  <MMClips>0</MMClips>
  <ScaleCrop>false</ScaleCrop>
  <HeadingPairs>
    <vt:vector size="6" baseType="variant"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6</vt:i4>
      </vt:variant>
    </vt:vector>
  </HeadingPairs>
  <TitlesOfParts>
    <vt:vector size="8" baseType="lpstr">
      <vt:lpstr>šablona</vt:lpstr>
      <vt:lpstr>Rovnice</vt:lpstr>
      <vt:lpstr>Prezentace aplikace PowerPoint</vt:lpstr>
      <vt:lpstr>Molekulová fyzika a termika</vt:lpstr>
      <vt:lpstr>Pojmy</vt:lpstr>
      <vt:lpstr>Fyzikální veličiny</vt:lpstr>
      <vt:lpstr>Fyzikální vztahy</vt:lpstr>
      <vt:lpstr>Zdroje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2013-07-31T20:27:21Z</dcterms:created>
  <dcterms:modified xsi:type="dcterms:W3CDTF">2013-12-04T15:37:51Z</dcterms:modified>
</cp:coreProperties>
</file>