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24.11.2013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601663"/>
              </p:ext>
            </p:extLst>
          </p:nvPr>
        </p:nvGraphicFramePr>
        <p:xfrm>
          <a:off x="971600" y="1988840"/>
          <a:ext cx="7115047" cy="43799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VY_32_INOVACE_mix1_fyz10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fyz10_struktura_a_vlastnosti_pev_latek.zip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o struktuře a vlastnostech pevných látek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Molekulová fyzika a termika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Struktura a vlastnosti pevných látek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 vlastnostmi pevných látek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pevná látka krystalická a amorfní, krystalová mřížka, elementární buňka, poruchy krystalové mřížky, deformace pružná a tvárná, </a:t>
                      </a:r>
                      <a:r>
                        <a:rPr lang="cs-CZ" sz="1200" dirty="0" err="1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Hookův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zákon, teplotní roztažnost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22.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11. 2013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6549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Molekulová fyzika a termika – struktura a vlastnosti pevných látek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2634649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Struktura a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vlastnosti pevných látek</a:t>
            </a:r>
            <a:endParaRPr lang="cs-CZ" dirty="0">
              <a:latin typeface="Arial" pitchFamily="34" charset="0"/>
              <a:cs typeface="Arial" pitchFamily="34" charset="0"/>
            </a:endParaRP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Molekulová fyzika</a:t>
            </a:r>
            <a:br>
              <a:rPr lang="cs-CZ" dirty="0">
                <a:latin typeface="Arial" pitchFamily="34" charset="0"/>
                <a:cs typeface="Arial" pitchFamily="34" charset="0"/>
              </a:rPr>
            </a:br>
            <a:r>
              <a:rPr lang="cs-CZ" dirty="0">
                <a:latin typeface="Arial" pitchFamily="34" charset="0"/>
                <a:cs typeface="Arial" pitchFamily="34" charset="0"/>
              </a:rPr>
              <a:t>a termika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Pevné látky krystalické a amorfní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Krystalová mřížka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Elementární (základní) buňka krystalu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Poruchy krystalové mřížky bodové (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vakance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intersticiál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, příměs (substituce,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intersticiál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)), čárové (dislokace), plošné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Deformace pružná (elastická) a tvárná (plastická); deformace tahem, tlakem, ohybem, smykem (střihem), kroucením (torzí)</a:t>
            </a:r>
          </a:p>
          <a:p>
            <a:r>
              <a:rPr lang="cs-CZ" b="1" dirty="0" err="1" smtClean="0">
                <a:latin typeface="Arial" pitchFamily="34" charset="0"/>
                <a:cs typeface="Arial" pitchFamily="34" charset="0"/>
              </a:rPr>
              <a:t>Hookův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zákon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Teplotní roztažnost pevných těles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Síla pružnosti	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b="1" i="1" baseline="-25000" dirty="0" smtClean="0">
                <a:latin typeface="Arial" pitchFamily="34" charset="0"/>
                <a:cs typeface="Arial" pitchFamily="34" charset="0"/>
              </a:rPr>
              <a:t>p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Normálové 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napětí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Pa</a:t>
            </a:r>
            <a:endParaRPr lang="cs-CZ" sz="2400" i="1" baseline="30000" dirty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Prodloužení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l-GR" sz="2400" i="1" dirty="0" smtClean="0">
                <a:latin typeface="Arial"/>
                <a:cs typeface="Arial"/>
              </a:rPr>
              <a:t>Δ</a:t>
            </a:r>
            <a:r>
              <a:rPr lang="cs-CZ" sz="2400" i="1" dirty="0" smtClean="0">
                <a:latin typeface="Arial"/>
                <a:cs typeface="Arial"/>
              </a:rPr>
              <a:t>l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>
                <a:latin typeface="Arial"/>
                <a:cs typeface="Arial"/>
              </a:rPr>
              <a:t>Δ</a:t>
            </a:r>
            <a:r>
              <a:rPr lang="cs-CZ" sz="2400" i="1" dirty="0">
                <a:latin typeface="Arial"/>
                <a:cs typeface="Arial"/>
              </a:rPr>
              <a:t>l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m</a:t>
            </a:r>
            <a:endParaRPr lang="cs-CZ" sz="2400" i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Relativní prodloužení		</a:t>
            </a:r>
            <a:r>
              <a:rPr lang="el-GR" sz="2400" i="1" dirty="0" smtClean="0">
                <a:latin typeface="Arial"/>
                <a:cs typeface="Arial"/>
                <a:sym typeface="Symbol"/>
              </a:rPr>
              <a:t>ε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>
                <a:latin typeface="Arial"/>
                <a:cs typeface="Arial"/>
                <a:sym typeface="Symbol"/>
              </a:rPr>
              <a:t>ε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1</a:t>
            </a:r>
            <a:endParaRPr lang="cs-CZ" sz="2400" i="1" dirty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Modul pružnosti v tahu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Pa (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GPa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cs-CZ" sz="2400" i="1" baseline="-25000" dirty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Mez pružnosti	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E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Mez pevnosti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p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Teplotní součinitel</a:t>
            </a:r>
            <a:br>
              <a:rPr lang="cs-CZ" sz="2400" b="1" dirty="0" smtClean="0">
                <a:latin typeface="Arial" pitchFamily="34" charset="0"/>
                <a:cs typeface="Arial" pitchFamily="34" charset="0"/>
              </a:rPr>
            </a:b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délkové roztažnosti		</a:t>
            </a:r>
            <a:r>
              <a:rPr lang="el-GR" sz="2400" i="1" dirty="0" smtClean="0">
                <a:latin typeface="Arial"/>
                <a:cs typeface="Arial"/>
              </a:rPr>
              <a:t>α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>
                <a:latin typeface="Arial"/>
                <a:cs typeface="Arial"/>
              </a:rPr>
              <a:t>α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</a:p>
          <a:p>
            <a:r>
              <a:rPr lang="cs-CZ" sz="2400" b="1" dirty="0">
                <a:latin typeface="Arial" pitchFamily="34" charset="0"/>
                <a:cs typeface="Arial" pitchFamily="34" charset="0"/>
              </a:rPr>
              <a:t>Teplotní součinitel</a:t>
            </a:r>
            <a:br>
              <a:rPr lang="cs-CZ" sz="2400" b="1" dirty="0">
                <a:latin typeface="Arial" pitchFamily="34" charset="0"/>
                <a:cs typeface="Arial" pitchFamily="34" charset="0"/>
              </a:rPr>
            </a:b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objemové roztažnosti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	</a:t>
            </a:r>
            <a:r>
              <a:rPr lang="el-GR" sz="2400" i="1" dirty="0">
                <a:latin typeface="Arial"/>
                <a:cs typeface="Arial"/>
              </a:rPr>
              <a:t>β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[</a:t>
            </a:r>
            <a:r>
              <a:rPr lang="el-GR" sz="2400" i="1" dirty="0">
                <a:latin typeface="Arial"/>
                <a:cs typeface="Arial"/>
              </a:rPr>
              <a:t>β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] 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400" i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018896"/>
              </p:ext>
            </p:extLst>
          </p:nvPr>
        </p:nvGraphicFramePr>
        <p:xfrm>
          <a:off x="2411760" y="2636912"/>
          <a:ext cx="108108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Rovnice" r:id="rId3" imgW="419040" imgH="431640" progId="Equation.3">
                  <p:embed/>
                </p:oleObj>
              </mc:Choice>
              <mc:Fallback>
                <p:oleObj name="Rovnice" r:id="rId3" imgW="419040" imgH="431640" progId="Equation.3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636912"/>
                        <a:ext cx="1081088" cy="1114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519974"/>
              </p:ext>
            </p:extLst>
          </p:nvPr>
        </p:nvGraphicFramePr>
        <p:xfrm>
          <a:off x="2411760" y="1412776"/>
          <a:ext cx="1268413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Rovnice" r:id="rId5" imgW="482400" imgH="406080" progId="Equation.3">
                  <p:embed/>
                </p:oleObj>
              </mc:Choice>
              <mc:Fallback>
                <p:oleObj name="Rovnice" r:id="rId5" imgW="482400" imgH="406080" progId="Equation.3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412776"/>
                        <a:ext cx="1268413" cy="106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314342"/>
              </p:ext>
            </p:extLst>
          </p:nvPr>
        </p:nvGraphicFramePr>
        <p:xfrm>
          <a:off x="2411760" y="4005064"/>
          <a:ext cx="126841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Rovnice" r:id="rId7" imgW="469800" imgH="215640" progId="Equation.3">
                  <p:embed/>
                </p:oleObj>
              </mc:Choice>
              <mc:Fallback>
                <p:oleObj name="Rovnice" r:id="rId7" imgW="469800" imgH="215640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005064"/>
                        <a:ext cx="1268412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694485"/>
              </p:ext>
            </p:extLst>
          </p:nvPr>
        </p:nvGraphicFramePr>
        <p:xfrm>
          <a:off x="2411760" y="5157192"/>
          <a:ext cx="5881688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Rovnice" r:id="rId9" imgW="2171520" imgH="215640" progId="Equation.3">
                  <p:embed/>
                </p:oleObj>
              </mc:Choice>
              <mc:Fallback>
                <p:oleObj name="Rovnice" r:id="rId9" imgW="2171520" imgH="215640" progId="Equation.3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5157192"/>
                        <a:ext cx="5881688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Bartuška, K., Svoboda, E.: Fyzika pro gymnázia – Molekulová fyzika a termika, Prometheus Praha, 2010, ISBN 978-80-7196-383-7</a:t>
            </a:r>
          </a:p>
          <a:p>
            <a:r>
              <a:rPr lang="cs-CZ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</a:t>
            </a:r>
            <a:r>
              <a:rPr lang="cs-CZ" smtClean="0">
                <a:latin typeface="Arial" pitchFamily="34" charset="0"/>
                <a:cs typeface="Arial" pitchFamily="34" charset="0"/>
              </a:rPr>
              <a:t>ISBN 80-7200-968-0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261</TotalTime>
  <Words>303</Words>
  <Application>Microsoft Office PowerPoint</Application>
  <PresentationFormat>Předvádění na obrazovce (4:3)</PresentationFormat>
  <Paragraphs>57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šablona</vt:lpstr>
      <vt:lpstr>Rovnice</vt:lpstr>
      <vt:lpstr>Prezentace aplikace PowerPoint</vt:lpstr>
      <vt:lpstr>Molekulová fyzika a termika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cp:lastModifiedBy>kdokoliv</cp:lastModifiedBy>
  <cp:revision>2</cp:revision>
  <dcterms:created xsi:type="dcterms:W3CDTF">2013-07-31T20:27:21Z</dcterms:created>
  <dcterms:modified xsi:type="dcterms:W3CDTF">2013-11-24T21:09:13Z</dcterms:modified>
</cp:coreProperties>
</file>