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sldIdLst>
    <p:sldId id="256" r:id="rId2"/>
    <p:sldId id="280" r:id="rId3"/>
    <p:sldId id="259" r:id="rId4"/>
    <p:sldId id="282" r:id="rId5"/>
    <p:sldId id="274" r:id="rId6"/>
    <p:sldId id="281" r:id="rId7"/>
    <p:sldId id="275" r:id="rId8"/>
    <p:sldId id="276" r:id="rId9"/>
    <p:sldId id="283" r:id="rId10"/>
    <p:sldId id="284" r:id="rId11"/>
    <p:sldId id="277" r:id="rId12"/>
    <p:sldId id="285" r:id="rId13"/>
    <p:sldId id="278" r:id="rId14"/>
    <p:sldId id="286" r:id="rId15"/>
    <p:sldId id="279" r:id="rId16"/>
    <p:sldId id="273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69" autoAdjust="0"/>
    <p:restoredTop sz="94660"/>
  </p:normalViewPr>
  <p:slideViewPr>
    <p:cSldViewPr snapToGrid="0">
      <p:cViewPr>
        <p:scale>
          <a:sx n="126" d="100"/>
          <a:sy n="126" d="100"/>
        </p:scale>
        <p:origin x="-674" y="20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742F3F-5A3A-463C-9FFA-39C32735D8E3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1C6D2-49E3-4E15-A9FA-151A0283B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65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570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4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983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791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546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238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858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14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610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2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4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813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okorny-vodomery.cz/static/useruploads/images/v200v210p_obr.jpg" TargetMode="External"/><Relationship Id="rId3" Type="http://schemas.openxmlformats.org/officeDocument/2006/relationships/hyperlink" Target="http://www.vak-km.cz/wcd/vak-foto/armatury/fotky_vak008.jpg" TargetMode="External"/><Relationship Id="rId7" Type="http://schemas.openxmlformats.org/officeDocument/2006/relationships/hyperlink" Target="http://www.jspshop.cz/user/shop/big/6509(1).jpg" TargetMode="External"/><Relationship Id="rId2" Type="http://schemas.openxmlformats.org/officeDocument/2006/relationships/hyperlink" Target="http://www.tzb-info.cz/docu/clanky/0011/001116o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nbra.sk/img/vodomery/rozkres_vodomeru_w.jpg" TargetMode="External"/><Relationship Id="rId5" Type="http://schemas.openxmlformats.org/officeDocument/2006/relationships/hyperlink" Target="http://www.hutira.cz/wp-content/uploads/MODULO.jpg" TargetMode="External"/><Relationship Id="rId10" Type="http://schemas.openxmlformats.org/officeDocument/2006/relationships/image" Target="../media/image1.png"/><Relationship Id="rId4" Type="http://schemas.openxmlformats.org/officeDocument/2006/relationships/hyperlink" Target="http://www.plasticportal.cz/image/clanky/236/520.JPG" TargetMode="External"/><Relationship Id="rId9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347104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2" name="TextovéPole 9"/>
          <p:cNvSpPr txBox="1"/>
          <p:nvPr/>
        </p:nvSpPr>
        <p:spPr>
          <a:xfrm>
            <a:off x="812214" y="1058093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smtClean="0"/>
              <a:t>Vodoměrná soustava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2214" y="141586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smtClean="0"/>
              <a:t>VY_32_INOVACE_16_307</a:t>
            </a:r>
            <a:endParaRPr lang="cs-CZ" sz="24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5953724"/>
              </p:ext>
            </p:extLst>
          </p:nvPr>
        </p:nvGraphicFramePr>
        <p:xfrm>
          <a:off x="787804" y="219969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vodoměrnou soustavou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Vodoměrná soustava, vodoměr, vodoměrná šachta, odběr, měření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Instalace vody a kanalizace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1.- 3. ročník, žáci 15 – 18 let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206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97196"/>
            <a:ext cx="6858000" cy="2387600"/>
          </a:xfrm>
        </p:spPr>
        <p:txBody>
          <a:bodyPr/>
          <a:lstStyle/>
          <a:p>
            <a:r>
              <a:rPr lang="cs-CZ" b="1" dirty="0" smtClean="0"/>
              <a:t>Vodoměrná soustava</a:t>
            </a:r>
            <a:endParaRPr lang="cs-CZ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</a:rPr>
              <a:t>Vodoměry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25524" cy="804634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575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087" y="949841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Vodoměrná soustava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0822" y="2269375"/>
            <a:ext cx="8803178" cy="3727389"/>
          </a:xfrm>
        </p:spPr>
        <p:txBody>
          <a:bodyPr>
            <a:noAutofit/>
          </a:bodyPr>
          <a:lstStyle/>
          <a:p>
            <a:r>
              <a:rPr lang="cs-CZ" sz="2000" dirty="0"/>
              <a:t>j</a:t>
            </a:r>
            <a:r>
              <a:rPr lang="cs-CZ" sz="2000" dirty="0" smtClean="0"/>
              <a:t>e vždy obsažena jako součást vodovodní přípojky</a:t>
            </a:r>
          </a:p>
          <a:p>
            <a:r>
              <a:rPr lang="cs-CZ" sz="2000" dirty="0" smtClean="0"/>
              <a:t>ve </a:t>
            </a:r>
            <a:r>
              <a:rPr lang="cs-CZ" sz="2000" dirty="0"/>
              <a:t>směru přítoku vody obsahuje vodoměrná soustava tyto prvky: </a:t>
            </a:r>
            <a:endParaRPr lang="cs-CZ" sz="2000" dirty="0" smtClean="0"/>
          </a:p>
          <a:p>
            <a:pPr lvl="1"/>
            <a:r>
              <a:rPr lang="cs-CZ" sz="2000" dirty="0" smtClean="0"/>
              <a:t>kulový ventil</a:t>
            </a:r>
          </a:p>
          <a:p>
            <a:pPr lvl="1"/>
            <a:r>
              <a:rPr lang="cs-CZ" sz="2000" dirty="0" smtClean="0"/>
              <a:t>filtr</a:t>
            </a:r>
          </a:p>
          <a:p>
            <a:pPr lvl="1"/>
            <a:r>
              <a:rPr lang="cs-CZ" sz="2000" dirty="0" smtClean="0"/>
              <a:t>uklidňovací délku</a:t>
            </a:r>
          </a:p>
          <a:p>
            <a:pPr lvl="1"/>
            <a:r>
              <a:rPr lang="cs-CZ" sz="2000" dirty="0" smtClean="0"/>
              <a:t>vodoměr (případně </a:t>
            </a:r>
            <a:r>
              <a:rPr lang="cs-CZ" sz="2000" dirty="0"/>
              <a:t>redukční </a:t>
            </a:r>
            <a:r>
              <a:rPr lang="cs-CZ" sz="2000" dirty="0" smtClean="0"/>
              <a:t>ventil)</a:t>
            </a:r>
          </a:p>
          <a:p>
            <a:pPr lvl="1"/>
            <a:r>
              <a:rPr lang="cs-CZ" sz="2000" dirty="0" smtClean="0"/>
              <a:t>zpětnou klapku</a:t>
            </a:r>
          </a:p>
          <a:p>
            <a:pPr lvl="1"/>
            <a:r>
              <a:rPr lang="cs-CZ" sz="2000" dirty="0" smtClean="0"/>
              <a:t>druhý </a:t>
            </a:r>
            <a:r>
              <a:rPr lang="cs-CZ" sz="2000" dirty="0"/>
              <a:t>kulový ventil s vypouštěcí </a:t>
            </a:r>
            <a:r>
              <a:rPr lang="cs-CZ" sz="2000" dirty="0" smtClean="0"/>
              <a:t>armaturou</a:t>
            </a:r>
          </a:p>
          <a:p>
            <a:pPr marL="342900" lvl="1" indent="-342900">
              <a:spcBef>
                <a:spcPts val="0"/>
              </a:spcBef>
            </a:pPr>
            <a:r>
              <a:rPr lang="cs-CZ" sz="2000" dirty="0" smtClean="0"/>
              <a:t>krajní </a:t>
            </a:r>
            <a:r>
              <a:rPr lang="cs-CZ" sz="2000" dirty="0"/>
              <a:t>ventily umožňují celou soustavu uzavřít, např. kvůli výměně </a:t>
            </a:r>
            <a:r>
              <a:rPr lang="cs-CZ" sz="2000" dirty="0" smtClean="0"/>
              <a:t>vodoměru</a:t>
            </a:r>
          </a:p>
          <a:p>
            <a:pPr marL="342900" lvl="1" indent="-342900">
              <a:spcBef>
                <a:spcPts val="0"/>
              </a:spcBef>
            </a:pPr>
            <a:r>
              <a:rPr lang="cs-CZ" sz="2000" dirty="0"/>
              <a:t>v</a:t>
            </a:r>
            <a:r>
              <a:rPr lang="cs-CZ" sz="2000" dirty="0" smtClean="0"/>
              <a:t>odoměrnou </a:t>
            </a:r>
            <a:r>
              <a:rPr lang="cs-CZ" sz="2000" dirty="0"/>
              <a:t>soustavu si pořizuje vlastník objektu, který přípojka zásobuje, pouze vodoměr do ní osadí provozovatel vodovodu (obec</a:t>
            </a:r>
            <a:r>
              <a:rPr lang="cs-CZ" sz="2000" dirty="0" smtClean="0"/>
              <a:t>)</a:t>
            </a:r>
            <a:r>
              <a:rPr lang="cs-CZ" sz="2000" dirty="0"/>
              <a:t> </a:t>
            </a: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421446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408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389" y="1351262"/>
            <a:ext cx="8628611" cy="4436807"/>
          </a:xfrm>
        </p:spPr>
        <p:txBody>
          <a:bodyPr>
            <a:noAutofit/>
          </a:bodyPr>
          <a:lstStyle/>
          <a:p>
            <a:r>
              <a:rPr lang="cs-CZ" sz="1800" dirty="0" smtClean="0"/>
              <a:t>vodoměrné </a:t>
            </a:r>
            <a:r>
              <a:rPr lang="cs-CZ" sz="1800" dirty="0"/>
              <a:t>šachty si odběratel buduje na své </a:t>
            </a:r>
            <a:r>
              <a:rPr lang="cs-CZ" sz="1800" dirty="0" smtClean="0"/>
              <a:t>náklady (většinou </a:t>
            </a:r>
            <a:r>
              <a:rPr lang="cs-CZ" sz="1800" dirty="0"/>
              <a:t>za plotem, těsně u hranice </a:t>
            </a:r>
            <a:r>
              <a:rPr lang="cs-CZ" sz="1800" dirty="0" smtClean="0"/>
              <a:t>pozemku)</a:t>
            </a:r>
          </a:p>
          <a:p>
            <a:pPr lvl="1"/>
            <a:r>
              <a:rPr lang="cs-CZ" sz="1800" dirty="0" smtClean="0"/>
              <a:t>vodoměrná </a:t>
            </a:r>
            <a:r>
              <a:rPr lang="cs-CZ" sz="1800" dirty="0"/>
              <a:t>šachta se dá dnes opatřit jako prefabrikovaná betonová nebo </a:t>
            </a:r>
            <a:r>
              <a:rPr lang="cs-CZ" sz="1800" dirty="0" smtClean="0"/>
              <a:t>plastová</a:t>
            </a:r>
            <a:endParaRPr lang="cs-CZ" sz="1800" dirty="0"/>
          </a:p>
          <a:p>
            <a:r>
              <a:rPr lang="cs-CZ" sz="1800" dirty="0" smtClean="0"/>
              <a:t>celá </a:t>
            </a:r>
            <a:r>
              <a:rPr lang="cs-CZ" sz="1800" dirty="0"/>
              <a:t>vodoměrná soustava musí být zabezpečená proti mechanickému poškození a </a:t>
            </a:r>
            <a:r>
              <a:rPr lang="cs-CZ" sz="1800" dirty="0" smtClean="0"/>
              <a:t>promrznutí</a:t>
            </a:r>
          </a:p>
          <a:p>
            <a:pPr marL="457200" lvl="1" indent="0">
              <a:buNone/>
            </a:pPr>
            <a:r>
              <a:rPr lang="cs-CZ" sz="1800" dirty="0" smtClean="0"/>
              <a:t>(pokud </a:t>
            </a:r>
            <a:r>
              <a:rPr lang="cs-CZ" sz="1800" dirty="0"/>
              <a:t>dojde z těchto důvodů k poškození vodoměru, provozovatel jej na náklady odběratele </a:t>
            </a:r>
            <a:r>
              <a:rPr lang="cs-CZ" sz="1800" dirty="0" smtClean="0"/>
              <a:t>vymění)</a:t>
            </a:r>
          </a:p>
          <a:p>
            <a:r>
              <a:rPr lang="cs-CZ" sz="1800" dirty="0" smtClean="0"/>
              <a:t>vodoměrná </a:t>
            </a:r>
            <a:r>
              <a:rPr lang="cs-CZ" sz="1800" dirty="0"/>
              <a:t>sestava musí být zajištěna proti deformacím podložením nebo </a:t>
            </a:r>
            <a:r>
              <a:rPr lang="cs-CZ" sz="1800" dirty="0" smtClean="0"/>
              <a:t>upevněním na </a:t>
            </a:r>
            <a:r>
              <a:rPr lang="cs-CZ" sz="1800" dirty="0"/>
              <a:t>stěnu ve vodoměrném </a:t>
            </a:r>
            <a:r>
              <a:rPr lang="cs-CZ" sz="1800" dirty="0" smtClean="0"/>
              <a:t>držáku</a:t>
            </a:r>
            <a:endParaRPr lang="cs-CZ" sz="1800" dirty="0"/>
          </a:p>
          <a:p>
            <a:endParaRPr lang="cs-CZ" sz="1800" dirty="0"/>
          </a:p>
          <a:p>
            <a:endParaRPr lang="cs-CZ" sz="18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88353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088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88353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7981" y="1174460"/>
            <a:ext cx="5568287" cy="4756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Rectangle 5"/>
          <p:cNvSpPr>
            <a:spLocks noChangeArrowheads="1"/>
          </p:cNvSpPr>
          <p:nvPr/>
        </p:nvSpPr>
        <p:spPr bwMode="auto">
          <a:xfrm>
            <a:off x="2459186" y="3879854"/>
            <a:ext cx="3518675" cy="1908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1. spojka (přechod na potrubí PE)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2. kulový uzávěr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3. redukce potrubí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4. uklidňovací kus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5. vodoměr se spojkami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(pokud je tlak v potrubí vyšší než 0,6MPa, následuje ventil pro redukci tlaku)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6. zpětná klapka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7. kulový ventil s odvodněním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8. držák vodoměrné sestavy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0089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88353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6" name="Obrázek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532" y="1019217"/>
            <a:ext cx="2822118" cy="48727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7410" y="1019217"/>
            <a:ext cx="1846480" cy="4940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204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694" y="1911927"/>
            <a:ext cx="8886305" cy="4084836"/>
          </a:xfrm>
        </p:spPr>
        <p:txBody>
          <a:bodyPr>
            <a:noAutofit/>
          </a:bodyPr>
          <a:lstStyle/>
          <a:p>
            <a:r>
              <a:rPr lang="cs-CZ" sz="2000" dirty="0"/>
              <a:t>zařízení k měření průtočného objemu vody (spotřeba vody za </a:t>
            </a:r>
            <a:r>
              <a:rPr lang="cs-CZ" sz="2000" dirty="0" smtClean="0"/>
              <a:t>čas)</a:t>
            </a:r>
            <a:endParaRPr lang="cs-CZ" sz="2000" dirty="0"/>
          </a:p>
          <a:p>
            <a:r>
              <a:rPr lang="cs-CZ" sz="2000" dirty="0" smtClean="0"/>
              <a:t>používá </a:t>
            </a:r>
            <a:r>
              <a:rPr lang="cs-CZ" sz="2000" dirty="0"/>
              <a:t>se za účelem fakturace za odebranou </a:t>
            </a:r>
            <a:r>
              <a:rPr lang="cs-CZ" sz="2000" dirty="0" smtClean="0"/>
              <a:t>vodu</a:t>
            </a:r>
          </a:p>
          <a:p>
            <a:r>
              <a:rPr lang="cs-CZ" sz="2000" dirty="0" smtClean="0"/>
              <a:t>podle </a:t>
            </a:r>
            <a:r>
              <a:rPr lang="cs-CZ" sz="2000" dirty="0"/>
              <a:t>platných norem musí být umístěn na každé vodovodní </a:t>
            </a:r>
            <a:r>
              <a:rPr lang="cs-CZ" sz="2000" dirty="0" smtClean="0"/>
              <a:t>přípojce</a:t>
            </a:r>
            <a:endParaRPr lang="cs-CZ" sz="2000" dirty="0"/>
          </a:p>
          <a:p>
            <a:r>
              <a:rPr lang="cs-CZ" sz="2000" dirty="0" smtClean="0"/>
              <a:t>provozovatel </a:t>
            </a:r>
            <a:r>
              <a:rPr lang="cs-CZ" sz="2000" dirty="0"/>
              <a:t>vodovodní sítě zařizuje jeho instalaci, </a:t>
            </a:r>
            <a:r>
              <a:rPr lang="cs-CZ" sz="2000" dirty="0" smtClean="0"/>
              <a:t>druh, velikost </a:t>
            </a:r>
            <a:r>
              <a:rPr lang="cs-CZ" sz="2000" dirty="0"/>
              <a:t>a zabezpečuje jeho </a:t>
            </a:r>
            <a:r>
              <a:rPr lang="cs-CZ" sz="2000" dirty="0" smtClean="0"/>
              <a:t>opravy</a:t>
            </a:r>
          </a:p>
          <a:p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Rozdělení</a:t>
            </a:r>
          </a:p>
          <a:p>
            <a:pPr marL="457200" indent="-457200">
              <a:buAutoNum type="arabicPeriod"/>
            </a:pPr>
            <a:r>
              <a:rPr lang="cs-CZ" sz="2000" b="1" dirty="0" smtClean="0"/>
              <a:t>Podle </a:t>
            </a:r>
            <a:r>
              <a:rPr lang="cs-CZ" sz="2000" b="1" dirty="0"/>
              <a:t>účelu </a:t>
            </a:r>
            <a:r>
              <a:rPr lang="cs-CZ" sz="2000" b="1" dirty="0" smtClean="0"/>
              <a:t>měření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cs-CZ" sz="2000" b="1" dirty="0" smtClean="0"/>
              <a:t>Podle konstrukce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488353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Vodoměr</a:t>
            </a: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893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4321" y="1089628"/>
            <a:ext cx="8869680" cy="4247143"/>
          </a:xfrm>
        </p:spPr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cs-CZ" sz="1600" b="1" dirty="0" smtClean="0"/>
              <a:t>Podle </a:t>
            </a:r>
            <a:r>
              <a:rPr lang="cs-CZ" sz="1600" b="1" dirty="0"/>
              <a:t>účelu </a:t>
            </a:r>
            <a:r>
              <a:rPr lang="cs-CZ" sz="1600" b="1" dirty="0" smtClean="0"/>
              <a:t>měření</a:t>
            </a:r>
          </a:p>
          <a:p>
            <a:pPr marL="0" indent="0">
              <a:buNone/>
            </a:pPr>
            <a:r>
              <a:rPr lang="cs-CZ" sz="1600" b="1" dirty="0" smtClean="0"/>
              <a:t>a) Fakturační </a:t>
            </a:r>
            <a:r>
              <a:rPr lang="cs-CZ" sz="1600" b="1" dirty="0"/>
              <a:t>vodoměr</a:t>
            </a:r>
            <a:endParaRPr lang="cs-CZ" sz="16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sz="1600" dirty="0" smtClean="0"/>
              <a:t>používá </a:t>
            </a:r>
            <a:r>
              <a:rPr lang="cs-CZ" sz="1600" dirty="0"/>
              <a:t>se za účelem fakturace spotřebované </a:t>
            </a:r>
            <a:r>
              <a:rPr lang="cs-CZ" sz="1600" dirty="0" smtClean="0"/>
              <a:t>vody (patří </a:t>
            </a:r>
            <a:r>
              <a:rPr lang="cs-CZ" sz="1600" dirty="0"/>
              <a:t>do kategorie </a:t>
            </a:r>
            <a:r>
              <a:rPr lang="cs-CZ" sz="1600" i="1" dirty="0"/>
              <a:t>stanovených </a:t>
            </a:r>
            <a:r>
              <a:rPr lang="cs-CZ" sz="1600" i="1" dirty="0" smtClean="0"/>
              <a:t>měřidel</a:t>
            </a:r>
            <a:r>
              <a:rPr lang="cs-CZ" sz="1600" dirty="0" smtClean="0"/>
              <a:t>)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sz="1600" dirty="0" smtClean="0"/>
              <a:t>musí se pravidelně </a:t>
            </a:r>
            <a:r>
              <a:rPr lang="cs-CZ" sz="1600" dirty="0"/>
              <a:t>kontrolovat cejchováním a to u teplé vody a studené vody </a:t>
            </a:r>
            <a:r>
              <a:rPr lang="cs-CZ" sz="1600" dirty="0" smtClean="0"/>
              <a:t>zvlášť každých </a:t>
            </a:r>
            <a:r>
              <a:rPr lang="cs-CZ" sz="1600" dirty="0"/>
              <a:t>5 </a:t>
            </a:r>
            <a:r>
              <a:rPr lang="cs-CZ" sz="1600" dirty="0" smtClean="0"/>
              <a:t>let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600" dirty="0" smtClean="0"/>
              <a:t>(stejně </a:t>
            </a:r>
            <a:r>
              <a:rPr lang="cs-CZ" sz="1600" dirty="0"/>
              <a:t>je tomu i u vodoměrů </a:t>
            </a:r>
            <a:r>
              <a:rPr lang="cs-CZ" sz="1600" dirty="0" smtClean="0"/>
              <a:t>domovních - jedná </a:t>
            </a:r>
            <a:r>
              <a:rPr lang="cs-CZ" sz="1600" dirty="0"/>
              <a:t>se sice o poměrové vodoměry, ale z hlediska metrologie jsou měřidly </a:t>
            </a:r>
            <a:r>
              <a:rPr lang="cs-CZ" sz="1600" dirty="0" smtClean="0"/>
              <a:t>stanovenými)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sz="1600" dirty="0" smtClean="0"/>
              <a:t>hlavní </a:t>
            </a:r>
            <a:r>
              <a:rPr lang="cs-CZ" sz="1600" dirty="0"/>
              <a:t>vodoměr slouží k měření spotřeby vody v celém objektu (domovní vodoměr) a jeho vlastníkem je provozovatel veřejného </a:t>
            </a:r>
            <a:r>
              <a:rPr lang="cs-CZ" sz="1600" dirty="0" smtClean="0"/>
              <a:t>vodovodu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cs-CZ" sz="1600" dirty="0"/>
          </a:p>
          <a:p>
            <a:pPr marL="0" indent="0">
              <a:buNone/>
            </a:pPr>
            <a:r>
              <a:rPr lang="cs-CZ" sz="1600" b="1" dirty="0" smtClean="0"/>
              <a:t>b) Bytové </a:t>
            </a:r>
            <a:r>
              <a:rPr lang="cs-CZ" sz="1600" b="1" dirty="0"/>
              <a:t>vodoměry</a:t>
            </a:r>
            <a:endParaRPr lang="cs-CZ" sz="16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sz="1600" dirty="0" smtClean="0"/>
              <a:t>používají </a:t>
            </a:r>
            <a:r>
              <a:rPr lang="cs-CZ" sz="1600" dirty="0"/>
              <a:t>se k poměrovému rozpočítání spotřeby vody mezi více </a:t>
            </a:r>
            <a:r>
              <a:rPr lang="cs-CZ" sz="1600" dirty="0" smtClean="0"/>
              <a:t>odběratelů (v </a:t>
            </a:r>
            <a:r>
              <a:rPr lang="cs-CZ" sz="1600" dirty="0"/>
              <a:t>objektech s větším počtem samostatných jednotek </a:t>
            </a:r>
            <a:r>
              <a:rPr lang="cs-CZ" sz="1600" dirty="0" smtClean="0"/>
              <a:t>– např. činžovní domy)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sz="1600" dirty="0" smtClean="0"/>
              <a:t>vodoměr </a:t>
            </a:r>
            <a:r>
              <a:rPr lang="cs-CZ" sz="1600" dirty="0"/>
              <a:t>je nejčastěji ve vlastnictví vlastníka jednotky nebo objektu (</a:t>
            </a:r>
            <a:r>
              <a:rPr lang="cs-CZ" sz="1600" dirty="0" smtClean="0"/>
              <a:t>soukromého vlastníka</a:t>
            </a:r>
            <a:r>
              <a:rPr lang="cs-CZ" sz="1600" dirty="0"/>
              <a:t>, </a:t>
            </a:r>
            <a:r>
              <a:rPr lang="cs-CZ" sz="1600" dirty="0" smtClean="0"/>
              <a:t>města </a:t>
            </a:r>
            <a:r>
              <a:rPr lang="cs-CZ" sz="1600" dirty="0"/>
              <a:t>či bytového družstva), který zajišťuje jeho údržbu </a:t>
            </a:r>
            <a:r>
              <a:rPr lang="cs-CZ" sz="1600" dirty="0" smtClean="0"/>
              <a:t>a </a:t>
            </a:r>
            <a:r>
              <a:rPr lang="cs-CZ" sz="1600" dirty="0"/>
              <a:t>ověřování(cejchování</a:t>
            </a:r>
            <a:r>
              <a:rPr lang="cs-CZ" sz="1600" dirty="0" smtClean="0"/>
              <a:t>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b="1" dirty="0" smtClean="0"/>
              <a:t>c) Provozní </a:t>
            </a:r>
            <a:r>
              <a:rPr lang="cs-CZ" sz="1600" b="1" dirty="0"/>
              <a:t>vodoměry</a:t>
            </a:r>
            <a:endParaRPr lang="cs-CZ" sz="1600" dirty="0"/>
          </a:p>
          <a:p>
            <a:r>
              <a:rPr lang="cs-CZ" sz="1600" dirty="0" smtClean="0"/>
              <a:t>v </a:t>
            </a:r>
            <a:r>
              <a:rPr lang="cs-CZ" sz="1600" dirty="0"/>
              <a:t>průmyslových objektech se používají ke kontrole průtoku nebo </a:t>
            </a:r>
            <a:r>
              <a:rPr lang="cs-CZ" sz="1600" dirty="0" smtClean="0"/>
              <a:t>pro regulaci</a:t>
            </a:r>
            <a:endParaRPr lang="cs-CZ" sz="1600" dirty="0"/>
          </a:p>
          <a:p>
            <a:pPr marL="457200" indent="-457200">
              <a:buAutoNum type="arabicPeriod"/>
            </a:pPr>
            <a:endParaRPr lang="cs-CZ" sz="2000" b="1" dirty="0"/>
          </a:p>
          <a:p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436314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7304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436314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2237" y="1457620"/>
            <a:ext cx="6422646" cy="4178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84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436314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0608" y="1457620"/>
            <a:ext cx="4234784" cy="4234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366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0822" y="1262767"/>
            <a:ext cx="8587047" cy="480695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smtClean="0"/>
              <a:t>2. </a:t>
            </a:r>
            <a:r>
              <a:rPr lang="cs-CZ" sz="2000" b="1" dirty="0"/>
              <a:t>Rozdělení podle </a:t>
            </a:r>
            <a:r>
              <a:rPr lang="cs-CZ" sz="2000" b="1" dirty="0" smtClean="0"/>
              <a:t>konstrukce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b="1" dirty="0" smtClean="0"/>
              <a:t>A) Rychlostní </a:t>
            </a:r>
            <a:r>
              <a:rPr lang="cs-CZ" sz="2000" b="1" dirty="0"/>
              <a:t>vodoměry</a:t>
            </a:r>
            <a:endParaRPr lang="cs-CZ" sz="2000" dirty="0"/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jsou </a:t>
            </a:r>
            <a:r>
              <a:rPr lang="cs-CZ" sz="2000" dirty="0"/>
              <a:t>to nepoužívanější typy </a:t>
            </a:r>
            <a:r>
              <a:rPr lang="cs-CZ" sz="2000" dirty="0" smtClean="0"/>
              <a:t>vodoměrů, fungující na </a:t>
            </a:r>
            <a:r>
              <a:rPr lang="cs-CZ" sz="2000" dirty="0"/>
              <a:t>principu působení dynamického tlaku vody na lopatky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b="1" dirty="0" smtClean="0"/>
              <a:t>	a) Lopatkové vodoměry</a:t>
            </a:r>
          </a:p>
          <a:p>
            <a:pPr marL="914400" lvl="4" indent="0"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hlavní </a:t>
            </a:r>
            <a:r>
              <a:rPr lang="cs-CZ" sz="2000" dirty="0"/>
              <a:t>součástí je lopatkové kolo které do pohybu uvádí protékající </a:t>
            </a:r>
            <a:r>
              <a:rPr lang="cs-CZ" sz="2000" dirty="0" smtClean="0"/>
              <a:t>voda</a:t>
            </a:r>
          </a:p>
          <a:p>
            <a:pPr marL="914400" lvl="4" indent="0">
              <a:lnSpc>
                <a:spcPct val="100000"/>
              </a:lnSpc>
              <a:spcBef>
                <a:spcPts val="0"/>
              </a:spcBef>
            </a:pPr>
            <a:r>
              <a:rPr lang="cs-CZ" sz="2000" dirty="0"/>
              <a:t>o</a:t>
            </a:r>
            <a:r>
              <a:rPr lang="cs-CZ" sz="2000" dirty="0" smtClean="0"/>
              <a:t>táčivý </a:t>
            </a:r>
            <a:r>
              <a:rPr lang="cs-CZ" sz="2000" dirty="0"/>
              <a:t>pohyb lopatkového kola se pak přes převodové ústrojí přenáší na </a:t>
            </a:r>
            <a:r>
              <a:rPr lang="cs-CZ" sz="2000" dirty="0" smtClean="0"/>
              <a:t>číselník</a:t>
            </a:r>
          </a:p>
          <a:p>
            <a:pPr marL="914400" lvl="4" indent="0"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podle </a:t>
            </a:r>
            <a:r>
              <a:rPr lang="cs-CZ" sz="2000" dirty="0"/>
              <a:t>umístění převodového soustrojí rozdělujeme dva typy </a:t>
            </a:r>
            <a:r>
              <a:rPr lang="cs-CZ" sz="2000" dirty="0" smtClean="0"/>
              <a:t>vodoměrů</a:t>
            </a:r>
          </a:p>
          <a:p>
            <a:pPr marL="1371600" lvl="6" indent="0">
              <a:lnSpc>
                <a:spcPct val="100000"/>
              </a:lnSpc>
              <a:spcBef>
                <a:spcPts val="0"/>
              </a:spcBef>
            </a:pPr>
            <a:r>
              <a:rPr lang="cs-CZ" sz="2000" b="1" dirty="0" err="1" smtClean="0"/>
              <a:t>Suchoběžné</a:t>
            </a:r>
            <a:r>
              <a:rPr lang="cs-CZ" sz="2000" dirty="0" smtClean="0"/>
              <a:t>  </a:t>
            </a:r>
            <a:r>
              <a:rPr lang="cs-CZ" sz="2000" dirty="0"/>
              <a:t>ty mají umístěn soustrojí mimo </a:t>
            </a:r>
            <a:r>
              <a:rPr lang="cs-CZ" sz="2000" dirty="0" smtClean="0"/>
              <a:t>vodu</a:t>
            </a:r>
          </a:p>
          <a:p>
            <a:pPr marL="1371600" lvl="6" indent="0">
              <a:lnSpc>
                <a:spcPct val="100000"/>
              </a:lnSpc>
              <a:spcBef>
                <a:spcPts val="0"/>
              </a:spcBef>
            </a:pPr>
            <a:r>
              <a:rPr lang="cs-CZ" sz="2000" b="1" dirty="0" err="1" smtClean="0"/>
              <a:t>Mokroběžné</a:t>
            </a:r>
            <a:r>
              <a:rPr lang="cs-CZ" sz="2000" b="1" dirty="0" smtClean="0"/>
              <a:t> </a:t>
            </a:r>
            <a:r>
              <a:rPr lang="cs-CZ" sz="2000" dirty="0" smtClean="0"/>
              <a:t> </a:t>
            </a:r>
            <a:r>
              <a:rPr lang="cs-CZ" sz="2000" dirty="0"/>
              <a:t>ty mají soustrojí umístěné pod </a:t>
            </a:r>
            <a:r>
              <a:rPr lang="cs-CZ" sz="2000" dirty="0" smtClean="0"/>
              <a:t>vodou (používají se </a:t>
            </a:r>
            <a:r>
              <a:rPr lang="cs-CZ" sz="2000" dirty="0"/>
              <a:t>jen na studenou </a:t>
            </a:r>
            <a:r>
              <a:rPr lang="cs-CZ" sz="2000" dirty="0" smtClean="0"/>
              <a:t>vodu)</a:t>
            </a:r>
          </a:p>
          <a:p>
            <a:pPr marL="914400" lvl="7" indent="0"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přenos </a:t>
            </a:r>
            <a:r>
              <a:rPr lang="cs-CZ" sz="2000" dirty="0"/>
              <a:t>otáčivého pohybu může být proveden mechanicky nebo magneticky s ochranou proti vnějšímu </a:t>
            </a:r>
            <a:r>
              <a:rPr lang="cs-CZ" sz="2000" dirty="0" smtClean="0"/>
              <a:t>vlivu</a:t>
            </a: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369407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8347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369407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2938" y="1197260"/>
            <a:ext cx="7084241" cy="5049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931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4239102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0435" y="1037149"/>
            <a:ext cx="6618888" cy="4959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739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88077"/>
            <a:ext cx="9144000" cy="5049881"/>
          </a:xfrm>
        </p:spPr>
        <p:txBody>
          <a:bodyPr>
            <a:noAutofit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b="1" dirty="0" smtClean="0"/>
              <a:t>	b) Šroubové</a:t>
            </a:r>
            <a:endParaRPr lang="cs-CZ" sz="2000" dirty="0"/>
          </a:p>
          <a:p>
            <a:pPr marL="914400" lvl="4" indent="0"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pracují </a:t>
            </a:r>
            <a:r>
              <a:rPr lang="cs-CZ" sz="2000" dirty="0"/>
              <a:t>na principu roztočení speciálního šroubového kola, které se roztočí díky protékající </a:t>
            </a:r>
            <a:r>
              <a:rPr lang="cs-CZ" sz="2000" dirty="0" smtClean="0"/>
              <a:t>vodě</a:t>
            </a:r>
          </a:p>
          <a:p>
            <a:pPr marL="914400" lvl="4" indent="0">
              <a:lnSpc>
                <a:spcPct val="100000"/>
              </a:lnSpc>
              <a:spcBef>
                <a:spcPts val="0"/>
              </a:spcBef>
            </a:pPr>
            <a:r>
              <a:rPr lang="cs-CZ" sz="2000" dirty="0"/>
              <a:t>s</a:t>
            </a:r>
            <a:r>
              <a:rPr lang="cs-CZ" sz="2000" dirty="0" smtClean="0"/>
              <a:t>tejně </a:t>
            </a:r>
            <a:r>
              <a:rPr lang="cs-CZ" sz="2000" dirty="0"/>
              <a:t>jako u lopatkových vodoměrů se přenáší rotační pohyb na </a:t>
            </a:r>
            <a:r>
              <a:rPr lang="cs-CZ" sz="2000" dirty="0" smtClean="0"/>
              <a:t>číselník</a:t>
            </a:r>
          </a:p>
          <a:p>
            <a:pPr marL="914400" lvl="4" indent="0">
              <a:lnSpc>
                <a:spcPct val="100000"/>
              </a:lnSpc>
              <a:spcBef>
                <a:spcPts val="0"/>
              </a:spcBef>
            </a:pPr>
            <a:r>
              <a:rPr lang="cs-CZ" sz="2000" dirty="0"/>
              <a:t>š</a:t>
            </a:r>
            <a:r>
              <a:rPr lang="cs-CZ" sz="2000" dirty="0" smtClean="0"/>
              <a:t>roubové </a:t>
            </a:r>
            <a:r>
              <a:rPr lang="cs-CZ" sz="2000" dirty="0"/>
              <a:t>kolo je umístěno buď, </a:t>
            </a:r>
            <a:r>
              <a:rPr lang="cs-CZ" sz="2000" dirty="0" smtClean="0"/>
              <a:t>horizontálně nebo vertikálně</a:t>
            </a:r>
          </a:p>
          <a:p>
            <a:pPr marL="914400" lvl="4" indent="0">
              <a:lnSpc>
                <a:spcPct val="100000"/>
              </a:lnSpc>
              <a:spcBef>
                <a:spcPts val="0"/>
              </a:spcBef>
            </a:pPr>
            <a:r>
              <a:rPr lang="cs-CZ" sz="2000" dirty="0"/>
              <a:t>p</a:t>
            </a:r>
            <a:r>
              <a:rPr lang="cs-CZ" sz="2000" dirty="0" smtClean="0"/>
              <a:t>oužívají se </a:t>
            </a:r>
            <a:r>
              <a:rPr lang="cs-CZ" sz="2000" dirty="0"/>
              <a:t>v průmyslových </a:t>
            </a:r>
            <a:r>
              <a:rPr lang="cs-CZ" sz="2000" dirty="0" smtClean="0"/>
              <a:t>objektech, </a:t>
            </a:r>
            <a:r>
              <a:rPr lang="cs-CZ" sz="2000" dirty="0"/>
              <a:t>kde je velký odběr </a:t>
            </a:r>
            <a:r>
              <a:rPr lang="cs-CZ" sz="2000" dirty="0" smtClean="0"/>
              <a:t>vody (na </a:t>
            </a:r>
            <a:r>
              <a:rPr lang="cs-CZ" sz="2000" dirty="0"/>
              <a:t>potrubí se montují pomocí příruby o velikostech DN 50 </a:t>
            </a:r>
            <a:r>
              <a:rPr lang="cs-CZ" sz="2000" dirty="0" smtClean="0"/>
              <a:t>– 250)</a:t>
            </a:r>
          </a:p>
          <a:p>
            <a:pPr marL="914400" lvl="4" indent="0">
              <a:lnSpc>
                <a:spcPct val="100000"/>
              </a:lnSpc>
              <a:spcBef>
                <a:spcPts val="0"/>
              </a:spcBef>
            </a:pPr>
            <a:endParaRPr lang="cs-CZ" sz="2000" dirty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b="1" dirty="0" smtClean="0"/>
              <a:t>	c) Sdružené</a:t>
            </a:r>
            <a:r>
              <a:rPr lang="cs-CZ" sz="2000" dirty="0" smtClean="0"/>
              <a:t> </a:t>
            </a:r>
            <a:r>
              <a:rPr lang="cs-CZ" sz="2000" dirty="0"/>
              <a:t>(kombinované) </a:t>
            </a:r>
            <a:endParaRPr lang="cs-CZ" sz="2000" dirty="0" smtClean="0"/>
          </a:p>
          <a:p>
            <a:pPr marL="914400" lvl="4" indent="0">
              <a:lnSpc>
                <a:spcPct val="100000"/>
              </a:lnSpc>
              <a:spcBef>
                <a:spcPts val="0"/>
              </a:spcBef>
            </a:pPr>
            <a:r>
              <a:rPr lang="cs-CZ" sz="2000" dirty="0"/>
              <a:t>j</a:t>
            </a:r>
            <a:r>
              <a:rPr lang="cs-CZ" sz="2000" dirty="0" smtClean="0"/>
              <a:t>edná </a:t>
            </a:r>
            <a:r>
              <a:rPr lang="cs-CZ" sz="2000" dirty="0"/>
              <a:t>se o soustavu dvou vodoměrů, které se vzájemně přepínají podle spotřeby </a:t>
            </a:r>
            <a:r>
              <a:rPr lang="cs-CZ" sz="2000" dirty="0" smtClean="0"/>
              <a:t>vody (jsou </a:t>
            </a:r>
            <a:r>
              <a:rPr lang="cs-CZ" sz="2000" dirty="0"/>
              <a:t>zapojeny </a:t>
            </a:r>
            <a:r>
              <a:rPr lang="cs-CZ" sz="2000" dirty="0" smtClean="0"/>
              <a:t>paralelně)</a:t>
            </a:r>
          </a:p>
          <a:p>
            <a:pPr marL="914400" lvl="4" indent="0"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používají </a:t>
            </a:r>
            <a:r>
              <a:rPr lang="cs-CZ" sz="2000" dirty="0"/>
              <a:t>se většinou u velkých objektů, </a:t>
            </a:r>
            <a:r>
              <a:rPr lang="cs-CZ" sz="2000" dirty="0" smtClean="0"/>
              <a:t>kde </a:t>
            </a:r>
            <a:r>
              <a:rPr lang="cs-CZ" sz="2000" dirty="0"/>
              <a:t>nastává velké </a:t>
            </a:r>
            <a:r>
              <a:rPr lang="cs-CZ" sz="2000" dirty="0" smtClean="0"/>
              <a:t>kolísání vody</a:t>
            </a:r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4239102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8240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945" y="1845425"/>
            <a:ext cx="8853054" cy="1853739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/>
              <a:t>B) </a:t>
            </a:r>
            <a:r>
              <a:rPr lang="cs-CZ" sz="2000" b="1" dirty="0"/>
              <a:t>Objemové vodoměry</a:t>
            </a:r>
            <a:endParaRPr lang="cs-CZ" sz="2000" dirty="0"/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slouží </a:t>
            </a:r>
            <a:r>
              <a:rPr lang="cs-CZ" sz="2000" dirty="0"/>
              <a:t>pro přesné měření odběru vody s malým </a:t>
            </a:r>
            <a:r>
              <a:rPr lang="cs-CZ" sz="2000" dirty="0" smtClean="0"/>
              <a:t>průtokem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fungují </a:t>
            </a:r>
            <a:r>
              <a:rPr lang="cs-CZ" sz="2000" dirty="0"/>
              <a:t>na principu střídavého plnění nádob uvnitř </a:t>
            </a:r>
            <a:r>
              <a:rPr lang="cs-CZ" sz="2000" dirty="0" smtClean="0"/>
              <a:t>vodoměru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287631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1463" y="2821301"/>
            <a:ext cx="2086852" cy="317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1548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96" y="843854"/>
            <a:ext cx="9144000" cy="132556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Otázky k opakování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1767" y="2369127"/>
            <a:ext cx="8508038" cy="35517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1. Musí být vodoměrná soustava vždy součástí vodovodní přípojky?</a:t>
            </a:r>
          </a:p>
          <a:p>
            <a:pPr marL="0" indent="0">
              <a:buNone/>
            </a:pPr>
            <a:r>
              <a:rPr lang="cs-CZ" sz="1800" dirty="0"/>
              <a:t>2. Jmenujte alespoň dvě části vodoměrné soustavy.</a:t>
            </a:r>
          </a:p>
          <a:p>
            <a:pPr marL="0" indent="0">
              <a:buNone/>
            </a:pPr>
            <a:r>
              <a:rPr lang="cs-CZ" sz="1800" dirty="0"/>
              <a:t>3. Z jakého materiálu může být vyrobena vodovodní šachta?</a:t>
            </a:r>
          </a:p>
          <a:p>
            <a:pPr marL="0" indent="0">
              <a:buNone/>
            </a:pPr>
            <a:r>
              <a:rPr lang="cs-CZ" sz="1800" dirty="0"/>
              <a:t>4. Podle čeho můžeme rozdělit vodoměry?</a:t>
            </a:r>
          </a:p>
          <a:p>
            <a:pPr marL="0" indent="0">
              <a:buNone/>
            </a:pPr>
            <a:r>
              <a:rPr lang="cs-CZ" sz="1800" dirty="0"/>
              <a:t>5. K čemu slouží bytové vodoměry?</a:t>
            </a:r>
            <a:endParaRPr lang="cs-CZ" sz="1800" dirty="0" smtClean="0"/>
          </a:p>
          <a:p>
            <a:endParaRPr lang="cs-CZ" sz="1800" dirty="0" smtClean="0">
              <a:solidFill>
                <a:schemeClr val="tx1"/>
              </a:solidFill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376841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315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843853"/>
            <a:ext cx="7886700" cy="132556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Zdroje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923" y="2040076"/>
            <a:ext cx="6447501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dirty="0"/>
              <a:t>1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www.tzb-info.cz/docu/clanky/0011/001116o2.jpg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2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www.vak-km.cz/wcd/vak-foto/armatury/fotky_vak008.jpg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3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www.plasticportal.cz/image/clanky/236/520.JPG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4 </a:t>
            </a:r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www.hutira.cz/wp-content/uploads/MODULO.jpg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5 </a:t>
            </a:r>
            <a:r>
              <a:rPr lang="cs-CZ" sz="1000" dirty="0">
                <a:hlinkClick r:id="rId6"/>
              </a:rPr>
              <a:t>http://</a:t>
            </a:r>
            <a:r>
              <a:rPr lang="cs-CZ" sz="1000" dirty="0" smtClean="0">
                <a:hlinkClick r:id="rId6"/>
              </a:rPr>
              <a:t>www.enbra.sk/img/vodomery/rozkres_vodomeru_w.jpg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6 </a:t>
            </a:r>
            <a:r>
              <a:rPr lang="cs-CZ" sz="1000" dirty="0">
                <a:hlinkClick r:id="rId7"/>
              </a:rPr>
              <a:t>http://</a:t>
            </a:r>
            <a:r>
              <a:rPr lang="cs-CZ" sz="1000" dirty="0" smtClean="0">
                <a:hlinkClick r:id="rId7"/>
              </a:rPr>
              <a:t>www.jspshop.cz/user/shop/big/6509%281%29.jpg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7 </a:t>
            </a:r>
            <a:r>
              <a:rPr lang="cs-CZ" sz="1000" dirty="0">
                <a:hlinkClick r:id="rId8"/>
              </a:rPr>
              <a:t>http://</a:t>
            </a:r>
            <a:r>
              <a:rPr lang="cs-CZ" sz="1000" dirty="0" smtClean="0">
                <a:hlinkClick r:id="rId8"/>
              </a:rPr>
              <a:t>www.pokorny-vodomery.cz/static/useruploads/images/v200v210p_obr.jpg</a:t>
            </a:r>
            <a:endParaRPr lang="cs-CZ" sz="1000" dirty="0" smtClean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398746" y="163870"/>
            <a:ext cx="6239731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820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437</TotalTime>
  <Words>621</Words>
  <Application>Microsoft Office PowerPoint</Application>
  <PresentationFormat>Předvádění na obrazovce (4:3)</PresentationFormat>
  <Paragraphs>141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Office Theme</vt:lpstr>
      <vt:lpstr>Prezentace aplikace PowerPoint</vt:lpstr>
      <vt:lpstr>Vodoměrná soustava</vt:lpstr>
      <vt:lpstr>Vodoměrná soustava</vt:lpstr>
      <vt:lpstr>Prezentace aplikace PowerPoint</vt:lpstr>
      <vt:lpstr>Prezentace aplikace PowerPoint</vt:lpstr>
      <vt:lpstr>Prezentace aplikace PowerPoint</vt:lpstr>
      <vt:lpstr>Vodoměr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 k opakování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vytápění</dc:title>
  <dc:creator>Acanthophis</dc:creator>
  <cp:lastModifiedBy>Ivana Gajdošová Ing.</cp:lastModifiedBy>
  <cp:revision>62</cp:revision>
  <dcterms:created xsi:type="dcterms:W3CDTF">2013-03-29T17:42:25Z</dcterms:created>
  <dcterms:modified xsi:type="dcterms:W3CDTF">2013-12-09T10:39:52Z</dcterms:modified>
</cp:coreProperties>
</file>