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sldIdLst>
    <p:sldId id="256" r:id="rId2"/>
    <p:sldId id="277" r:id="rId3"/>
    <p:sldId id="259" r:id="rId4"/>
    <p:sldId id="274" r:id="rId5"/>
    <p:sldId id="279" r:id="rId6"/>
    <p:sldId id="275" r:id="rId7"/>
    <p:sldId id="278" r:id="rId8"/>
    <p:sldId id="276" r:id="rId9"/>
    <p:sldId id="273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91" autoAdjust="0"/>
    <p:restoredTop sz="94660"/>
  </p:normalViewPr>
  <p:slideViewPr>
    <p:cSldViewPr snapToGrid="0">
      <p:cViewPr>
        <p:scale>
          <a:sx n="126" d="100"/>
          <a:sy n="126" d="100"/>
        </p:scale>
        <p:origin x="-853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vak.cz/images_for_web/P1010422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img4.rajce.idnes.cz/d0403/3/3330/3330677_bf2707ac96fc414a35306f5a027e44ee/images/IMAGE_18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g"/><Relationship Id="rId5" Type="http://schemas.openxmlformats.org/officeDocument/2006/relationships/hyperlink" Target="http://www.oblibene.com/userdata/shopimg/rexcom/image/sedla/dodat3.jpg" TargetMode="External"/><Relationship Id="rId4" Type="http://schemas.openxmlformats.org/officeDocument/2006/relationships/hyperlink" Target="http://www.hawle.cz/CatalogSheetsCache/F4-3_4/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666773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6" y="6082384"/>
            <a:ext cx="2469036" cy="755823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smtClean="0"/>
              <a:t>Vodovodní přípojka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VY_32_INOVACE_16_308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228759"/>
              </p:ext>
            </p:extLst>
          </p:nvPr>
        </p:nvGraphicFramePr>
        <p:xfrm>
          <a:off x="808294" y="22329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poznatky o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vodovodní přípojce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Vodovod,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přípojka, armatura, šoupátko, vodoměr, redukce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Instalace vody a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97196"/>
            <a:ext cx="6858000" cy="2387600"/>
          </a:xfrm>
        </p:spPr>
        <p:txBody>
          <a:bodyPr/>
          <a:lstStyle/>
          <a:p>
            <a:r>
              <a:rPr lang="cs-CZ" b="1" dirty="0" smtClean="0"/>
              <a:t>Vodovodní přípojka</a:t>
            </a:r>
            <a:endParaRPr lang="cs-CZ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b="1" dirty="0">
                <a:solidFill>
                  <a:schemeClr val="accent1"/>
                </a:solidFill>
              </a:rPr>
              <a:t>Vodovodní přípojka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466051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2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Vodovodní přípojka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5" y="2086494"/>
            <a:ext cx="8886305" cy="3752327"/>
          </a:xfrm>
        </p:spPr>
        <p:txBody>
          <a:bodyPr>
            <a:noAutofit/>
          </a:bodyPr>
          <a:lstStyle/>
          <a:p>
            <a:r>
              <a:rPr lang="cs-CZ" sz="2000" dirty="0"/>
              <a:t>spojuje vnitřní vodovod a vodovodní řád, dopravuje do připojené nemovitosti </a:t>
            </a:r>
            <a:r>
              <a:rPr lang="cs-CZ" sz="2000" dirty="0" smtClean="0"/>
              <a:t>vodu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Úřední definice</a:t>
            </a:r>
          </a:p>
          <a:p>
            <a:r>
              <a:rPr lang="cs-CZ" sz="2000" dirty="0"/>
              <a:t>Definici vodovodní přípojky upřesňuje Zákon č. 274/2001 Sb. o vodovodech a kanalizacích pro veřejnou potřebu (Zákon o vodovodech a kanalizacích) v pozdějším znění v §3, odst.1)</a:t>
            </a:r>
            <a:r>
              <a:rPr lang="cs-CZ" sz="2000" i="1" dirty="0"/>
              <a:t>" </a:t>
            </a:r>
            <a:endParaRPr lang="cs-CZ" sz="2000" i="1" dirty="0" smtClean="0"/>
          </a:p>
          <a:p>
            <a:pPr marL="0" indent="0">
              <a:buNone/>
            </a:pPr>
            <a:r>
              <a:rPr lang="cs-CZ" sz="2000" i="1" dirty="0"/>
              <a:t>	</a:t>
            </a:r>
            <a:r>
              <a:rPr lang="cs-CZ" sz="2000" i="1" dirty="0" smtClean="0"/>
              <a:t>Vodovodní  </a:t>
            </a:r>
            <a:r>
              <a:rPr lang="cs-CZ" sz="2000" i="1" dirty="0"/>
              <a:t>přípojka je samostatnou stavbou tvořenou úsekem potrubí od odbočení z </a:t>
            </a:r>
            <a:r>
              <a:rPr lang="cs-CZ" sz="2000" i="1" dirty="0" smtClean="0"/>
              <a:t>vodovodního </a:t>
            </a:r>
            <a:r>
              <a:rPr lang="cs-CZ" sz="2000" i="1" dirty="0"/>
              <a:t>řadu k </a:t>
            </a:r>
            <a:r>
              <a:rPr lang="cs-CZ" sz="2000" i="1" dirty="0" smtClean="0"/>
              <a:t>vodoměru</a:t>
            </a:r>
            <a:r>
              <a:rPr lang="cs-CZ" sz="2000" i="1" dirty="0"/>
              <a:t>, a není-li vodoměr, pak k vnitřnímu uzávěru připojeného </a:t>
            </a:r>
            <a:r>
              <a:rPr lang="cs-CZ" sz="2000" i="1" dirty="0" smtClean="0"/>
              <a:t>pozemku </a:t>
            </a:r>
            <a:r>
              <a:rPr lang="cs-CZ" sz="2000" i="1" dirty="0"/>
              <a:t>nebo stavby"</a:t>
            </a:r>
            <a:r>
              <a:rPr lang="cs-CZ" sz="2000" dirty="0"/>
              <a:t>.</a:t>
            </a:r>
          </a:p>
          <a:p>
            <a:endParaRPr lang="cs-CZ" sz="24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9170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/>
              <a:t>Všeobecná pravidla</a:t>
            </a:r>
            <a:endParaRPr lang="cs-CZ" sz="20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každá </a:t>
            </a:r>
            <a:r>
              <a:rPr lang="cs-CZ" sz="2000" dirty="0"/>
              <a:t>nemovitost by měla mít vlastní přípojku, ta musí být položena kolmo na veřejnou vodovodní síť a nesmějí na ní být žádné </a:t>
            </a:r>
            <a:r>
              <a:rPr lang="cs-CZ" sz="2000" dirty="0" smtClean="0"/>
              <a:t>odbočky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místo</a:t>
            </a:r>
            <a:r>
              <a:rPr lang="cs-CZ" sz="2000" dirty="0"/>
              <a:t>, kde přípojka prochází zdivem, musí být chráněno utěsněnou chráničkou, v níž nesmí být spoj </a:t>
            </a:r>
            <a:r>
              <a:rPr lang="cs-CZ" sz="2000" dirty="0" smtClean="0"/>
              <a:t>potrubí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cs-CZ" sz="2000" dirty="0" smtClean="0"/>
              <a:t>sklon </a:t>
            </a:r>
            <a:r>
              <a:rPr lang="cs-CZ" sz="2000" dirty="0"/>
              <a:t>připojovacího potrubí musí být od budovy k veřejné síti min. 1</a:t>
            </a:r>
            <a:r>
              <a:rPr lang="cs-CZ" sz="2000" dirty="0" smtClean="0"/>
              <a:t>%</a:t>
            </a: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28880" cy="80463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180" y="2940925"/>
            <a:ext cx="2092092" cy="305583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07518" y="3505406"/>
            <a:ext cx="3055839" cy="1926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09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46883"/>
            <a:ext cx="9144000" cy="5049881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b="1" dirty="0" smtClean="0"/>
              <a:t>Napojování </a:t>
            </a:r>
            <a:r>
              <a:rPr lang="cs-CZ" sz="2000" b="1" dirty="0"/>
              <a:t>na </a:t>
            </a:r>
            <a:r>
              <a:rPr lang="cs-CZ" sz="2000" b="1" dirty="0" smtClean="0"/>
              <a:t>řád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8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a) </a:t>
            </a:r>
            <a:r>
              <a:rPr lang="cs-CZ" sz="2000" b="1" dirty="0" err="1" smtClean="0"/>
              <a:t>Navrtávkou</a:t>
            </a:r>
            <a:r>
              <a:rPr lang="cs-CZ" sz="2000" dirty="0" smtClean="0"/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napojení </a:t>
            </a:r>
            <a:r>
              <a:rPr lang="cs-CZ" sz="2000" dirty="0"/>
              <a:t>pomocí navrtávacího </a:t>
            </a:r>
            <a:r>
              <a:rPr lang="cs-CZ" sz="2000" dirty="0" smtClean="0"/>
              <a:t>pasu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používá </a:t>
            </a:r>
            <a:r>
              <a:rPr lang="cs-CZ" sz="2000" dirty="0"/>
              <a:t>se především u menších dimenzí pro rodinné domy apod. (do DN přípojky 50 </a:t>
            </a:r>
            <a:r>
              <a:rPr lang="cs-CZ" sz="2000" dirty="0" smtClean="0"/>
              <a:t>mm)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n</a:t>
            </a:r>
            <a:r>
              <a:rPr lang="cs-CZ" sz="2000" dirty="0" smtClean="0"/>
              <a:t>avrtává </a:t>
            </a:r>
            <a:r>
              <a:rPr lang="cs-CZ" sz="2000" dirty="0"/>
              <a:t>se svisle nebo vodorovně podle typu uzavírací armatury </a:t>
            </a:r>
            <a:r>
              <a:rPr lang="cs-CZ" sz="2000" dirty="0" smtClean="0"/>
              <a:t>přípojky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výhodou </a:t>
            </a:r>
            <a:r>
              <a:rPr lang="cs-CZ" sz="2000" dirty="0"/>
              <a:t>některých typů navrtávacích pasů je, že se </a:t>
            </a:r>
            <a:r>
              <a:rPr lang="cs-CZ" sz="2000" dirty="0" err="1"/>
              <a:t>navrtávka</a:t>
            </a:r>
            <a:r>
              <a:rPr lang="cs-CZ" sz="2000" dirty="0"/>
              <a:t> může dělat pod tlakem, čili bez nutnosti odstávky </a:t>
            </a:r>
            <a:r>
              <a:rPr lang="cs-CZ" sz="2000" dirty="0" smtClean="0"/>
              <a:t>řadu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2000" dirty="0" smtClean="0"/>
              <a:t>b) </a:t>
            </a:r>
            <a:r>
              <a:rPr lang="cs-CZ" sz="2000" b="1" dirty="0" smtClean="0"/>
              <a:t>Odbočkou</a:t>
            </a:r>
            <a:r>
              <a:rPr lang="cs-CZ" sz="2000" dirty="0" smtClean="0"/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napojení </a:t>
            </a:r>
            <a:r>
              <a:rPr lang="cs-CZ" sz="2000" dirty="0"/>
              <a:t>pomocí </a:t>
            </a:r>
            <a:r>
              <a:rPr lang="cs-CZ" sz="2000" dirty="0" smtClean="0"/>
              <a:t>T-kusu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p</a:t>
            </a:r>
            <a:r>
              <a:rPr lang="cs-CZ" sz="2000" dirty="0" smtClean="0"/>
              <a:t>oužívá </a:t>
            </a:r>
            <a:r>
              <a:rPr lang="cs-CZ" sz="2000" dirty="0"/>
              <a:t>se pro napojení větších například provozních objektů (od DN přípojky 75 mm a </a:t>
            </a:r>
            <a:r>
              <a:rPr lang="cs-CZ" sz="2000" dirty="0" smtClean="0"/>
              <a:t>výše)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a</a:t>
            </a:r>
            <a:r>
              <a:rPr lang="cs-CZ" sz="2000" dirty="0" smtClean="0"/>
              <a:t>ť </a:t>
            </a:r>
            <a:r>
              <a:rPr lang="cs-CZ" sz="2000" dirty="0"/>
              <a:t>už zároveň se stavbou nového vodovodu nebo dodatečně se zpravidla používá přechodek z potrubí na přírubový spoj, mezi které se vsadí přírubový </a:t>
            </a:r>
            <a:r>
              <a:rPr lang="cs-CZ" sz="2000" dirty="0" smtClean="0"/>
              <a:t>T-kus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 smtClean="0"/>
              <a:t>k </a:t>
            </a:r>
            <a:r>
              <a:rPr lang="cs-CZ" sz="2000" dirty="0"/>
              <a:t>dispozici jsou však i tvarovky ve tvaru T plastové </a:t>
            </a:r>
            <a:r>
              <a:rPr lang="cs-CZ" sz="2000" dirty="0" smtClean="0"/>
              <a:t>– hrdlové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</a:pPr>
            <a:r>
              <a:rPr lang="cs-CZ" sz="2000" dirty="0"/>
              <a:t>n</a:t>
            </a:r>
            <a:r>
              <a:rPr lang="cs-CZ" sz="2000" dirty="0" smtClean="0"/>
              <a:t>evýhodou </a:t>
            </a:r>
            <a:r>
              <a:rPr lang="cs-CZ" sz="2000" dirty="0"/>
              <a:t>tohoto způsobu napojení je, že vždy musí dojít k odstávce </a:t>
            </a:r>
            <a:r>
              <a:rPr lang="cs-CZ" sz="2000" dirty="0" smtClean="0"/>
              <a:t>řadu</a:t>
            </a:r>
            <a:endParaRPr lang="cs-CZ" sz="20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248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056" y="1023121"/>
            <a:ext cx="4103815" cy="489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86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423910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8517" y="1151479"/>
            <a:ext cx="6287840" cy="471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65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818" y="949841"/>
            <a:ext cx="8936182" cy="5046923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 smtClean="0"/>
              <a:t>Skladba </a:t>
            </a:r>
            <a:r>
              <a:rPr lang="cs-CZ" sz="1800" b="1" dirty="0"/>
              <a:t>vodovodní </a:t>
            </a:r>
            <a:r>
              <a:rPr lang="cs-CZ" sz="1800" b="1" dirty="0" smtClean="0"/>
              <a:t>přípojky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1800" b="1" dirty="0" smtClean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/>
              <a:t>a) </a:t>
            </a:r>
            <a:r>
              <a:rPr lang="cs-CZ" sz="1800" b="1" dirty="0" smtClean="0"/>
              <a:t>Napojení </a:t>
            </a:r>
            <a:r>
              <a:rPr lang="cs-CZ" sz="1800" b="1" dirty="0"/>
              <a:t>na </a:t>
            </a:r>
            <a:r>
              <a:rPr lang="cs-CZ" sz="1800" b="1" dirty="0" smtClean="0"/>
              <a:t>vodovod</a:t>
            </a:r>
            <a:endParaRPr lang="cs-CZ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šoupátko</a:t>
            </a:r>
            <a:r>
              <a:rPr lang="cs-CZ" sz="1800" dirty="0"/>
              <a:t> - uzavírací armatura, zpravidla v místě napojení přípojky na řad, pro ovládání šoupátka se používá zemní zákopová souprava, která bývá doplněna litinovým poklopem v niveletě okolního </a:t>
            </a:r>
            <a:r>
              <a:rPr lang="cs-CZ" sz="1800" dirty="0" smtClean="0"/>
              <a:t>terénu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dirty="0" smtClean="0"/>
              <a:t>b) </a:t>
            </a:r>
            <a:r>
              <a:rPr lang="cs-CZ" sz="1800" b="1" dirty="0" smtClean="0"/>
              <a:t>Vodoměrná sestava</a:t>
            </a:r>
            <a:endParaRPr lang="cs-CZ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uzavírací armatura </a:t>
            </a:r>
            <a:r>
              <a:rPr lang="cs-CZ" sz="1800" dirty="0"/>
              <a:t>- do DN 40 mm zpravidla kulový ventil, DN 50 mm a výš šoupátko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redukce </a:t>
            </a:r>
            <a:r>
              <a:rPr lang="cs-CZ" sz="1800" dirty="0"/>
              <a:t>- dimenze potrubí přípojky je zpravidla větší než dimenze vodoměru, proto se musí DN redukovat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vodoměr</a:t>
            </a:r>
            <a:r>
              <a:rPr lang="cs-CZ" sz="1800" dirty="0"/>
              <a:t> - pro měření spotřeby vody, některé typy mohou pro dodržení přesnosti měření vyžadovat rovný úsek potrubí před a za vodoměrem pro uklidnění proudění vody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montážní kus </a:t>
            </a:r>
            <a:r>
              <a:rPr lang="cs-CZ" sz="1800" dirty="0"/>
              <a:t>- u vodoměrných sestav s přírubovými spoji (DN 50 mm a výš) se pro možnost demontáže vodoměru instaluje montážní kus, který vymezuje montážní prostor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redukce</a:t>
            </a:r>
            <a:r>
              <a:rPr lang="cs-CZ" sz="1800" dirty="0"/>
              <a:t> - změna DN zpět na průměr potrubí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zpětný ventil </a:t>
            </a:r>
            <a:r>
              <a:rPr lang="cs-CZ" sz="1800" dirty="0"/>
              <a:t>- usměrňovací armatura zabraňující zpětnému proudění vody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s-CZ" sz="1800" b="1" dirty="0"/>
              <a:t>filtr</a:t>
            </a:r>
            <a:r>
              <a:rPr lang="cs-CZ" sz="1800" dirty="0"/>
              <a:t> - tam kde je požadována max. ochrana proti vniku nečistot z vodovodu se osazuje filtr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2552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232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96" y="843854"/>
            <a:ext cx="91440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Otázky k opakování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407640"/>
            <a:ext cx="9139805" cy="3513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1. K čemu slouží vodovodní přípojka?</a:t>
            </a:r>
          </a:p>
          <a:p>
            <a:pPr marL="0" indent="0">
              <a:buNone/>
            </a:pPr>
            <a:r>
              <a:rPr lang="cs-CZ" sz="1800" dirty="0"/>
              <a:t>2. Jmenujte alespoň 2 všeobecná pravidla pro vodovodní přípojku.</a:t>
            </a:r>
          </a:p>
          <a:p>
            <a:pPr marL="0" indent="0">
              <a:buNone/>
            </a:pPr>
            <a:r>
              <a:rPr lang="cs-CZ" sz="1800" dirty="0"/>
              <a:t>3. Jak může být napojena vodovodní přípojka na řád?</a:t>
            </a:r>
          </a:p>
          <a:p>
            <a:pPr marL="0" indent="0">
              <a:buNone/>
            </a:pPr>
            <a:r>
              <a:rPr lang="cs-CZ" sz="1800" dirty="0"/>
              <a:t>4. Jaké jsou výhody napojení odbočkou?</a:t>
            </a:r>
          </a:p>
          <a:p>
            <a:pPr marL="0" indent="0">
              <a:buNone/>
            </a:pPr>
            <a:r>
              <a:rPr lang="cs-CZ" sz="1800" dirty="0"/>
              <a:t>5. Jmenujte alespoň 3 části vodovodní přípojky.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18090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315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/>
              <a:t>1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img4.rajce.idnes.cz/d0403/3/3330/3330677_bf2707ac96fc414a35306f5a027e44ee/images/IMAGE_185.jpg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2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www.ovak.cz/images_for_web/P1010422.JPG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3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www.hawle.cz/CatalogSheetsCache/F4-3_4/3.jpg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4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www.oblibene.com/userdata/shopimg/rexcom/image/sedla/dodat3.jpg</a:t>
            </a:r>
            <a:endParaRPr lang="cs-CZ" sz="1000" dirty="0" smtClean="0"/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56269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390</TotalTime>
  <Words>625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Office Theme</vt:lpstr>
      <vt:lpstr>Prezentace aplikace PowerPoint</vt:lpstr>
      <vt:lpstr>Vodovodní přípojka</vt:lpstr>
      <vt:lpstr>Vodovodní přípojka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56</cp:revision>
  <dcterms:created xsi:type="dcterms:W3CDTF">2013-03-29T17:42:25Z</dcterms:created>
  <dcterms:modified xsi:type="dcterms:W3CDTF">2013-12-09T10:44:29Z</dcterms:modified>
</cp:coreProperties>
</file>