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sldIdLst>
    <p:sldId id="256" r:id="rId2"/>
    <p:sldId id="27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73" r:id="rId12"/>
    <p:sldId id="278" r:id="rId13"/>
    <p:sldId id="275" r:id="rId14"/>
    <p:sldId id="276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69" autoAdjust="0"/>
    <p:restoredTop sz="94660"/>
  </p:normalViewPr>
  <p:slideViewPr>
    <p:cSldViewPr snapToGrid="0">
      <p:cViewPr>
        <p:scale>
          <a:sx n="126" d="100"/>
          <a:sy n="126" d="100"/>
        </p:scale>
        <p:origin x="-674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://www.enbr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95787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Armatury otopných těles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VY_32_INOVACE_18_345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4460"/>
              </p:ext>
            </p:extLst>
          </p:nvPr>
        </p:nvGraphicFramePr>
        <p:xfrm>
          <a:off x="742437" y="2208011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armaturami otopných těles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Armatura, otopná tělesa, kohouty, uzavírací šroubení, ventily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–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Armatury otopných těles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Druhy Armatur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07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Armatury otopných t</a:t>
            </a:r>
            <a:r>
              <a:rPr lang="cs-CZ" dirty="0">
                <a:solidFill>
                  <a:schemeClr val="accent1"/>
                </a:solidFill>
              </a:rPr>
              <a:t>ě</a:t>
            </a:r>
            <a:r>
              <a:rPr lang="cs-CZ" b="1" dirty="0">
                <a:solidFill>
                  <a:schemeClr val="accent1"/>
                </a:solidFill>
              </a:rPr>
              <a:t>les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498" y="1999785"/>
            <a:ext cx="8861502" cy="4149689"/>
          </a:xfrm>
        </p:spPr>
        <p:txBody>
          <a:bodyPr>
            <a:normAutofit/>
          </a:bodyPr>
          <a:lstStyle/>
          <a:p>
            <a:r>
              <a:rPr lang="cs-CZ" sz="2000" dirty="0"/>
              <a:t>zajišťují </a:t>
            </a:r>
            <a:r>
              <a:rPr lang="cs-CZ" sz="2000" dirty="0" smtClean="0"/>
              <a:t>provoz </a:t>
            </a:r>
            <a:r>
              <a:rPr lang="cs-CZ" sz="2000" dirty="0"/>
              <a:t>otopných těles</a:t>
            </a:r>
          </a:p>
          <a:p>
            <a:r>
              <a:rPr lang="cs-CZ" sz="2000" dirty="0"/>
              <a:t>armatury – </a:t>
            </a:r>
            <a:r>
              <a:rPr lang="cs-CZ" sz="2000" dirty="0" smtClean="0"/>
              <a:t>samostatné, připojovací soupravy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Odvzdušňovací </a:t>
            </a:r>
            <a:r>
              <a:rPr lang="cs-CZ" sz="2000" b="1" dirty="0" smtClean="0"/>
              <a:t>ventily</a:t>
            </a:r>
          </a:p>
          <a:p>
            <a:r>
              <a:rPr lang="cs-CZ" sz="2000" dirty="0"/>
              <a:t>vzduch v soustavě – způsobuje </a:t>
            </a:r>
            <a:r>
              <a:rPr lang="cs-CZ" sz="2000" dirty="0" smtClean="0"/>
              <a:t>korozi, snižuje </a:t>
            </a:r>
            <a:r>
              <a:rPr lang="cs-CZ" sz="2000" dirty="0"/>
              <a:t>tepelný výkon</a:t>
            </a:r>
          </a:p>
          <a:p>
            <a:r>
              <a:rPr lang="cs-CZ" sz="2000" dirty="0"/>
              <a:t>odvzdušňujeme – v nejvyšších bodech soustavy (často otopná tělesa</a:t>
            </a:r>
            <a:r>
              <a:rPr lang="cs-CZ" sz="2000" dirty="0" smtClean="0"/>
              <a:t>), jakmile </a:t>
            </a:r>
            <a:r>
              <a:rPr lang="cs-CZ" sz="2000" dirty="0"/>
              <a:t>vytéká voda ze soustavy, je odvzdušňování ukončeno</a:t>
            </a:r>
          </a:p>
          <a:p>
            <a:r>
              <a:rPr lang="cs-CZ" sz="2000" dirty="0"/>
              <a:t>konstrukce – dochází k propojení vnitřního prostoru otopného tělesa s </a:t>
            </a:r>
            <a:r>
              <a:rPr lang="cs-CZ" sz="2000" dirty="0" smtClean="0"/>
              <a:t>venkovním prostředím</a:t>
            </a:r>
            <a:endParaRPr lang="cs-CZ" sz="2000" dirty="0"/>
          </a:p>
          <a:p>
            <a:pPr marL="0" indent="0">
              <a:buNone/>
            </a:pPr>
            <a:endParaRPr lang="cs-CZ" sz="2000" b="1" dirty="0"/>
          </a:p>
          <a:p>
            <a:endParaRPr lang="cs-CZ" sz="2000" dirty="0"/>
          </a:p>
          <a:p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1809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380" y="1182030"/>
            <a:ext cx="8757424" cy="4985720"/>
          </a:xfrm>
        </p:spPr>
        <p:txBody>
          <a:bodyPr>
            <a:normAutofit/>
          </a:bodyPr>
          <a:lstStyle/>
          <a:p>
            <a:r>
              <a:rPr lang="cs-CZ" sz="2000" dirty="0"/>
              <a:t>odvzdušňování – mechanické – ruční ovládání pomocí šroubováku nebo spec. klíče</a:t>
            </a:r>
          </a:p>
          <a:p>
            <a:r>
              <a:rPr lang="cs-CZ" sz="2000" dirty="0"/>
              <a:t>automatické – plovákový ventil</a:t>
            </a:r>
          </a:p>
          <a:p>
            <a:r>
              <a:rPr lang="cs-CZ" sz="2000" dirty="0"/>
              <a:t>speciální kroužky, které vysychají nebo bobtnají v závislosti </a:t>
            </a:r>
            <a:r>
              <a:rPr lang="cs-CZ" sz="2000" dirty="0" smtClean="0"/>
              <a:t>za přítomnosti vody </a:t>
            </a:r>
            <a:r>
              <a:rPr lang="cs-CZ" sz="2000" dirty="0"/>
              <a:t>nebo </a:t>
            </a:r>
            <a:r>
              <a:rPr lang="cs-CZ" sz="2000" dirty="0" smtClean="0"/>
              <a:t>vzduchu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Druhy</a:t>
            </a:r>
          </a:p>
          <a:p>
            <a:r>
              <a:rPr lang="cs-CZ" sz="2000" dirty="0" smtClean="0"/>
              <a:t>Automatické </a:t>
            </a:r>
            <a:r>
              <a:rPr lang="cs-CZ" sz="2000" dirty="0"/>
              <a:t>odvzdušňovací ventily</a:t>
            </a:r>
          </a:p>
          <a:p>
            <a:r>
              <a:rPr lang="cs-CZ" sz="2000" dirty="0"/>
              <a:t>Plovákové odvzdušňovací ventily HY-VENT</a:t>
            </a:r>
          </a:p>
          <a:p>
            <a:r>
              <a:rPr lang="cs-CZ" sz="2000" dirty="0"/>
              <a:t>Mechanické odvzdušňovací ventily</a:t>
            </a:r>
          </a:p>
          <a:p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51065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0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12956" y="949841"/>
            <a:ext cx="8631044" cy="5908158"/>
          </a:xfrm>
        </p:spPr>
        <p:txBody>
          <a:bodyPr>
            <a:normAutofit/>
          </a:bodyPr>
          <a:lstStyle/>
          <a:p>
            <a:r>
              <a:rPr lang="cs-CZ" sz="2000" b="1" dirty="0"/>
              <a:t>Dvouregula</a:t>
            </a:r>
            <a:r>
              <a:rPr lang="cs-CZ" sz="2000" dirty="0"/>
              <a:t>č</a:t>
            </a:r>
            <a:r>
              <a:rPr lang="cs-CZ" sz="2000" b="1" dirty="0"/>
              <a:t>ní kohouty</a:t>
            </a:r>
            <a:endParaRPr lang="cs-CZ" sz="2000" dirty="0"/>
          </a:p>
          <a:p>
            <a:r>
              <a:rPr lang="cs-CZ" sz="2000" dirty="0"/>
              <a:t>Funkce – regulační – nastavení průtoku otopné vody do otopného tělesa</a:t>
            </a:r>
          </a:p>
          <a:p>
            <a:r>
              <a:rPr lang="cs-CZ" sz="2000" dirty="0"/>
              <a:t>Nastavení regulace se během uzavírání nemění</a:t>
            </a:r>
          </a:p>
          <a:p>
            <a:r>
              <a:rPr lang="cs-CZ" sz="2000" dirty="0"/>
              <a:t>Regulační segment zmenšuje průtočný průřez a tím zvyšuje tlakovou ztrátu</a:t>
            </a:r>
          </a:p>
          <a:p>
            <a:r>
              <a:rPr lang="cs-CZ" sz="2000" dirty="0"/>
              <a:t>uzavírací – otočením kolečka o 90°</a:t>
            </a:r>
          </a:p>
          <a:p>
            <a:pPr marL="0" indent="0">
              <a:buNone/>
            </a:pPr>
            <a:r>
              <a:rPr lang="cs-CZ" sz="2000" b="1" dirty="0"/>
              <a:t>Provedení </a:t>
            </a:r>
            <a:endParaRPr lang="cs-CZ" sz="2000" b="1" dirty="0" smtClean="0"/>
          </a:p>
          <a:p>
            <a:pPr lvl="1"/>
            <a:r>
              <a:rPr lang="cs-CZ" sz="1800" dirty="0" smtClean="0"/>
              <a:t>Přímé</a:t>
            </a:r>
            <a:endParaRPr lang="cs-CZ" sz="1800" dirty="0"/>
          </a:p>
          <a:p>
            <a:pPr lvl="1"/>
            <a:r>
              <a:rPr lang="cs-CZ" sz="1800" dirty="0"/>
              <a:t>Rohové</a:t>
            </a:r>
          </a:p>
          <a:p>
            <a:r>
              <a:rPr lang="cs-CZ" sz="2000" dirty="0"/>
              <a:t>G 3/8" – 5/4"</a:t>
            </a: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36940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792" y="2565780"/>
            <a:ext cx="3813725" cy="33131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3124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6" y="145207"/>
            <a:ext cx="633967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19668" y="1018477"/>
            <a:ext cx="8820136" cy="4978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Dvouregulační </a:t>
            </a:r>
            <a:r>
              <a:rPr lang="cs-CZ" sz="2000" b="1" dirty="0" smtClean="0"/>
              <a:t>ventily</a:t>
            </a:r>
          </a:p>
          <a:p>
            <a:r>
              <a:rPr lang="cs-CZ" sz="2000" dirty="0"/>
              <a:t>vysoký odpor, výrazně lepší regulační i uzavírací schopnosti</a:t>
            </a:r>
          </a:p>
          <a:p>
            <a:r>
              <a:rPr lang="cs-CZ" sz="2000" dirty="0" smtClean="0"/>
              <a:t>Provedení</a:t>
            </a:r>
          </a:p>
          <a:p>
            <a:pPr lvl="1"/>
            <a:r>
              <a:rPr lang="cs-CZ" sz="1800" dirty="0"/>
              <a:t>P</a:t>
            </a:r>
            <a:r>
              <a:rPr lang="cs-CZ" sz="1800" dirty="0" smtClean="0"/>
              <a:t>římé</a:t>
            </a:r>
            <a:endParaRPr lang="cs-CZ" sz="1800" dirty="0"/>
          </a:p>
          <a:p>
            <a:pPr lvl="1"/>
            <a:r>
              <a:rPr lang="cs-CZ" sz="1800" dirty="0"/>
              <a:t>Rohové</a:t>
            </a:r>
          </a:p>
          <a:p>
            <a:pPr lvl="1"/>
            <a:r>
              <a:rPr lang="cs-CZ" sz="1800" dirty="0"/>
              <a:t>Axiální</a:t>
            </a:r>
          </a:p>
          <a:p>
            <a:pPr lvl="1"/>
            <a:r>
              <a:rPr lang="cs-CZ" sz="1800" dirty="0"/>
              <a:t>Úhlové pravé a levé</a:t>
            </a:r>
          </a:p>
          <a:p>
            <a:r>
              <a:rPr lang="cs-CZ" sz="2000" dirty="0"/>
              <a:t>G 3/8" – 5/4"</a:t>
            </a:r>
          </a:p>
          <a:p>
            <a:r>
              <a:rPr lang="cs-CZ" sz="2000" dirty="0"/>
              <a:t>Ventily jsou z výroby opatřeny krytkami</a:t>
            </a:r>
          </a:p>
          <a:p>
            <a:r>
              <a:rPr lang="cs-CZ" sz="2000" dirty="0"/>
              <a:t>Při předání jsou nahrazeny hlavicí pro ruční ovládání nebo termostatickou hlavicí</a:t>
            </a:r>
          </a:p>
          <a:p>
            <a:r>
              <a:rPr lang="cs-CZ" sz="2000" dirty="0"/>
              <a:t>Nastavení druhé regulace – liší se provedením ventilové části</a:t>
            </a:r>
          </a:p>
          <a:p>
            <a:r>
              <a:rPr lang="cs-CZ" sz="2000" dirty="0"/>
              <a:t>S pevně nastavenou hodnotou </a:t>
            </a:r>
            <a:r>
              <a:rPr lang="cs-CZ" sz="2000" dirty="0" smtClean="0"/>
              <a:t>průtoku / s </a:t>
            </a:r>
            <a:r>
              <a:rPr lang="cs-CZ" sz="2000" dirty="0"/>
              <a:t>nastavitelnou hodnotou průtoku</a:t>
            </a:r>
          </a:p>
          <a:p>
            <a:r>
              <a:rPr lang="cs-CZ" sz="2000" dirty="0"/>
              <a:t>Natočení kulisy určuje průtočný průřez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8205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505522" y="949841"/>
            <a:ext cx="8638478" cy="50469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Regulační a uzavírací šroubení</a:t>
            </a:r>
          </a:p>
          <a:p>
            <a:r>
              <a:rPr lang="cs-CZ" sz="2000" dirty="0"/>
              <a:t>Instaluje se na potrubí vratné vody</a:t>
            </a:r>
          </a:p>
          <a:p>
            <a:pPr marL="0" indent="0">
              <a:buNone/>
            </a:pPr>
            <a:r>
              <a:rPr lang="cs-CZ" sz="2000" b="1" dirty="0" smtClean="0"/>
              <a:t>Funkce</a:t>
            </a:r>
            <a:endParaRPr lang="cs-CZ" sz="2000" dirty="0" smtClean="0"/>
          </a:p>
          <a:p>
            <a:pPr lvl="1"/>
            <a:r>
              <a:rPr lang="cs-CZ" sz="1800" dirty="0" smtClean="0"/>
              <a:t>regulace </a:t>
            </a:r>
            <a:r>
              <a:rPr lang="cs-CZ" sz="1800" dirty="0"/>
              <a:t>průtoku otopným tělesem (pokud není armatura s regulací průtoku)</a:t>
            </a:r>
          </a:p>
          <a:p>
            <a:pPr lvl="1"/>
            <a:r>
              <a:rPr lang="cs-CZ" sz="1800" dirty="0"/>
              <a:t>Uzavření potrubí vratné vody</a:t>
            </a:r>
          </a:p>
          <a:p>
            <a:pPr lvl="1"/>
            <a:r>
              <a:rPr lang="cs-CZ" sz="1800" dirty="0"/>
              <a:t>Vypouštění a napouštění otopného tělesa po připojení speciálního zařízení s nátrubkem</a:t>
            </a:r>
          </a:p>
          <a:p>
            <a:pPr lvl="1"/>
            <a:r>
              <a:rPr lang="cs-CZ" sz="1800" dirty="0"/>
              <a:t>pro napojení hadice</a:t>
            </a:r>
          </a:p>
          <a:p>
            <a:pPr lvl="1"/>
            <a:r>
              <a:rPr lang="cs-CZ" sz="1800" dirty="0"/>
              <a:t>Odpojení otopného tělesa (oprava, výměna,...)</a:t>
            </a:r>
          </a:p>
          <a:p>
            <a:pPr marL="0" indent="0">
              <a:buNone/>
            </a:pPr>
            <a:r>
              <a:rPr lang="cs-CZ" sz="2000" b="1" dirty="0"/>
              <a:t>Provedení</a:t>
            </a:r>
            <a:r>
              <a:rPr lang="cs-CZ" sz="2000" dirty="0" smtClean="0"/>
              <a:t>:</a:t>
            </a:r>
          </a:p>
          <a:p>
            <a:pPr lvl="1"/>
            <a:r>
              <a:rPr lang="cs-CZ" sz="1800" dirty="0" smtClean="0"/>
              <a:t>Přímé</a:t>
            </a:r>
          </a:p>
          <a:p>
            <a:pPr lvl="1"/>
            <a:r>
              <a:rPr lang="cs-CZ" sz="1800" dirty="0" smtClean="0"/>
              <a:t>Rohové</a:t>
            </a:r>
            <a:endParaRPr lang="cs-CZ" sz="1800" dirty="0"/>
          </a:p>
          <a:p>
            <a:r>
              <a:rPr lang="cs-CZ" sz="2000" dirty="0"/>
              <a:t>Šroubení s pouze uzavírací funkcí, s funkcí regulační i uzavírací</a:t>
            </a:r>
          </a:p>
          <a:p>
            <a:r>
              <a:rPr lang="cs-CZ" sz="2000" b="1" dirty="0"/>
              <a:t>R15TG </a:t>
            </a:r>
            <a:r>
              <a:rPr lang="cs-CZ" sz="2000" dirty="0"/>
              <a:t>Regulační radiátorové, uzavíratelné </a:t>
            </a:r>
            <a:r>
              <a:rPr lang="cs-CZ" sz="2000" dirty="0" smtClean="0"/>
              <a:t>šroubení, přímé</a:t>
            </a:r>
            <a:r>
              <a:rPr lang="cs-CZ" sz="2000" dirty="0"/>
              <a:t>, chromované, s gumovým těsněním</a:t>
            </a: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38427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0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402885" y="145207"/>
            <a:ext cx="648091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-4196" y="946882"/>
            <a:ext cx="9144000" cy="5049881"/>
          </a:xfrm>
        </p:spPr>
        <p:txBody>
          <a:bodyPr>
            <a:normAutofit/>
          </a:bodyPr>
          <a:lstStyle/>
          <a:p>
            <a:r>
              <a:rPr lang="cs-CZ" sz="2000" b="1" dirty="0"/>
              <a:t>Radiátorový ventil</a:t>
            </a:r>
            <a:endParaRPr lang="cs-CZ" sz="2000" dirty="0"/>
          </a:p>
        </p:txBody>
      </p:sp>
      <p:pic>
        <p:nvPicPr>
          <p:cNvPr id="23" name="Obrázek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584" y="1791629"/>
            <a:ext cx="4443745" cy="38192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16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02885" y="145207"/>
            <a:ext cx="6361973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71705" y="1287782"/>
            <a:ext cx="876809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Armatury pro jednobodové a dvoubodové </a:t>
            </a:r>
            <a:r>
              <a:rPr lang="cs-CZ" sz="2000" b="1" dirty="0" smtClean="0"/>
              <a:t>napojení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přívod i odvod otopné vody je v jednom </a:t>
            </a:r>
            <a:r>
              <a:rPr lang="cs-CZ" sz="2000" dirty="0" smtClean="0"/>
              <a:t>místě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použití </a:t>
            </a:r>
            <a:r>
              <a:rPr lang="cs-CZ" sz="2000" dirty="0"/>
              <a:t>u jednotrubkového horizontálního </a:t>
            </a:r>
            <a:r>
              <a:rPr lang="cs-CZ" sz="2000" dirty="0" smtClean="0"/>
              <a:t>systému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Termostatický </a:t>
            </a:r>
            <a:r>
              <a:rPr lang="cs-CZ" sz="2000" dirty="0"/>
              <a:t>ventil, čtyřcestný, ruční hlava, s uzavíratelným šroubením </a:t>
            </a:r>
            <a:r>
              <a:rPr lang="cs-CZ" sz="2000" dirty="0" smtClean="0"/>
              <a:t>včetně injektoru </a:t>
            </a:r>
            <a:r>
              <a:rPr lang="cs-CZ" sz="2000" dirty="0"/>
              <a:t>45 cm, </a:t>
            </a:r>
            <a:r>
              <a:rPr lang="cs-CZ" sz="2000" dirty="0" smtClean="0"/>
              <a:t>chromovaný.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Max</a:t>
            </a:r>
            <a:r>
              <a:rPr lang="cs-CZ" sz="2000" b="1" dirty="0"/>
              <a:t>. provozní tlak: </a:t>
            </a:r>
            <a:r>
              <a:rPr lang="cs-CZ" sz="2000" dirty="0"/>
              <a:t>1 </a:t>
            </a:r>
            <a:r>
              <a:rPr lang="cs-CZ" sz="2000" dirty="0" smtClean="0"/>
              <a:t>MPa.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Max</a:t>
            </a:r>
            <a:r>
              <a:rPr lang="cs-CZ" sz="2000" b="1" dirty="0"/>
              <a:t>. provozní teplota: </a:t>
            </a:r>
            <a:r>
              <a:rPr lang="cs-CZ" sz="2000" dirty="0"/>
              <a:t>110 °</a:t>
            </a:r>
            <a:r>
              <a:rPr lang="cs-CZ" sz="2000" dirty="0" smtClean="0"/>
              <a:t>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Místo </a:t>
            </a:r>
            <a:r>
              <a:rPr lang="cs-CZ" sz="2000" dirty="0"/>
              <a:t>ruční hlavy může být ventil </a:t>
            </a:r>
            <a:r>
              <a:rPr lang="cs-CZ" sz="2000" dirty="0" smtClean="0"/>
              <a:t>osazen termostatickou hlavou.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Konstrukční </a:t>
            </a:r>
            <a:r>
              <a:rPr lang="cs-CZ" sz="2000" dirty="0"/>
              <a:t>řešení armatury obsahuje ovládací </a:t>
            </a:r>
            <a:r>
              <a:rPr lang="cs-CZ" sz="2000" dirty="0" smtClean="0"/>
              <a:t>ventil i </a:t>
            </a:r>
            <a:r>
              <a:rPr lang="cs-CZ" sz="2000" dirty="0"/>
              <a:t>uzavírací </a:t>
            </a:r>
            <a:r>
              <a:rPr lang="cs-CZ" sz="2000" dirty="0" smtClean="0"/>
              <a:t>šroubení.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 </a:t>
            </a:r>
            <a:r>
              <a:rPr lang="cs-CZ" sz="2000" dirty="0"/>
              <a:t>možné odstavit otopné těleso z provozu </a:t>
            </a:r>
            <a:r>
              <a:rPr lang="cs-CZ" sz="2000" dirty="0" smtClean="0"/>
              <a:t>bez nutnosti </a:t>
            </a:r>
            <a:r>
              <a:rPr lang="cs-CZ" sz="2000" dirty="0"/>
              <a:t>odstavení celé větve.</a:t>
            </a:r>
          </a:p>
          <a:p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317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42144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64265"/>
            <a:ext cx="9139805" cy="50324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Armatury pro dvoubodové napojení</a:t>
            </a:r>
            <a:endParaRPr lang="cs-CZ" sz="2000" dirty="0"/>
          </a:p>
          <a:p>
            <a:r>
              <a:rPr lang="cs-CZ" sz="2000" dirty="0"/>
              <a:t>Čtyřcestný termostatický ventil s uzavíratelným šroubením, </a:t>
            </a:r>
            <a:r>
              <a:rPr lang="cs-CZ" sz="2000" dirty="0" smtClean="0"/>
              <a:t>jednobodové spodní </a:t>
            </a:r>
            <a:r>
              <a:rPr lang="cs-CZ" sz="2000" dirty="0"/>
              <a:t>připojení topných žebříků, chromovaný, bez </a:t>
            </a:r>
            <a:r>
              <a:rPr lang="cs-CZ" sz="2000" dirty="0" smtClean="0"/>
              <a:t>injektoru.</a:t>
            </a:r>
          </a:p>
          <a:p>
            <a:endParaRPr lang="cs-CZ" sz="2000" dirty="0"/>
          </a:p>
        </p:txBody>
      </p:sp>
      <p:pic>
        <p:nvPicPr>
          <p:cNvPr id="17" name="Obrázek 6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377" y="2168441"/>
            <a:ext cx="3130344" cy="3720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508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0" y="979915"/>
            <a:ext cx="9129244" cy="5016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Armatury pro spodní napojení</a:t>
            </a:r>
          </a:p>
          <a:p>
            <a:r>
              <a:rPr lang="cs-CZ" sz="2000" dirty="0" smtClean="0"/>
              <a:t>Např. pro otopná tělesa RADIK VENTIL KOMPAKT (vestavěný termostatický ventil)</a:t>
            </a:r>
          </a:p>
          <a:p>
            <a:r>
              <a:rPr lang="cs-CZ" sz="2000" dirty="0" smtClean="0"/>
              <a:t>Doporučuje se použít připojovací kompaktní armatury pro spodní napojení</a:t>
            </a:r>
          </a:p>
          <a:p>
            <a:r>
              <a:rPr lang="cs-CZ" sz="2000" dirty="0" smtClean="0"/>
              <a:t>Rozteč 50 mm</a:t>
            </a:r>
          </a:p>
          <a:p>
            <a:r>
              <a:rPr lang="cs-CZ" sz="2000" dirty="0" smtClean="0"/>
              <a:t>Připojovací závit 1/2"</a:t>
            </a:r>
          </a:p>
          <a:p>
            <a:r>
              <a:rPr lang="cs-CZ" sz="2000" dirty="0" smtClean="0"/>
              <a:t>Připojovací armatura radiátorů, s integrovaným ventilem, přímá, pro jedno i dvoutrubkovou soustavu, dvě regulační šroubení s vypouštěním, nastavitelný BY-PASS, niklovaná.</a:t>
            </a:r>
          </a:p>
          <a:p>
            <a:r>
              <a:rPr lang="cs-CZ" sz="2000" dirty="0" smtClean="0"/>
              <a:t>Armatury jsou osazeny regulačními šroubeními, kterými je možné uzavřít těleso, vypustit ho a demontovat, aniž by bylo nutné celý systém vypustit. </a:t>
            </a:r>
          </a:p>
          <a:p>
            <a:r>
              <a:rPr lang="cs-CZ" sz="2000" dirty="0" smtClean="0"/>
              <a:t>Šroubení také umožní hydraulické vyregulování okruhů pomocí imbusového klíče.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3322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02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3322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9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30" y="1410112"/>
            <a:ext cx="2888509" cy="37992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0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106" y="1573663"/>
            <a:ext cx="2680104" cy="37992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1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76" y="1573663"/>
            <a:ext cx="2774545" cy="37992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5691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550" y="1040779"/>
            <a:ext cx="8976253" cy="495598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b="1" dirty="0"/>
              <a:t>Napouštěcí ventily</a:t>
            </a:r>
          </a:p>
          <a:p>
            <a:r>
              <a:rPr lang="cs-CZ" sz="2000" dirty="0"/>
              <a:t>Napouštěcí ventil pro uzavřené otopné soustavy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Použití </a:t>
            </a:r>
            <a:r>
              <a:rPr lang="cs-CZ" sz="2000" dirty="0"/>
              <a:t>- Uzavřené otopné soustavy</a:t>
            </a:r>
          </a:p>
          <a:p>
            <a:r>
              <a:rPr lang="cs-CZ" sz="2000" dirty="0" smtClean="0"/>
              <a:t>Ventil  </a:t>
            </a:r>
            <a:r>
              <a:rPr lang="cs-CZ" sz="2000" dirty="0"/>
              <a:t>umožňuje  jednoduché a bezpečné </a:t>
            </a:r>
            <a:r>
              <a:rPr lang="cs-CZ" sz="2000" dirty="0" smtClean="0"/>
              <a:t>napouštění nebo </a:t>
            </a:r>
            <a:r>
              <a:rPr lang="cs-CZ" sz="2000" dirty="0"/>
              <a:t>doplňování uzavřených otopných soustav.</a:t>
            </a:r>
          </a:p>
          <a:p>
            <a:r>
              <a:rPr lang="cs-CZ" sz="2000" dirty="0"/>
              <a:t>V jednom tělese jsou obsaženy redukční, zpětný a </a:t>
            </a:r>
            <a:r>
              <a:rPr lang="cs-CZ" sz="2000" dirty="0" smtClean="0"/>
              <a:t>uzavírací ventil</a:t>
            </a:r>
            <a:r>
              <a:rPr lang="cs-CZ" sz="2000" dirty="0"/>
              <a:t>.</a:t>
            </a:r>
          </a:p>
          <a:p>
            <a:r>
              <a:rPr lang="cs-CZ" sz="2000" dirty="0"/>
              <a:t>Aby bylo možné provést přesnou kontrolu tlaku v systému </a:t>
            </a:r>
            <a:r>
              <a:rPr lang="cs-CZ" sz="2000" dirty="0" smtClean="0"/>
              <a:t>po jeho </a:t>
            </a:r>
            <a:r>
              <a:rPr lang="cs-CZ" sz="2000" dirty="0"/>
              <a:t>naplnění, je na tělese ventilu hrdlo pro </a:t>
            </a:r>
            <a:r>
              <a:rPr lang="cs-CZ" sz="2000" dirty="0" smtClean="0"/>
              <a:t>připojení manometru </a:t>
            </a:r>
            <a:r>
              <a:rPr lang="cs-CZ" sz="2000" dirty="0"/>
              <a:t>(lze objednat zvlášť jako volitelné příslušenství</a:t>
            </a:r>
            <a:r>
              <a:rPr lang="cs-CZ" sz="2000" dirty="0" smtClean="0"/>
              <a:t>).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Napouštěcí ventil může být instalován:</a:t>
            </a:r>
          </a:p>
          <a:p>
            <a:pPr lvl="1"/>
            <a:r>
              <a:rPr lang="cs-CZ" sz="1900" dirty="0"/>
              <a:t>Na rozdělovač přívodu vody</a:t>
            </a:r>
          </a:p>
          <a:p>
            <a:pPr lvl="1"/>
            <a:r>
              <a:rPr lang="cs-CZ" sz="1900" dirty="0"/>
              <a:t>Do rozvaděče topných okruhů</a:t>
            </a:r>
          </a:p>
          <a:p>
            <a:pPr lvl="1"/>
            <a:r>
              <a:rPr lang="cs-CZ" sz="1900" dirty="0"/>
              <a:t>Na kotel pomocí přívodní hadice</a:t>
            </a:r>
          </a:p>
          <a:p>
            <a:pPr lvl="1"/>
            <a:r>
              <a:rPr lang="cs-CZ" sz="1900" dirty="0"/>
              <a:t>Na napájecí větev kotle</a:t>
            </a:r>
          </a:p>
          <a:p>
            <a:pPr lvl="1"/>
            <a:r>
              <a:rPr lang="cs-CZ" sz="1900" dirty="0"/>
              <a:t>Přímo na kotel</a:t>
            </a:r>
          </a:p>
          <a:p>
            <a:pPr lvl="1"/>
            <a:r>
              <a:rPr lang="cs-CZ" sz="1900" dirty="0"/>
              <a:t>Jako napouštěcí sada pro snadné a bezpečné první napuštění otopné soustavy</a:t>
            </a:r>
          </a:p>
          <a:p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45861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93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086" y="2473234"/>
            <a:ext cx="7886700" cy="399982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Vyjmenuj druhy ventilů.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Popiš </a:t>
            </a:r>
            <a:r>
              <a:rPr lang="cs-CZ" sz="2000" dirty="0" err="1" smtClean="0"/>
              <a:t>dvouregulační</a:t>
            </a:r>
            <a:r>
              <a:rPr lang="cs-CZ" sz="2000" dirty="0" smtClean="0"/>
              <a:t> ventil.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Popiš připojení VK – ventilu.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Kam se umisťuje napouštěcí armatura?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Otázky k opakování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48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/>
          <a:lstStyle/>
          <a:p>
            <a:r>
              <a:rPr lang="cs-CZ" dirty="0"/>
              <a:t>TAJBR, Stanislav. </a:t>
            </a:r>
            <a:r>
              <a:rPr lang="cs-CZ" i="1" dirty="0"/>
              <a:t>Vytápění</a:t>
            </a:r>
            <a:r>
              <a:rPr lang="cs-CZ" dirty="0"/>
              <a:t>. Mostecká 9 Praha </a:t>
            </a:r>
            <a:r>
              <a:rPr lang="cs-CZ" dirty="0" smtClean="0"/>
              <a:t>1:Sobotáles</a:t>
            </a:r>
            <a:r>
              <a:rPr lang="cs-CZ" dirty="0"/>
              <a:t>, 1998, ISBN </a:t>
            </a:r>
            <a:r>
              <a:rPr lang="cs-CZ" dirty="0" smtClean="0"/>
              <a:t>80-85920-53-0</a:t>
            </a:r>
          </a:p>
          <a:p>
            <a:pPr lvl="1"/>
            <a:r>
              <a:rPr lang="cs-CZ" dirty="0" smtClean="0"/>
              <a:t>Str. 205, obrázek č. 6.86</a:t>
            </a:r>
          </a:p>
          <a:p>
            <a:pPr lvl="1"/>
            <a:r>
              <a:rPr lang="cs-CZ" dirty="0" smtClean="0"/>
              <a:t>Str. 207, obrázek č. 6.88</a:t>
            </a:r>
          </a:p>
          <a:p>
            <a:pPr lvl="1"/>
            <a:r>
              <a:rPr lang="cs-CZ" dirty="0" smtClean="0"/>
              <a:t>Str. 211, obrázek č. 6.93</a:t>
            </a:r>
          </a:p>
          <a:p>
            <a:pPr lvl="1"/>
            <a:r>
              <a:rPr lang="cs-CZ" dirty="0" smtClean="0"/>
              <a:t>Str. 215, obrázek č. 6.101</a:t>
            </a:r>
          </a:p>
          <a:p>
            <a:pPr lvl="1"/>
            <a:endParaRPr lang="cs-CZ" dirty="0"/>
          </a:p>
          <a:p>
            <a:r>
              <a:rPr lang="cs-CZ" dirty="0" smtClean="0">
                <a:hlinkClick r:id="rId2"/>
              </a:rPr>
              <a:t>www.enbra.cz</a:t>
            </a:r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842</Words>
  <Application>Microsoft Office PowerPoint</Application>
  <PresentationFormat>Předvádění na obrazovce (4:3)</PresentationFormat>
  <Paragraphs>158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Office Theme</vt:lpstr>
      <vt:lpstr>Prezentace aplikace PowerPoint</vt:lpstr>
      <vt:lpstr>Armatury otopných těles</vt:lpstr>
      <vt:lpstr>Armatury otopných těles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42</cp:revision>
  <dcterms:created xsi:type="dcterms:W3CDTF">2013-03-29T17:42:25Z</dcterms:created>
  <dcterms:modified xsi:type="dcterms:W3CDTF">2013-12-09T10:46:19Z</dcterms:modified>
</cp:coreProperties>
</file>