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sldIdLst>
    <p:sldId id="256" r:id="rId2"/>
    <p:sldId id="274" r:id="rId3"/>
    <p:sldId id="259" r:id="rId4"/>
    <p:sldId id="260" r:id="rId5"/>
    <p:sldId id="261" r:id="rId6"/>
    <p:sldId id="275" r:id="rId7"/>
    <p:sldId id="262" r:id="rId8"/>
    <p:sldId id="276" r:id="rId9"/>
    <p:sldId id="263" r:id="rId10"/>
    <p:sldId id="264" r:id="rId11"/>
    <p:sldId id="277" r:id="rId12"/>
    <p:sldId id="265" r:id="rId13"/>
    <p:sldId id="267" r:id="rId14"/>
    <p:sldId id="279" r:id="rId15"/>
    <p:sldId id="278" r:id="rId16"/>
    <p:sldId id="273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69" autoAdjust="0"/>
    <p:restoredTop sz="94660"/>
  </p:normalViewPr>
  <p:slideViewPr>
    <p:cSldViewPr snapToGrid="0">
      <p:cViewPr>
        <p:scale>
          <a:sx n="111" d="100"/>
          <a:sy n="111" d="100"/>
        </p:scale>
        <p:origin x="-1109" y="-1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742F3F-5A3A-463C-9FFA-39C32735D8E3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C1C6D2-49E3-4E15-A9FA-151A0283B2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65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570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644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983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2791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546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238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858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144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610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342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49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9367D4-85F1-430D-8111-632E529431DD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F797B-1373-4227-A727-CB05443A6D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813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povica.cz/" TargetMode="External"/><Relationship Id="rId2" Type="http://schemas.openxmlformats.org/officeDocument/2006/relationships/hyperlink" Target="http://www.koralux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image" Target="../media/image2.jpg"/><Relationship Id="rId4" Type="http://schemas.openxmlformats.org/officeDocument/2006/relationships/hyperlink" Target="http://www.korado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443748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20616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18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Seznámení s druhy otopných těles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Otopná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tělesa, typy těles, ocelové plechy, slitiny hliníku, články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</a:rPr>
                        <a:t>Vytápění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smtClean="0">
                          <a:effectLst/>
                        </a:rPr>
                        <a:t>Hrtánek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1.- 3.ročník, žáci 15 – 18let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Otopná tělesa I.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VY_32_INOVACE_18_346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032066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Otopná tělesa</a:t>
            </a: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Druhy otopných těles</a:t>
            </a:r>
          </a:p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402886" y="145207"/>
            <a:ext cx="6421446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01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086" y="946883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Úvodem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119734"/>
            <a:ext cx="9144000" cy="4029740"/>
          </a:xfrm>
        </p:spPr>
        <p:txBody>
          <a:bodyPr>
            <a:normAutofit/>
          </a:bodyPr>
          <a:lstStyle/>
          <a:p>
            <a:r>
              <a:rPr lang="cs-CZ" sz="2400" dirty="0"/>
              <a:t>Je omylem se domnívat, že do nízkoteplotních otopných soustav patří pouze podlahové a stěnové vytápění. </a:t>
            </a:r>
            <a:endParaRPr lang="cs-CZ" sz="2400" dirty="0" smtClean="0"/>
          </a:p>
          <a:p>
            <a:r>
              <a:rPr lang="cs-CZ" sz="2400" dirty="0" smtClean="0"/>
              <a:t>Otopné </a:t>
            </a:r>
            <a:r>
              <a:rPr lang="cs-CZ" sz="2400" dirty="0"/>
              <a:t>soustavy s otopnými tělesy lze při dnešních teplo-technických vlastnostech obvodových konstrukcí bez problémů navrhovat jako nízkoteplotní aniž bychom měli problémy s velikostí otopných těles. </a:t>
            </a:r>
            <a:endParaRPr lang="cs-CZ" sz="2400" dirty="0" smtClean="0"/>
          </a:p>
          <a:p>
            <a:r>
              <a:rPr lang="cs-CZ" sz="2400" dirty="0" smtClean="0"/>
              <a:t>Je </a:t>
            </a:r>
            <a:r>
              <a:rPr lang="cs-CZ" sz="2400" dirty="0"/>
              <a:t>třeba však rozlišovat, a to nejen z pohledu estetického, tj. architekta, jaký druh či typ otopného tělesa použít.</a:t>
            </a:r>
          </a:p>
          <a:p>
            <a:pPr lvl="1"/>
            <a:endParaRPr lang="cs-CZ" sz="1600" dirty="0"/>
          </a:p>
          <a:p>
            <a:pPr marL="0" indent="0">
              <a:buNone/>
            </a:pPr>
            <a:endParaRPr lang="cs-CZ" sz="20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354538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4080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434" y="2141034"/>
            <a:ext cx="9053565" cy="3855730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Jedná </a:t>
            </a:r>
            <a:r>
              <a:rPr lang="cs-CZ" sz="2000" dirty="0"/>
              <a:t>se o tělesa složená z jednotlivých článků, bez ohledu na jejich tvar. </a:t>
            </a:r>
            <a:endParaRPr lang="cs-CZ" sz="2000" dirty="0" smtClean="0"/>
          </a:p>
          <a:p>
            <a:r>
              <a:rPr lang="cs-CZ" sz="2000" dirty="0" smtClean="0"/>
              <a:t>Jsou </a:t>
            </a:r>
            <a:r>
              <a:rPr lang="cs-CZ" sz="2000" dirty="0"/>
              <a:t>vyráběna z různých materiálů a různým technologickým postupem jako je např. lisování plechů, odlévání a tlakové lití. </a:t>
            </a:r>
            <a:endParaRPr lang="cs-CZ" sz="2000" dirty="0" smtClean="0"/>
          </a:p>
          <a:p>
            <a:r>
              <a:rPr lang="cs-CZ" sz="2000" dirty="0" smtClean="0"/>
              <a:t>Nejčastěji </a:t>
            </a:r>
            <a:r>
              <a:rPr lang="cs-CZ" sz="2000" dirty="0"/>
              <a:t>používaným materiálem pro výrobu článkových těles je ocelový plech, litina a slitiny hliníku.</a:t>
            </a:r>
          </a:p>
          <a:p>
            <a:r>
              <a:rPr lang="cs-CZ" sz="2000" dirty="0"/>
              <a:t>Jednotlivé články se spojují do souprav buď závitovými vsuvkami s pravým a levým závitem nebo svařováním. </a:t>
            </a:r>
            <a:endParaRPr lang="cs-CZ" sz="2000" dirty="0" smtClean="0"/>
          </a:p>
          <a:p>
            <a:r>
              <a:rPr lang="cs-CZ" sz="2000" dirty="0" smtClean="0"/>
              <a:t>Jednotlivé </a:t>
            </a:r>
            <a:r>
              <a:rPr lang="cs-CZ" sz="2000" dirty="0"/>
              <a:t>články se spojují u litinových článkových otopných těles vsuvkami. </a:t>
            </a:r>
            <a:endParaRPr lang="cs-CZ" sz="2000" dirty="0" smtClean="0"/>
          </a:p>
          <a:p>
            <a:r>
              <a:rPr lang="cs-CZ" sz="2000" dirty="0" smtClean="0"/>
              <a:t>U </a:t>
            </a:r>
            <a:r>
              <a:rPr lang="cs-CZ" sz="2000" dirty="0"/>
              <a:t>ocelových článkových otopných těles se spojují vsuvkami svařované soupravy s počtem 3, 4, 5, 7 a 10 článků. </a:t>
            </a:r>
            <a:endParaRPr lang="cs-CZ" sz="2000" dirty="0" smtClean="0"/>
          </a:p>
          <a:p>
            <a:r>
              <a:rPr lang="cs-CZ" sz="2000" dirty="0" smtClean="0"/>
              <a:t>Do </a:t>
            </a:r>
            <a:r>
              <a:rPr lang="cs-CZ" sz="2000" dirty="0"/>
              <a:t>obchodní sítě jsou tělesa dodávána ve skladebních celcích či v konečné velikosti, která je dána výrobní řadou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6" y="145207"/>
            <a:ext cx="6443748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79086" y="946883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s-CZ" b="1" dirty="0">
                <a:solidFill>
                  <a:schemeClr val="accent1"/>
                </a:solidFill>
              </a:rPr>
              <a:t>Článková otopná tělesa a jejich typy</a:t>
            </a:r>
            <a:endParaRPr lang="cs-CZ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6055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245326" y="1085385"/>
            <a:ext cx="8898673" cy="5772614"/>
          </a:xfrm>
        </p:spPr>
        <p:txBody>
          <a:bodyPr>
            <a:normAutofit/>
          </a:bodyPr>
          <a:lstStyle/>
          <a:p>
            <a:r>
              <a:rPr lang="cs-CZ" sz="2000" dirty="0" smtClean="0"/>
              <a:t>Základní </a:t>
            </a:r>
            <a:r>
              <a:rPr lang="cs-CZ" sz="2000" dirty="0"/>
              <a:t>částí článku je horní a dolní komora s náboji opatřenými závitem ve stejné ose. </a:t>
            </a:r>
            <a:endParaRPr lang="cs-CZ" sz="2000" dirty="0" smtClean="0"/>
          </a:p>
          <a:p>
            <a:r>
              <a:rPr lang="cs-CZ" sz="2000" dirty="0" smtClean="0"/>
              <a:t>Obě </a:t>
            </a:r>
            <a:r>
              <a:rPr lang="cs-CZ" sz="2000" dirty="0"/>
              <a:t>komory jsou spojeny různě tvarovanou přestupní plochou. </a:t>
            </a:r>
            <a:endParaRPr lang="cs-CZ" sz="2000" dirty="0" smtClean="0"/>
          </a:p>
          <a:p>
            <a:r>
              <a:rPr lang="cs-CZ" sz="2000" dirty="0" smtClean="0"/>
              <a:t>Základní </a:t>
            </a:r>
            <a:r>
              <a:rPr lang="cs-CZ" sz="2000" dirty="0"/>
              <a:t>vlastností článků je, že mají vnější přestupní plochu rozloženou převážně do své hloubky. </a:t>
            </a:r>
            <a:endParaRPr lang="cs-CZ" sz="2000" dirty="0" smtClean="0"/>
          </a:p>
          <a:p>
            <a:r>
              <a:rPr lang="cs-CZ" sz="2000" dirty="0" smtClean="0"/>
              <a:t>To </a:t>
            </a:r>
            <a:r>
              <a:rPr lang="cs-CZ" sz="2000" dirty="0"/>
              <a:t>je důsledek snahy neustále zvětšovat tepelný modul otopného tělesa Q</a:t>
            </a:r>
            <a:r>
              <a:rPr lang="cs-CZ" sz="2000" baseline="-25000" dirty="0"/>
              <a:t>M</a:t>
            </a:r>
            <a:r>
              <a:rPr lang="cs-CZ" sz="2000" dirty="0"/>
              <a:t> [W/m]. </a:t>
            </a:r>
            <a:endParaRPr lang="cs-CZ" sz="2000" dirty="0" smtClean="0"/>
          </a:p>
          <a:p>
            <a:r>
              <a:rPr lang="cs-CZ" sz="2000" dirty="0" smtClean="0"/>
              <a:t>K </a:t>
            </a:r>
            <a:r>
              <a:rPr lang="cs-CZ" sz="2000" dirty="0"/>
              <a:t>dalšímu zvyšování tepelného modulu dochází žebry, která rozšiřují vnější přestupní plochu. </a:t>
            </a:r>
            <a:endParaRPr lang="cs-CZ" sz="2000" dirty="0" smtClean="0"/>
          </a:p>
          <a:p>
            <a:r>
              <a:rPr lang="cs-CZ" sz="2000" dirty="0" smtClean="0"/>
              <a:t>Tvar </a:t>
            </a:r>
            <a:r>
              <a:rPr lang="cs-CZ" sz="2000" dirty="0"/>
              <a:t>a velikost žeber závisí na použité technologii výroby. </a:t>
            </a:r>
            <a:endParaRPr lang="cs-CZ" sz="2000" dirty="0" smtClean="0"/>
          </a:p>
          <a:p>
            <a:r>
              <a:rPr lang="cs-CZ" sz="2000" dirty="0" smtClean="0"/>
              <a:t>Nejširší </a:t>
            </a:r>
            <a:r>
              <a:rPr lang="cs-CZ" sz="2000" dirty="0"/>
              <a:t>pole možností nabízí tlakové lití slitin hliníku. </a:t>
            </a:r>
            <a:endParaRPr lang="cs-CZ" sz="2000" dirty="0" smtClean="0"/>
          </a:p>
          <a:p>
            <a:r>
              <a:rPr lang="cs-CZ" sz="2000" dirty="0" smtClean="0"/>
              <a:t>Rozšiřováním </a:t>
            </a:r>
            <a:r>
              <a:rPr lang="cs-CZ" sz="2000" dirty="0"/>
              <a:t>plochy na straně vzduchu roste podíl tepla sdíleného konvekcí a klesá teplo sdílené sáláním. </a:t>
            </a:r>
          </a:p>
          <a:p>
            <a:endParaRPr lang="cs-CZ" sz="2000" dirty="0"/>
          </a:p>
        </p:txBody>
      </p:sp>
      <p:cxnSp>
        <p:nvCxnSpPr>
          <p:cNvPr id="3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4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2402885" y="145207"/>
            <a:ext cx="6287631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1246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4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2402885" y="145207"/>
            <a:ext cx="6287631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1" name="obrázek 1" descr="http://www.tzb-info.cz/docu/clanky/0030/003064o1.gi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91833" y="1210406"/>
            <a:ext cx="2951944" cy="39105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3321795" y="5381479"/>
            <a:ext cx="32017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Litinové článkové otopné těleso </a:t>
            </a:r>
          </a:p>
        </p:txBody>
      </p:sp>
    </p:spTree>
    <p:extLst>
      <p:ext uri="{BB962C8B-B14F-4D97-AF65-F5344CB8AC3E}">
        <p14:creationId xmlns:p14="http://schemas.microsoft.com/office/powerpoint/2010/main" val="514827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3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2402886" y="145207"/>
            <a:ext cx="6436314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7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-4196" y="979915"/>
            <a:ext cx="9144000" cy="50168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Odlitky ze šedé litiny</a:t>
            </a:r>
            <a:endParaRPr lang="cs-CZ" sz="2000" dirty="0"/>
          </a:p>
          <a:p>
            <a:r>
              <a:rPr lang="cs-CZ" sz="2000" dirty="0"/>
              <a:t>Otopná tělesa litinová musejí být vyráběna z litiny s </a:t>
            </a:r>
            <a:r>
              <a:rPr lang="cs-CZ" sz="2000" dirty="0" smtClean="0"/>
              <a:t>lupínkovým grafitem. </a:t>
            </a:r>
          </a:p>
          <a:p>
            <a:r>
              <a:rPr lang="cs-CZ" sz="2000" dirty="0" smtClean="0"/>
              <a:t>Tloušťka </a:t>
            </a:r>
            <a:r>
              <a:rPr lang="cs-CZ" sz="2000" dirty="0"/>
              <a:t>stěny u částí, které  přicházejí  do styku s teplonosnou látkou nesmí být menší než 2,5 mm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 </a:t>
            </a:r>
            <a:r>
              <a:rPr lang="cs-CZ" sz="2000" dirty="0"/>
              <a:t>Výrobce musí zajistit dodržení nejmenší tloušťky stěny pravidelnými kontrolami výrobního zařízení a každodenními náhodnými zkouškami výrobků.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2057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3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5" name="Nadpis 1"/>
          <p:cNvSpPr txBox="1">
            <a:spLocks/>
          </p:cNvSpPr>
          <p:nvPr/>
        </p:nvSpPr>
        <p:spPr>
          <a:xfrm>
            <a:off x="2402886" y="145207"/>
            <a:ext cx="6436314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7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1" name="obrázek 2" descr="http://www.tzb-info.cz/docu/clanky/0030/003064o2.gi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54289" y="1016394"/>
            <a:ext cx="2908660" cy="49438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3816298" y="3982552"/>
            <a:ext cx="53847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Řez prvními dvěma články s upravenou vsuvkou a integrovaným </a:t>
            </a:r>
            <a:r>
              <a:rPr lang="cs-CZ" dirty="0" smtClean="0"/>
              <a:t>ventilem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9701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185854" y="1144859"/>
            <a:ext cx="8958146" cy="48519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Tělesa ze slitin hliníku</a:t>
            </a:r>
            <a:endParaRPr lang="cs-CZ" sz="2000" dirty="0"/>
          </a:p>
          <a:p>
            <a:r>
              <a:rPr lang="cs-CZ" sz="2000" dirty="0"/>
              <a:t>Vzhledem k velmi dobré tepelné vodivosti hliníku a snadnosti tlakového lití složitějších tvarů je vlastní otopná plocha provedena vždy jako rozšířená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Žebra </a:t>
            </a:r>
            <a:r>
              <a:rPr lang="cs-CZ" sz="2000" dirty="0"/>
              <a:t>probíhají vertikálně po výšce článku, či jsou uspořádána na sloupku a skloněna pod určitým úhlem od horizontální roviny. </a:t>
            </a:r>
            <a:endParaRPr lang="cs-CZ" sz="2000" dirty="0" smtClean="0"/>
          </a:p>
          <a:p>
            <a:r>
              <a:rPr lang="cs-CZ" sz="2000" dirty="0" smtClean="0"/>
              <a:t>Další </a:t>
            </a:r>
            <a:r>
              <a:rPr lang="cs-CZ" sz="2000" dirty="0"/>
              <a:t>možností je kombinace obou předchozích, kdy se na článku objevují jak svislá, tak příčná žebra ve vzájemné kombinaci.</a:t>
            </a:r>
          </a:p>
          <a:p>
            <a:r>
              <a:rPr lang="cs-CZ" sz="2000" dirty="0"/>
              <a:t>Otopná tělesa z litého hliníku musejí být odlévána z hliníkové slitiny AlSi9Cu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 </a:t>
            </a:r>
            <a:r>
              <a:rPr lang="cs-CZ" sz="2000" dirty="0"/>
              <a:t>Tloušťka stěny u částí přicházejících do styku s teplonosnou látkou nesmí být menší než 1,5 mm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Výrobce </a:t>
            </a:r>
            <a:r>
              <a:rPr lang="cs-CZ" sz="2000" dirty="0"/>
              <a:t>musí zajistit dodržení nejmenší tloušťky stěny pravidelnými kontrolami výrobního zařízení a každodenními náhodnými zkouškami výrobků.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s-CZ" sz="2000" dirty="0"/>
          </a:p>
          <a:p>
            <a:endParaRPr lang="cs-CZ" sz="2000" dirty="0">
              <a:solidFill>
                <a:schemeClr val="tx1"/>
              </a:solidFill>
            </a:endParaRPr>
          </a:p>
        </p:txBody>
      </p:sp>
      <p:cxnSp>
        <p:nvCxnSpPr>
          <p:cNvPr id="3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4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2402885" y="145207"/>
            <a:ext cx="6503221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9017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2402885" y="145207"/>
            <a:ext cx="6473485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9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90434" y="1114928"/>
            <a:ext cx="9049369" cy="4881835"/>
          </a:xfrm>
        </p:spPr>
        <p:txBody>
          <a:bodyPr>
            <a:normAutofit/>
          </a:bodyPr>
          <a:lstStyle/>
          <a:p>
            <a:r>
              <a:rPr lang="cs-CZ" sz="2000" dirty="0"/>
              <a:t>Otopná tělesa z taženého hliníku musejí být vyráběna z tvárné slitiny hliníku EN AW-6060 podle EN 573-3, odpovídající slitině Al Mg Si. </a:t>
            </a:r>
            <a:endParaRPr lang="cs-CZ" sz="2000" dirty="0" smtClean="0"/>
          </a:p>
          <a:p>
            <a:r>
              <a:rPr lang="cs-CZ" sz="2000" dirty="0" smtClean="0"/>
              <a:t>Tloušťka </a:t>
            </a:r>
            <a:r>
              <a:rPr lang="cs-CZ" sz="2000" dirty="0"/>
              <a:t>stěny částí, které, přicházejí do styku s teplonosnou látkou  nesmí  být menší než 1,1 mm. </a:t>
            </a:r>
            <a:endParaRPr lang="cs-CZ" sz="2000" dirty="0" smtClean="0"/>
          </a:p>
          <a:p>
            <a:r>
              <a:rPr lang="cs-CZ" sz="2000" dirty="0" smtClean="0"/>
              <a:t>Výrobce </a:t>
            </a:r>
            <a:r>
              <a:rPr lang="cs-CZ" sz="2000" dirty="0"/>
              <a:t>musí zajistit dodržení nejmenší tloušťky stěny pravidelnými kontrolami protlačovacího zařízení a každodenními náhodnými zkouškami výrobků.</a:t>
            </a:r>
          </a:p>
          <a:p>
            <a:r>
              <a:rPr lang="cs-CZ" sz="2000" dirty="0"/>
              <a:t>Při použití otopných těles ze slitin hliníku bychom měli obezřetně volit materiál potrubní sítě a zdroje tepla. </a:t>
            </a:r>
            <a:endParaRPr lang="cs-CZ" sz="2000" dirty="0" smtClean="0"/>
          </a:p>
          <a:p>
            <a:r>
              <a:rPr lang="cs-CZ" sz="2000" dirty="0" smtClean="0"/>
              <a:t>Vzhledem </a:t>
            </a:r>
            <a:r>
              <a:rPr lang="cs-CZ" sz="2000" dirty="0"/>
              <a:t>k uzavřenému oběhu otopné vody v soustavě dochází při použití měděných trubek ke vzniku významného elektro-chemického článku, který podmiňuje urychlený vývoj koroze a s ním související provozní potíže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Pokud </a:t>
            </a:r>
            <a:r>
              <a:rPr lang="cs-CZ" sz="2000" dirty="0"/>
              <a:t>nechceme používat speciální inhibitory a pravidelně kontrolovat jejich chemické složení v soustavě, měli bychom se vyvarovat alespoň kombinace měděného potrubí s otopnými tělesy ze slitin hliníku v jedné otopné soustavě.</a:t>
            </a:r>
          </a:p>
          <a:p>
            <a:endParaRPr lang="cs-CZ" dirty="0"/>
          </a:p>
        </p:txBody>
      </p:sp>
      <p:sp>
        <p:nvSpPr>
          <p:cNvPr id="10" name="TextBox 9"/>
          <p:cNvSpPr txBox="1"/>
          <p:nvPr/>
        </p:nvSpPr>
        <p:spPr>
          <a:xfrm>
            <a:off x="995718" y="5700388"/>
            <a:ext cx="3913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Článkové otopné těleso ze slitiny hliníku</a:t>
            </a:r>
          </a:p>
        </p:txBody>
      </p:sp>
    </p:spTree>
    <p:extLst>
      <p:ext uri="{BB962C8B-B14F-4D97-AF65-F5344CB8AC3E}">
        <p14:creationId xmlns:p14="http://schemas.microsoft.com/office/powerpoint/2010/main" val="1571688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2402885" y="145207"/>
            <a:ext cx="6473485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9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20" name="obrázek 3" descr="http://www.tzb-info.cz/docu/clanky/0030/003064o3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28010" y="1114928"/>
            <a:ext cx="2535915" cy="45047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Box 9"/>
          <p:cNvSpPr txBox="1"/>
          <p:nvPr/>
        </p:nvSpPr>
        <p:spPr>
          <a:xfrm>
            <a:off x="995718" y="5700388"/>
            <a:ext cx="3913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Článkové otopné těleso ze slitiny hliníku</a:t>
            </a:r>
          </a:p>
        </p:txBody>
      </p:sp>
    </p:spTree>
    <p:extLst>
      <p:ext uri="{BB962C8B-B14F-4D97-AF65-F5344CB8AC3E}">
        <p14:creationId xmlns:p14="http://schemas.microsoft.com/office/powerpoint/2010/main" val="95683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2402885" y="145207"/>
            <a:ext cx="6376841" cy="698646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2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468351" y="1174595"/>
            <a:ext cx="8426126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Výlisky </a:t>
            </a:r>
            <a:r>
              <a:rPr lang="cs-CZ" sz="1400" b="1" dirty="0"/>
              <a:t>z ocelových </a:t>
            </a:r>
            <a:r>
              <a:rPr lang="cs-CZ" sz="1400" b="1" dirty="0" smtClean="0"/>
              <a:t>plechů</a:t>
            </a:r>
            <a:endParaRPr lang="cs-CZ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/>
              <a:t>Základem pro článek jsou dva svařené výlisky z ocelového plechu. </a:t>
            </a:r>
            <a:endParaRPr lang="cs-CZ" sz="1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/>
              <a:t>Ty </a:t>
            </a:r>
            <a:r>
              <a:rPr lang="cs-CZ" sz="1400" dirty="0"/>
              <a:t>sestávají z horní a spodní komory, které jsou spojeny otopnou plochou tvořící prolisy pro kanály různých tvarů. </a:t>
            </a:r>
            <a:endParaRPr lang="cs-CZ" sz="1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/>
              <a:t>V </a:t>
            </a:r>
            <a:r>
              <a:rPr lang="cs-CZ" sz="1400" dirty="0"/>
              <a:t>komorách jsou v místě náboje prostřiženy otvory. </a:t>
            </a:r>
            <a:endParaRPr lang="cs-CZ" sz="1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/>
              <a:t>V </a:t>
            </a:r>
            <a:r>
              <a:rPr lang="cs-CZ" sz="1400" dirty="0"/>
              <a:t>okolí otvorů je plocha mezikruží, která slouží k vzájemnému svaření článků do souprav či k přivaření nátrubků se závitem u koncových článků souprav. </a:t>
            </a:r>
            <a:endParaRPr lang="cs-CZ" sz="1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/>
              <a:t>U </a:t>
            </a:r>
            <a:r>
              <a:rPr lang="cs-CZ" sz="1400" dirty="0"/>
              <a:t>dodavatelů lze objednat otopné těleso jako celek, tj. příslušný počet souprav spojených tak, že tvoří již celé otopné těleso např. o 25 </a:t>
            </a:r>
            <a:r>
              <a:rPr lang="cs-CZ" sz="1400" dirty="0" smtClean="0"/>
              <a:t>článcích.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/>
              <a:t>Části </a:t>
            </a:r>
            <a:r>
              <a:rPr lang="cs-CZ" sz="1400" dirty="0"/>
              <a:t>otopných těles přicházející do styku s teplonosnou látkou musejí být vyrobeny z ocelového plechu s nízkým obsahem uhlíku, bez okují a rzi, odpovídajícího třídě FePO1 podle EN 10130 a EN 10131. </a:t>
            </a:r>
            <a:endParaRPr lang="cs-CZ" sz="1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/>
              <a:t>Tloušťka </a:t>
            </a:r>
            <a:r>
              <a:rPr lang="cs-CZ" sz="1400" dirty="0"/>
              <a:t>plechu u částí přicházejících do styku s teplonosnou látkou nesmí být menší než 1,11 mm a splnění tohoto požadavku by se mělo ověřovat měřením</a:t>
            </a:r>
            <a:r>
              <a:rPr lang="cs-CZ" sz="1400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1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/>
              <a:t>Známou vlastností článkových otopných těles je jejich malý hydraulický odpor. </a:t>
            </a:r>
            <a:endParaRPr lang="cs-CZ" sz="1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/>
              <a:t>Tradiční </a:t>
            </a:r>
            <a:r>
              <a:rPr lang="cs-CZ" sz="1400" dirty="0"/>
              <a:t>článková tělesa vykazují nejnižší tlakové ztráty ze všech známých druhů otopných těles snad krom trubkových</a:t>
            </a:r>
            <a:r>
              <a:rPr lang="cs-CZ" sz="1400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/>
              <a:t>Součinitel </a:t>
            </a:r>
            <a:r>
              <a:rPr lang="cs-CZ" sz="1400" dirty="0"/>
              <a:t>místního odporu vztahovaný na přípojky DN 15 se u článkových těles pohybuje okolo 2,5</a:t>
            </a:r>
            <a:r>
              <a:rPr lang="cs-CZ" sz="1400" dirty="0" smtClean="0"/>
              <a:t>.	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731725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7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2402886" y="145207"/>
            <a:ext cx="6153816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2760" y="1025912"/>
            <a:ext cx="8891239" cy="497085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Současná </a:t>
            </a:r>
            <a:r>
              <a:rPr lang="cs-CZ" sz="2000" dirty="0"/>
              <a:t>vyšší hmotnost a vodní obsah článkových otopných těles ovlivňují nepříznivě jejich pružnost při zátopu a chladnutí či rychlost odezvy na regulační zásah. </a:t>
            </a:r>
            <a:endParaRPr lang="cs-CZ" sz="2000" dirty="0" smtClean="0"/>
          </a:p>
          <a:p>
            <a:r>
              <a:rPr lang="cs-CZ" sz="2000" dirty="0" smtClean="0"/>
              <a:t>U </a:t>
            </a:r>
            <a:r>
              <a:rPr lang="cs-CZ" sz="2000" dirty="0"/>
              <a:t>otopných soustav s pružným zdrojem tepla a citlivou automatickou regulací to můžeme považovat za nevýhodu. </a:t>
            </a:r>
          </a:p>
          <a:p>
            <a:r>
              <a:rPr lang="cs-CZ" sz="2000" dirty="0"/>
              <a:t>Litinová článková otopná tělesa se rovněž vyznačují svou dlouhou životností. </a:t>
            </a:r>
            <a:endParaRPr lang="cs-CZ" sz="2000" dirty="0" smtClean="0"/>
          </a:p>
          <a:p>
            <a:r>
              <a:rPr lang="cs-CZ" sz="2000" dirty="0" smtClean="0"/>
              <a:t>Jsou </a:t>
            </a:r>
            <a:r>
              <a:rPr lang="cs-CZ" sz="2000" dirty="0"/>
              <a:t>známy případy, kdy vydržela bez závad v provozu i déle než 80 let bez příznaků koroze. </a:t>
            </a:r>
            <a:endParaRPr lang="cs-CZ" sz="2000" dirty="0" smtClean="0"/>
          </a:p>
          <a:p>
            <a:r>
              <a:rPr lang="cs-CZ" sz="2000" dirty="0" smtClean="0"/>
              <a:t>Dříve </a:t>
            </a:r>
            <a:r>
              <a:rPr lang="cs-CZ" sz="2000" dirty="0"/>
              <a:t>používaná kvalita šedé litiny však vykazovala po těchto letech provozu poměrně významné známky zkřehnutí.</a:t>
            </a:r>
          </a:p>
        </p:txBody>
      </p:sp>
    </p:spTree>
    <p:extLst>
      <p:ext uri="{BB962C8B-B14F-4D97-AF65-F5344CB8AC3E}">
        <p14:creationId xmlns:p14="http://schemas.microsoft.com/office/powerpoint/2010/main" val="795087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7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2402886" y="145207"/>
            <a:ext cx="6153816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14" name="obrázek 4" descr="http://www.tzb-info.cz/docu/clanky/0030/003064o4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23181" y="1181926"/>
            <a:ext cx="2508207" cy="4370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1188188" y="5563588"/>
            <a:ext cx="31600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Článkové ocelové otopné těleso</a:t>
            </a:r>
          </a:p>
        </p:txBody>
      </p:sp>
    </p:spTree>
    <p:extLst>
      <p:ext uri="{BB962C8B-B14F-4D97-AF65-F5344CB8AC3E}">
        <p14:creationId xmlns:p14="http://schemas.microsoft.com/office/powerpoint/2010/main" val="2964602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7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2402886" y="145207"/>
            <a:ext cx="6153816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2760" y="1025912"/>
            <a:ext cx="8891239" cy="497085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Současná </a:t>
            </a:r>
            <a:r>
              <a:rPr lang="cs-CZ" sz="2000" dirty="0"/>
              <a:t>vyšší hmotnost a vodní obsah článkových otopných těles ovlivňují nepříznivě jejich pružnost při zátopu a chladnutí či rychlost odezvy na regulační zásah. </a:t>
            </a:r>
            <a:endParaRPr lang="cs-CZ" sz="2000" dirty="0" smtClean="0"/>
          </a:p>
          <a:p>
            <a:r>
              <a:rPr lang="cs-CZ" sz="2000" dirty="0" smtClean="0"/>
              <a:t>U </a:t>
            </a:r>
            <a:r>
              <a:rPr lang="cs-CZ" sz="2000" dirty="0"/>
              <a:t>otopných soustav s pružným zdrojem tepla a citlivou automatickou regulací to můžeme považovat za nevýhodu. </a:t>
            </a:r>
          </a:p>
          <a:p>
            <a:r>
              <a:rPr lang="cs-CZ" sz="2000" dirty="0"/>
              <a:t>Litinová článková otopná tělesa se rovněž vyznačují svou dlouhou životností. </a:t>
            </a:r>
            <a:endParaRPr lang="cs-CZ" sz="2000" dirty="0" smtClean="0"/>
          </a:p>
          <a:p>
            <a:r>
              <a:rPr lang="cs-CZ" sz="2000" dirty="0" smtClean="0"/>
              <a:t>Jsou </a:t>
            </a:r>
            <a:r>
              <a:rPr lang="cs-CZ" sz="2000" dirty="0"/>
              <a:t>známy případy, kdy vydržela bez závad v provozu i déle než 80 let bez příznaků koroze. </a:t>
            </a:r>
            <a:endParaRPr lang="cs-CZ" sz="2000" dirty="0" smtClean="0"/>
          </a:p>
          <a:p>
            <a:r>
              <a:rPr lang="cs-CZ" sz="2000" dirty="0" smtClean="0"/>
              <a:t>Dříve </a:t>
            </a:r>
            <a:r>
              <a:rPr lang="cs-CZ" sz="2000" dirty="0"/>
              <a:t>používaná kvalita šedé litiny však vykazovala po těchto letech provozu poměrně významné známky zkřehnutí.</a:t>
            </a:r>
          </a:p>
        </p:txBody>
      </p:sp>
    </p:spTree>
    <p:extLst>
      <p:ext uri="{BB962C8B-B14F-4D97-AF65-F5344CB8AC3E}">
        <p14:creationId xmlns:p14="http://schemas.microsoft.com/office/powerpoint/2010/main" val="602470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8650" y="2550253"/>
            <a:ext cx="7886700" cy="3626710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Jaké jsou druhy otopných těles?</a:t>
            </a:r>
          </a:p>
          <a:p>
            <a:pPr marL="514350" indent="-514350">
              <a:buAutoNum type="arabicPeriod"/>
            </a:pPr>
            <a:r>
              <a:rPr lang="cs-CZ" dirty="0" smtClean="0"/>
              <a:t>Popiš montáž litinového radiátoru.</a:t>
            </a:r>
          </a:p>
          <a:p>
            <a:pPr marL="514350" indent="-514350">
              <a:buAutoNum type="arabicPeriod"/>
            </a:pPr>
            <a:r>
              <a:rPr lang="cs-CZ" dirty="0" smtClean="0"/>
              <a:t>Druhy deskových radiátorů a jejich rozdělení (dle připojení).</a:t>
            </a:r>
          </a:p>
          <a:p>
            <a:pPr marL="514350" indent="-514350">
              <a:buAutoNum type="arabicPeriod"/>
            </a:pPr>
            <a:endParaRPr lang="cs-CZ" dirty="0" smtClean="0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579086" y="946883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Otázky k opakování</a:t>
            </a:r>
            <a:endParaRPr lang="cs-CZ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4098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455" y="843854"/>
            <a:ext cx="7886700" cy="1325563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Zdroje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923" y="2040076"/>
            <a:ext cx="6447501" cy="3880773"/>
          </a:xfrm>
        </p:spPr>
        <p:txBody>
          <a:bodyPr>
            <a:normAutofit/>
          </a:bodyPr>
          <a:lstStyle/>
          <a:p>
            <a:r>
              <a:rPr lang="cs-CZ" dirty="0"/>
              <a:t>TAJBR, Stanislav. </a:t>
            </a:r>
            <a:r>
              <a:rPr lang="cs-CZ" i="1" dirty="0"/>
              <a:t>Vytápění</a:t>
            </a:r>
            <a:r>
              <a:rPr lang="cs-CZ" dirty="0"/>
              <a:t>. Mostecká 9 Praha 1:Sobotáles, 1998, ISBN 80-85920-53-0 </a:t>
            </a:r>
            <a:endParaRPr lang="cs-CZ" dirty="0" smtClean="0"/>
          </a:p>
          <a:p>
            <a:pPr lvl="1"/>
            <a:r>
              <a:rPr lang="cs-CZ" dirty="0" smtClean="0"/>
              <a:t>Str. 177, obrázek č. 6.45</a:t>
            </a:r>
          </a:p>
          <a:p>
            <a:pPr lvl="1"/>
            <a:r>
              <a:rPr lang="cs-CZ" dirty="0"/>
              <a:t>Str. </a:t>
            </a:r>
            <a:r>
              <a:rPr lang="cs-CZ" dirty="0" smtClean="0"/>
              <a:t>181, </a:t>
            </a:r>
            <a:r>
              <a:rPr lang="cs-CZ" dirty="0"/>
              <a:t>obrázek č. </a:t>
            </a:r>
            <a:r>
              <a:rPr lang="cs-CZ" dirty="0" smtClean="0"/>
              <a:t>6.51</a:t>
            </a:r>
            <a:endParaRPr lang="cs-CZ" dirty="0"/>
          </a:p>
          <a:p>
            <a:r>
              <a:rPr lang="cs-CZ" dirty="0" smtClean="0">
                <a:hlinkClick r:id="rId2"/>
              </a:rPr>
              <a:t>www.koralux.cz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www.lipovica.cz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www.korado.cz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>
              <a:solidFill>
                <a:schemeClr val="tx1"/>
              </a:solidFill>
            </a:endParaRPr>
          </a:p>
        </p:txBody>
      </p:sp>
      <p:cxnSp>
        <p:nvCxnSpPr>
          <p:cNvPr id="4" name="Přímá spojnice 7"/>
          <p:cNvCxnSpPr/>
          <p:nvPr/>
        </p:nvCxnSpPr>
        <p:spPr>
          <a:xfrm>
            <a:off x="0" y="5996763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pic>
        <p:nvPicPr>
          <p:cNvPr id="5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7235" y="6069720"/>
            <a:ext cx="2510405" cy="768487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402885" y="145207"/>
            <a:ext cx="6361973" cy="728720"/>
          </a:xfrm>
          <a:prstGeom prst="rect">
            <a:avLst/>
          </a:prstGeom>
        </p:spPr>
        <p:txBody>
          <a:bodyPr vert="horz" lIns="91440" tIns="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35" y="51853"/>
            <a:ext cx="2032941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-4196" y="949841"/>
            <a:ext cx="9144000" cy="0"/>
          </a:xfrm>
          <a:prstGeom prst="line">
            <a:avLst/>
          </a:prstGeom>
          <a:ln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8200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125</TotalTime>
  <Words>1260</Words>
  <Application>Microsoft Office PowerPoint</Application>
  <PresentationFormat>Předvádění na obrazovce (4:3)</PresentationFormat>
  <Paragraphs>131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Office Theme</vt:lpstr>
      <vt:lpstr>Prezentace aplikace PowerPoint</vt:lpstr>
      <vt:lpstr>Otopná tělesa</vt:lpstr>
      <vt:lpstr>Úvodem</vt:lpstr>
      <vt:lpstr>Článková otopná tělesa a jejich typy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 k 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vytápění</dc:title>
  <dc:creator>Acanthophis</dc:creator>
  <cp:lastModifiedBy>Ivana Gajdošová Ing.</cp:lastModifiedBy>
  <cp:revision>27</cp:revision>
  <dcterms:created xsi:type="dcterms:W3CDTF">2013-03-29T17:42:25Z</dcterms:created>
  <dcterms:modified xsi:type="dcterms:W3CDTF">2013-12-09T10:55:39Z</dcterms:modified>
</cp:coreProperties>
</file>