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Default Extension="gif" ContentType="image/gi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notesMasterIdLst>
    <p:notesMasterId r:id="rId28"/>
  </p:notesMasterIdLst>
  <p:sldIdLst>
    <p:sldId id="334" r:id="rId2"/>
    <p:sldId id="336" r:id="rId3"/>
    <p:sldId id="320" r:id="rId4"/>
    <p:sldId id="310" r:id="rId5"/>
    <p:sldId id="321" r:id="rId6"/>
    <p:sldId id="262" r:id="rId7"/>
    <p:sldId id="263" r:id="rId8"/>
    <p:sldId id="264" r:id="rId9"/>
    <p:sldId id="266" r:id="rId10"/>
    <p:sldId id="267" r:id="rId11"/>
    <p:sldId id="322" r:id="rId12"/>
    <p:sldId id="270" r:id="rId13"/>
    <p:sldId id="323" r:id="rId14"/>
    <p:sldId id="271" r:id="rId15"/>
    <p:sldId id="273" r:id="rId16"/>
    <p:sldId id="274" r:id="rId17"/>
    <p:sldId id="275" r:id="rId18"/>
    <p:sldId id="277" r:id="rId19"/>
    <p:sldId id="278" r:id="rId20"/>
    <p:sldId id="279" r:id="rId21"/>
    <p:sldId id="281" r:id="rId22"/>
    <p:sldId id="327" r:id="rId23"/>
    <p:sldId id="328" r:id="rId24"/>
    <p:sldId id="329" r:id="rId25"/>
    <p:sldId id="286" r:id="rId26"/>
    <p:sldId id="330" r:id="rId27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0"/>
      </p:ext>
    </p:extLst>
  </p:showPr>
  <p:clrMru>
    <a:srgbClr val="A0FEEA"/>
    <a:srgbClr val="98FEE8"/>
    <a:srgbClr val="0CFCC9"/>
    <a:srgbClr val="DAF5FA"/>
    <a:srgbClr val="99FFCC"/>
    <a:srgbClr val="66FFFF"/>
    <a:srgbClr val="FF0000"/>
    <a:srgbClr val="FFFF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309" autoAdjust="0"/>
    <p:restoredTop sz="94664" autoAdjust="0"/>
  </p:normalViewPr>
  <p:slideViewPr>
    <p:cSldViewPr snapToObjects="1">
      <p:cViewPr varScale="1">
        <p:scale>
          <a:sx n="70" d="100"/>
          <a:sy n="70" d="100"/>
        </p:scale>
        <p:origin x="-97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3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43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09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43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143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43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1964F7A3-6251-42C6-954D-3C1CB82D2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292186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71018CD0-A0E6-4D38-AD66-F1FC6AF7B443}" type="slidenum">
              <a:rPr lang="cs-CZ"/>
              <a:pPr eaLnBrk="1" hangingPunct="1"/>
              <a:t>3</a:t>
            </a:fld>
            <a:endParaRPr lang="cs-CZ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702125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61CF2A7-C5BC-4E07-9664-FDCFEF9C85F6}" type="slidenum">
              <a:rPr lang="cs-CZ"/>
              <a:pPr eaLnBrk="1" hangingPunct="1"/>
              <a:t>4</a:t>
            </a:fld>
            <a:endParaRPr lang="cs-CZ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4710966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409A0383-D356-40B2-AC15-695BD9E36A68}" type="slidenum">
              <a:rPr lang="cs-CZ"/>
              <a:pPr eaLnBrk="1" hangingPunct="1"/>
              <a:t>5</a:t>
            </a:fld>
            <a:endParaRPr lang="cs-CZ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8414780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61FE166C-E3BB-4207-B0E0-A7154F7EB12D}" type="slidenum">
              <a:rPr lang="cs-CZ"/>
              <a:pPr eaLnBrk="1" hangingPunct="1"/>
              <a:t>6</a:t>
            </a:fld>
            <a:endParaRPr lang="cs-CZ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717886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58D1580E-729A-46BB-A4B8-129152BD76D4}" type="slidenum">
              <a:rPr lang="cs-CZ"/>
              <a:pPr eaLnBrk="1" hangingPunct="1"/>
              <a:t>7</a:t>
            </a:fld>
            <a:endParaRPr lang="cs-CZ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20810700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5EB547FC-9906-4101-8148-65439A009B4C}" type="slidenum">
              <a:rPr lang="cs-CZ"/>
              <a:pPr eaLnBrk="1" hangingPunct="1"/>
              <a:t>8</a:t>
            </a:fld>
            <a:endParaRPr lang="cs-CZ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8875803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230AEA51-E3D5-48DD-93EE-8C8B0B5D2D3E}" type="slidenum">
              <a:rPr lang="cs-CZ"/>
              <a:pPr eaLnBrk="1" hangingPunct="1"/>
              <a:t>9</a:t>
            </a:fld>
            <a:endParaRPr lang="cs-CZ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42665765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97C692C4-CEE2-4FE0-9BC4-F64091126D35}" type="slidenum">
              <a:rPr lang="cs-CZ"/>
              <a:pPr eaLnBrk="1" hangingPunct="1"/>
              <a:t>10</a:t>
            </a:fld>
            <a:endParaRPr lang="cs-CZ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0344774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0139FD14-C80A-4C2F-81AD-28741DAF6459}" type="slidenum">
              <a:rPr lang="cs-CZ"/>
              <a:pPr eaLnBrk="1" hangingPunct="1"/>
              <a:t>11</a:t>
            </a:fld>
            <a:endParaRPr lang="cs-CZ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5694447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6562F43E-0B3B-4206-8871-FFCC764AB2DD}" type="slidenum">
              <a:rPr lang="cs-CZ"/>
              <a:pPr eaLnBrk="1" hangingPunct="1"/>
              <a:t>12</a:t>
            </a:fld>
            <a:endParaRPr lang="cs-CZ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9939749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ABE3115F-BE67-490B-A6CB-89304694D0B0}" type="slidenum">
              <a:rPr lang="cs-CZ"/>
              <a:pPr eaLnBrk="1" hangingPunct="1"/>
              <a:t>13</a:t>
            </a:fld>
            <a:endParaRPr lang="cs-CZ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41396630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ABE3115F-BE67-490B-A6CB-89304694D0B0}" type="slidenum">
              <a:rPr lang="cs-CZ"/>
              <a:pPr eaLnBrk="1" hangingPunct="1"/>
              <a:t>14</a:t>
            </a:fld>
            <a:endParaRPr lang="cs-CZ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8238062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0139FD14-C80A-4C2F-81AD-28741DAF6459}" type="slidenum">
              <a:rPr lang="cs-CZ"/>
              <a:pPr eaLnBrk="1" hangingPunct="1"/>
              <a:t>15</a:t>
            </a:fld>
            <a:endParaRPr lang="cs-CZ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2681389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5782A995-2DA2-4E18-8E43-B9AFC8DB9E1E}" type="slidenum">
              <a:rPr lang="cs-CZ"/>
              <a:pPr eaLnBrk="1" hangingPunct="1"/>
              <a:t>16</a:t>
            </a:fld>
            <a:endParaRPr lang="cs-CZ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6917404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27B7CC84-0494-4200-9BE6-F6F693A49626}" type="slidenum">
              <a:rPr lang="cs-CZ"/>
              <a:pPr eaLnBrk="1" hangingPunct="1"/>
              <a:t>17</a:t>
            </a:fld>
            <a:endParaRPr lang="cs-CZ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7602850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D1A47FB0-9A1B-4762-B3ED-99B102221787}" type="slidenum">
              <a:rPr lang="cs-CZ"/>
              <a:pPr eaLnBrk="1" hangingPunct="1"/>
              <a:t>18</a:t>
            </a:fld>
            <a:endParaRPr lang="cs-CZ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0694289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514B036F-ECAA-4220-AF24-43D92003CFAA}" type="slidenum">
              <a:rPr lang="cs-CZ"/>
              <a:pPr eaLnBrk="1" hangingPunct="1"/>
              <a:t>19</a:t>
            </a:fld>
            <a:endParaRPr lang="cs-CZ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8062657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0D9B869C-61AA-4D5D-9350-9E12DD14489C}" type="slidenum">
              <a:rPr lang="cs-CZ"/>
              <a:pPr eaLnBrk="1" hangingPunct="1"/>
              <a:t>20</a:t>
            </a:fld>
            <a:endParaRPr lang="cs-CZ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88429668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14C4FA0-17F4-421E-ACD5-DCA62B62385E}" type="slidenum">
              <a:rPr lang="cs-CZ"/>
              <a:pPr eaLnBrk="1" hangingPunct="1"/>
              <a:t>21</a:t>
            </a:fld>
            <a:endParaRPr lang="cs-CZ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28911384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14C4FA0-17F4-421E-ACD5-DCA62B62385E}" type="slidenum">
              <a:rPr lang="cs-CZ"/>
              <a:pPr eaLnBrk="1" hangingPunct="1"/>
              <a:t>22</a:t>
            </a:fld>
            <a:endParaRPr lang="cs-CZ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3956611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14C4FA0-17F4-421E-ACD5-DCA62B62385E}" type="slidenum">
              <a:rPr lang="cs-CZ"/>
              <a:pPr eaLnBrk="1" hangingPunct="1"/>
              <a:t>23</a:t>
            </a:fld>
            <a:endParaRPr lang="cs-CZ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46662094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14C4FA0-17F4-421E-ACD5-DCA62B62385E}" type="slidenum">
              <a:rPr lang="cs-CZ"/>
              <a:pPr eaLnBrk="1" hangingPunct="1"/>
              <a:t>24</a:t>
            </a:fld>
            <a:endParaRPr lang="cs-CZ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6463828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0D40DBF6-3F7E-4CEB-877F-D0CC9228730C}" type="slidenum">
              <a:rPr lang="cs-CZ"/>
              <a:pPr eaLnBrk="1" hangingPunct="1"/>
              <a:t>25</a:t>
            </a:fld>
            <a:endParaRPr lang="cs-CZ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976013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</p:grpSp>
      <p:sp>
        <p:nvSpPr>
          <p:cNvPr id="289804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89805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EF3EB10-9745-47C6-B3DD-F2AA0E3F20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7122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  <a:lvl2pPr>
              <a:defRPr>
                <a:latin typeface="Calibri" pitchFamily="34" charset="0"/>
                <a:cs typeface="Calibri" pitchFamily="34" charset="0"/>
              </a:defRPr>
            </a:lvl2pPr>
            <a:lvl3pPr>
              <a:defRPr>
                <a:latin typeface="Calibri" pitchFamily="34" charset="0"/>
                <a:cs typeface="Calibri" pitchFamily="34" charset="0"/>
              </a:defRPr>
            </a:lvl3pPr>
            <a:lvl4pPr>
              <a:defRPr>
                <a:latin typeface="Calibri" pitchFamily="34" charset="0"/>
                <a:cs typeface="Calibri" pitchFamily="34" charset="0"/>
              </a:defRPr>
            </a:lvl4pPr>
            <a:lvl5pPr>
              <a:defRPr>
                <a:latin typeface="Calibri" pitchFamily="34" charset="0"/>
                <a:cs typeface="Calibri" pitchFamily="34" charset="0"/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B736FC6-6138-4EA7-B295-1879301035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80680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0852AFD-9B86-489D-B46F-469EE88361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77730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184B65F-8F3A-45DE-AAB7-B0EE8F9CD6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7522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A880D30-7ED3-471D-81A3-EDF84F1D8E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800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A2E4DDD-3DC9-42B5-AF4F-4C0B1C6F47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362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F1F3915-A19F-40EC-9EF9-3B35B5DD86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96747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EBD9611-1C66-49D9-9E56-D534550886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23075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CF34675-2152-4DE7-9AD8-C0D2DF2B36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9111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926D3C2-D261-43F7-A8CB-DE3E964E0E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9686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EB23754-ADE7-4831-B27E-9BAA8C2FD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611713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8BC0724-7C95-4137-BAE5-70ECF371F1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28696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9B4882D-CED7-4022-9906-DD0934C54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3985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6287"/>
          </a:xfrm>
        </p:spPr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  <a:lvl2pPr>
              <a:defRPr>
                <a:latin typeface="Calibri" pitchFamily="34" charset="0"/>
                <a:cs typeface="Calibri" pitchFamily="34" charset="0"/>
              </a:defRPr>
            </a:lvl2pPr>
            <a:lvl3pPr>
              <a:defRPr>
                <a:latin typeface="Calibri" pitchFamily="34" charset="0"/>
                <a:cs typeface="Calibri" pitchFamily="34" charset="0"/>
              </a:defRPr>
            </a:lvl3pPr>
            <a:lvl4pPr>
              <a:defRPr>
                <a:latin typeface="Calibri" pitchFamily="34" charset="0"/>
                <a:cs typeface="Calibri" pitchFamily="34" charset="0"/>
              </a:defRPr>
            </a:lvl4pPr>
            <a:lvl5pPr>
              <a:defRPr>
                <a:latin typeface="Calibri" pitchFamily="34" charset="0"/>
                <a:cs typeface="Calibri" pitchFamily="34" charset="0"/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4C6AB20-650B-423F-8D1D-017A23A659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978405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7E87F37-A906-4F41-BB23-FC046D3B7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05567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B75F9-C2EC-4B8E-820E-3CCA5AEBC2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51109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0FEEA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135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288771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288772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288773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288774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288775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</p:grpSp>
      <p:sp>
        <p:nvSpPr>
          <p:cNvPr id="1027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88777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8778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8779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/>
            </a:lvl1pPr>
          </a:lstStyle>
          <a:p>
            <a:pPr>
              <a:defRPr/>
            </a:pPr>
            <a:fld id="{E330171F-7ACE-4179-8A89-371FEC41D9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1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  <p:sldLayoutId id="2147483890" r:id="rId12"/>
    <p:sldLayoutId id="2147483891" r:id="rId13"/>
    <p:sldLayoutId id="2147483892" r:id="rId14"/>
    <p:sldLayoutId id="2147483893" r:id="rId15"/>
    <p:sldLayoutId id="2147483878" r:id="rId16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Comic Sans MS" pitchFamily="66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Comic Sans MS" pitchFamily="66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Comic Sans MS" pitchFamily="66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Comic Sans MS" pitchFamily="66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Comic Sans MS" pitchFamily="66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4.xml"/><Relationship Id="rId18" Type="http://schemas.openxmlformats.org/officeDocument/2006/relationships/slide" Target="slide15.xml"/><Relationship Id="rId3" Type="http://schemas.openxmlformats.org/officeDocument/2006/relationships/slide" Target="slide5.xml"/><Relationship Id="rId21" Type="http://schemas.openxmlformats.org/officeDocument/2006/relationships/slide" Target="slide24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23.xml"/><Relationship Id="rId2" Type="http://schemas.openxmlformats.org/officeDocument/2006/relationships/notesSlide" Target="../notesSlides/notesSlide2.xml"/><Relationship Id="rId16" Type="http://schemas.openxmlformats.org/officeDocument/2006/relationships/slide" Target="slide22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0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23" Type="http://schemas.openxmlformats.org/officeDocument/2006/relationships/slide" Target="slide19.xml"/><Relationship Id="rId10" Type="http://schemas.openxmlformats.org/officeDocument/2006/relationships/slide" Target="slide16.xml"/><Relationship Id="rId19" Type="http://schemas.openxmlformats.org/officeDocument/2006/relationships/slide" Target="slide20.xml"/><Relationship Id="rId4" Type="http://schemas.openxmlformats.org/officeDocument/2006/relationships/slide" Target="slide6.xml"/><Relationship Id="rId9" Type="http://schemas.openxmlformats.org/officeDocument/2006/relationships/slide" Target="slide12.xml"/><Relationship Id="rId14" Type="http://schemas.openxmlformats.org/officeDocument/2006/relationships/slide" Target="slide18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jpeg"/><Relationship Id="rId4" Type="http://schemas.openxmlformats.org/officeDocument/2006/relationships/slide" Target="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slide" Target="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jpeg"/><Relationship Id="rId4" Type="http://schemas.openxmlformats.org/officeDocument/2006/relationships/slide" Target="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slide" Target="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.jpeg"/><Relationship Id="rId4" Type="http://schemas.openxmlformats.org/officeDocument/2006/relationships/slide" Target="slide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slide" Target="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slide" Target="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slide" Target="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2.jpeg"/><Relationship Id="rId4" Type="http://schemas.openxmlformats.org/officeDocument/2006/relationships/slide" Target="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slide" Target="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slide" Target="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4.png"/><Relationship Id="rId4" Type="http://schemas.openxmlformats.org/officeDocument/2006/relationships/slide" Target="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slide" Target="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slide" Target="slide2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slide" Target="slide2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slide" Target="slide2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gif"/><Relationship Id="rId4" Type="http://schemas.openxmlformats.org/officeDocument/2006/relationships/slide" Target="slide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33188" y="2132856"/>
            <a:ext cx="8035256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VY_32_INOVACE_6C_19_AZ </a:t>
            </a:r>
            <a:r>
              <a:rPr lang="cs-CZ" sz="2000" b="1" i="1" dirty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kvíz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srdce a krevní oběh</a:t>
            </a: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Biologie člověka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prosinec 2013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ercie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08552219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000124"/>
            <a:ext cx="8748972" cy="5417207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Materiál slouží k opakování tematického celku – srdce a krevní oběh.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Žáci soutěží ve dvou skupinách. (Pokud je žáků lichý počet, doporučuji lichého žáka nechat ovládat prezentaci).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Kliknutím na políčko s písmenem v pyramidě se objeví otázka.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Na odpověď učitel stanoví časový limit, odpovídá pouze jeden zvolený mluvčí skupiny po skupinovým promyšlení odpovědi.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Pole se jednotlivým skupinám při správné odpovědi přiděluje klikáním na okraj kolem každého písmenem: kliknutím políčko zmodrá (přiděleno jedné skupině), dvojím zezelená </a:t>
            </a:r>
            <a:r>
              <a:rPr lang="cs-CZ" sz="2400" dirty="0"/>
              <a:t>(přiděleno </a:t>
            </a:r>
            <a:r>
              <a:rPr lang="cs-CZ" sz="2400" dirty="0" smtClean="0"/>
              <a:t>druhé </a:t>
            </a:r>
            <a:r>
              <a:rPr lang="cs-CZ" sz="2400" dirty="0"/>
              <a:t>skupině), </a:t>
            </a:r>
            <a:r>
              <a:rPr lang="cs-CZ" sz="2400" dirty="0" smtClean="0"/>
              <a:t>trojím kliknutím políčko změní barvu na světle modrou – ani jedné skupině je nepodařilo odpovědět. O tato políčka můžou skupiny hrát kámen-nůžky-papír.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Opakování je připraveno pro osmý ročníky ZŠ a odpovídající ročníky víceletých gymnázií. </a:t>
            </a:r>
          </a:p>
        </p:txBody>
      </p:sp>
    </p:spTree>
    <p:extLst>
      <p:ext uri="{BB962C8B-B14F-4D97-AF65-F5344CB8AC3E}">
        <p14:creationId xmlns="" xmlns:p14="http://schemas.microsoft.com/office/powerpoint/2010/main" val="167656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 Box 11"/>
          <p:cNvSpPr txBox="1">
            <a:spLocks noChangeArrowheads="1"/>
          </p:cNvSpPr>
          <p:nvPr/>
        </p:nvSpPr>
        <p:spPr bwMode="auto">
          <a:xfrm>
            <a:off x="204076" y="980728"/>
            <a:ext cx="8928484" cy="4670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25400" cap="rnd" algn="ctr">
                <a:solidFill>
                  <a:srgbClr val="000000"/>
                </a:solidFill>
                <a:prstDash val="sysDot"/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8500" b="1" dirty="0" smtClean="0">
                <a:latin typeface="Calibri" pitchFamily="34" charset="0"/>
              </a:rPr>
              <a:t>A – Z kvíz:</a:t>
            </a:r>
          </a:p>
          <a:p>
            <a:pPr eaLnBrk="1" hangingPunct="1">
              <a:spcBef>
                <a:spcPct val="50000"/>
              </a:spcBef>
            </a:pPr>
            <a:r>
              <a:rPr lang="cs-CZ" sz="8500" b="1" dirty="0" smtClean="0">
                <a:latin typeface="Calibri" pitchFamily="34" charset="0"/>
              </a:rPr>
              <a:t>Srdce a krevní oběh</a:t>
            </a:r>
            <a:endParaRPr lang="cs-CZ" sz="85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85" name="AutoShape 333"/>
          <p:cNvSpPr>
            <a:spLocks noChangeArrowheads="1"/>
          </p:cNvSpPr>
          <p:nvPr/>
        </p:nvSpPr>
        <p:spPr bwMode="auto">
          <a:xfrm rot="-5400000">
            <a:off x="4068762" y="7223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886" name="Rectangle 334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354513" y="9715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A</a:t>
            </a:r>
          </a:p>
        </p:txBody>
      </p:sp>
      <p:sp>
        <p:nvSpPr>
          <p:cNvPr id="279988" name="AutoShape 436"/>
          <p:cNvSpPr>
            <a:spLocks noChangeArrowheads="1"/>
          </p:cNvSpPr>
          <p:nvPr/>
        </p:nvSpPr>
        <p:spPr bwMode="auto">
          <a:xfrm rot="-5400000">
            <a:off x="3635375" y="14843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89" name="Rectangle 437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3921125" y="17335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B</a:t>
            </a:r>
          </a:p>
        </p:txBody>
      </p:sp>
      <p:sp>
        <p:nvSpPr>
          <p:cNvPr id="279990" name="AutoShape 438"/>
          <p:cNvSpPr>
            <a:spLocks noChangeArrowheads="1"/>
          </p:cNvSpPr>
          <p:nvPr/>
        </p:nvSpPr>
        <p:spPr bwMode="auto">
          <a:xfrm rot="-5400000">
            <a:off x="4498975" y="14779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1" name="Rectangle 439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4784725" y="172720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C</a:t>
            </a:r>
          </a:p>
        </p:txBody>
      </p:sp>
      <p:sp>
        <p:nvSpPr>
          <p:cNvPr id="279992" name="AutoShape 440"/>
          <p:cNvSpPr>
            <a:spLocks noChangeArrowheads="1"/>
          </p:cNvSpPr>
          <p:nvPr/>
        </p:nvSpPr>
        <p:spPr bwMode="auto">
          <a:xfrm rot="-5400000">
            <a:off x="4065587" y="22399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3" name="Rectangle 441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4351338" y="24892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E</a:t>
            </a:r>
          </a:p>
        </p:txBody>
      </p:sp>
      <p:sp>
        <p:nvSpPr>
          <p:cNvPr id="279994" name="AutoShape 442"/>
          <p:cNvSpPr>
            <a:spLocks noChangeArrowheads="1"/>
          </p:cNvSpPr>
          <p:nvPr/>
        </p:nvSpPr>
        <p:spPr bwMode="auto">
          <a:xfrm rot="-5400000">
            <a:off x="3205163" y="22352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5" name="Rectangle 443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490913" y="24844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D</a:t>
            </a:r>
          </a:p>
        </p:txBody>
      </p:sp>
      <p:sp>
        <p:nvSpPr>
          <p:cNvPr id="279996" name="AutoShape 444"/>
          <p:cNvSpPr>
            <a:spLocks noChangeArrowheads="1"/>
          </p:cNvSpPr>
          <p:nvPr/>
        </p:nvSpPr>
        <p:spPr bwMode="auto">
          <a:xfrm rot="-5400000">
            <a:off x="2771776" y="29972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7" name="Rectangle 445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3057525" y="324643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H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79998" name="AutoShape 446"/>
          <p:cNvSpPr>
            <a:spLocks noChangeArrowheads="1"/>
          </p:cNvSpPr>
          <p:nvPr/>
        </p:nvSpPr>
        <p:spPr bwMode="auto">
          <a:xfrm rot="-5400000">
            <a:off x="3635376" y="299085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9" name="Rectangle 447">
            <a:hlinkClick r:id="rId9" action="ppaction://hlinksldjump"/>
          </p:cNvPr>
          <p:cNvSpPr>
            <a:spLocks noChangeArrowheads="1"/>
          </p:cNvSpPr>
          <p:nvPr/>
        </p:nvSpPr>
        <p:spPr bwMode="auto">
          <a:xfrm>
            <a:off x="3921125" y="32400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I</a:t>
            </a:r>
          </a:p>
        </p:txBody>
      </p:sp>
      <p:sp>
        <p:nvSpPr>
          <p:cNvPr id="280000" name="AutoShape 448"/>
          <p:cNvSpPr>
            <a:spLocks noChangeArrowheads="1"/>
          </p:cNvSpPr>
          <p:nvPr/>
        </p:nvSpPr>
        <p:spPr bwMode="auto">
          <a:xfrm rot="-5400000">
            <a:off x="3201988" y="37528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1" name="Rectangle 449">
            <a:hlinkClick r:id="rId10" action="ppaction://hlinksldjump"/>
          </p:cNvPr>
          <p:cNvSpPr>
            <a:spLocks noChangeArrowheads="1"/>
          </p:cNvSpPr>
          <p:nvPr/>
        </p:nvSpPr>
        <p:spPr bwMode="auto">
          <a:xfrm>
            <a:off x="3487738" y="40020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M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02" name="AutoShape 450"/>
          <p:cNvSpPr>
            <a:spLocks noChangeArrowheads="1"/>
          </p:cNvSpPr>
          <p:nvPr/>
        </p:nvSpPr>
        <p:spPr bwMode="auto">
          <a:xfrm rot="-5400000">
            <a:off x="4933950" y="22399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3" name="Rectangle 451">
            <a:hlinkClick r:id="rId11" action="ppaction://hlinksldjump"/>
          </p:cNvPr>
          <p:cNvSpPr>
            <a:spLocks noChangeArrowheads="1"/>
          </p:cNvSpPr>
          <p:nvPr/>
        </p:nvSpPr>
        <p:spPr bwMode="auto">
          <a:xfrm>
            <a:off x="5219700" y="248920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F</a:t>
            </a:r>
          </a:p>
        </p:txBody>
      </p:sp>
      <p:sp>
        <p:nvSpPr>
          <p:cNvPr id="280004" name="AutoShape 452"/>
          <p:cNvSpPr>
            <a:spLocks noChangeArrowheads="1"/>
          </p:cNvSpPr>
          <p:nvPr/>
        </p:nvSpPr>
        <p:spPr bwMode="auto">
          <a:xfrm rot="-5400000">
            <a:off x="4500562" y="30019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5" name="Rectangle 453">
            <a:hlinkClick r:id="rId12" action="ppaction://hlinksldjump"/>
          </p:cNvPr>
          <p:cNvSpPr>
            <a:spLocks noChangeArrowheads="1"/>
          </p:cNvSpPr>
          <p:nvPr/>
        </p:nvSpPr>
        <p:spPr bwMode="auto">
          <a:xfrm>
            <a:off x="4786313" y="32512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J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06" name="AutoShape 454"/>
          <p:cNvSpPr>
            <a:spLocks noChangeArrowheads="1"/>
          </p:cNvSpPr>
          <p:nvPr/>
        </p:nvSpPr>
        <p:spPr bwMode="auto">
          <a:xfrm rot="-5400000">
            <a:off x="5364162" y="29956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7" name="Rectangle 455">
            <a:hlinkClick r:id="rId13" action="ppaction://hlinksldjump"/>
          </p:cNvPr>
          <p:cNvSpPr>
            <a:spLocks noChangeArrowheads="1"/>
          </p:cNvSpPr>
          <p:nvPr/>
        </p:nvSpPr>
        <p:spPr bwMode="auto">
          <a:xfrm>
            <a:off x="5649913" y="32448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K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08" name="AutoShape 456"/>
          <p:cNvSpPr>
            <a:spLocks noChangeArrowheads="1"/>
          </p:cNvSpPr>
          <p:nvPr/>
        </p:nvSpPr>
        <p:spPr bwMode="auto">
          <a:xfrm rot="-5400000">
            <a:off x="4930775" y="37576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9" name="Rectangle 457">
            <a:hlinkClick r:id="rId14" action="ppaction://hlinksldjump"/>
          </p:cNvPr>
          <p:cNvSpPr>
            <a:spLocks noChangeArrowheads="1"/>
          </p:cNvSpPr>
          <p:nvPr/>
        </p:nvSpPr>
        <p:spPr bwMode="auto">
          <a:xfrm>
            <a:off x="5216525" y="40068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O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0" name="AutoShape 458"/>
          <p:cNvSpPr>
            <a:spLocks noChangeArrowheads="1"/>
          </p:cNvSpPr>
          <p:nvPr/>
        </p:nvSpPr>
        <p:spPr bwMode="auto">
          <a:xfrm rot="-5400000">
            <a:off x="4070351" y="375285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1" name="Rectangle 459">
            <a:hlinkClick r:id="rId15" action="ppaction://hlinksldjump"/>
          </p:cNvPr>
          <p:cNvSpPr>
            <a:spLocks noChangeArrowheads="1"/>
          </p:cNvSpPr>
          <p:nvPr/>
        </p:nvSpPr>
        <p:spPr bwMode="auto">
          <a:xfrm>
            <a:off x="4356100" y="40020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N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2" name="AutoShape 460"/>
          <p:cNvSpPr>
            <a:spLocks noChangeArrowheads="1"/>
          </p:cNvSpPr>
          <p:nvPr/>
        </p:nvSpPr>
        <p:spPr bwMode="auto">
          <a:xfrm rot="-5400000">
            <a:off x="3636963" y="45148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3" name="Rectangle 461">
            <a:hlinkClick r:id="rId16" action="ppaction://hlinksldjump"/>
          </p:cNvPr>
          <p:cNvSpPr>
            <a:spLocks noChangeArrowheads="1"/>
          </p:cNvSpPr>
          <p:nvPr/>
        </p:nvSpPr>
        <p:spPr bwMode="auto">
          <a:xfrm>
            <a:off x="3922713" y="47640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T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4" name="AutoShape 462"/>
          <p:cNvSpPr>
            <a:spLocks noChangeArrowheads="1"/>
          </p:cNvSpPr>
          <p:nvPr/>
        </p:nvSpPr>
        <p:spPr bwMode="auto">
          <a:xfrm rot="-5400000">
            <a:off x="4500563" y="45085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5" name="Rectangle 463">
            <a:hlinkClick r:id="rId17" action="ppaction://hlinksldjump"/>
          </p:cNvPr>
          <p:cNvSpPr>
            <a:spLocks noChangeArrowheads="1"/>
          </p:cNvSpPr>
          <p:nvPr/>
        </p:nvSpPr>
        <p:spPr bwMode="auto">
          <a:xfrm>
            <a:off x="4786313" y="47577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U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6" name="AutoShape 464"/>
          <p:cNvSpPr>
            <a:spLocks noChangeArrowheads="1"/>
          </p:cNvSpPr>
          <p:nvPr/>
        </p:nvSpPr>
        <p:spPr bwMode="auto">
          <a:xfrm rot="-5400000">
            <a:off x="2341562" y="37576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7" name="Rectangle 465">
            <a:hlinkClick r:id="rId18" action="ppaction://hlinksldjump"/>
          </p:cNvPr>
          <p:cNvSpPr>
            <a:spLocks noChangeArrowheads="1"/>
          </p:cNvSpPr>
          <p:nvPr/>
        </p:nvSpPr>
        <p:spPr bwMode="auto">
          <a:xfrm>
            <a:off x="2627313" y="40068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L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8" name="AutoShape 466"/>
          <p:cNvSpPr>
            <a:spLocks noChangeArrowheads="1"/>
          </p:cNvSpPr>
          <p:nvPr/>
        </p:nvSpPr>
        <p:spPr bwMode="auto">
          <a:xfrm rot="-5400000">
            <a:off x="1906588" y="45148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9" name="Rectangle 467">
            <a:hlinkClick r:id="rId19" action="ppaction://hlinksldjump"/>
          </p:cNvPr>
          <p:cNvSpPr>
            <a:spLocks noChangeArrowheads="1"/>
          </p:cNvSpPr>
          <p:nvPr/>
        </p:nvSpPr>
        <p:spPr bwMode="auto">
          <a:xfrm>
            <a:off x="2193925" y="47640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R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20" name="AutoShape 468"/>
          <p:cNvSpPr>
            <a:spLocks noChangeArrowheads="1"/>
          </p:cNvSpPr>
          <p:nvPr/>
        </p:nvSpPr>
        <p:spPr bwMode="auto">
          <a:xfrm rot="-5400000">
            <a:off x="2771776" y="45085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21" name="Rectangle 469">
            <a:hlinkClick r:id="rId20" action="ppaction://hlinksldjump"/>
          </p:cNvPr>
          <p:cNvSpPr>
            <a:spLocks noChangeArrowheads="1"/>
          </p:cNvSpPr>
          <p:nvPr/>
        </p:nvSpPr>
        <p:spPr bwMode="auto">
          <a:xfrm>
            <a:off x="3057525" y="475773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S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22" name="AutoShape 470"/>
          <p:cNvSpPr>
            <a:spLocks noChangeArrowheads="1"/>
          </p:cNvSpPr>
          <p:nvPr/>
        </p:nvSpPr>
        <p:spPr bwMode="auto">
          <a:xfrm rot="-5400000">
            <a:off x="5364163" y="45085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23" name="Rectangle 471">
            <a:hlinkClick r:id="rId21" action="ppaction://hlinksldjump"/>
          </p:cNvPr>
          <p:cNvSpPr>
            <a:spLocks noChangeArrowheads="1"/>
          </p:cNvSpPr>
          <p:nvPr/>
        </p:nvSpPr>
        <p:spPr bwMode="auto">
          <a:xfrm>
            <a:off x="5649913" y="47577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V</a:t>
            </a:r>
          </a:p>
        </p:txBody>
      </p:sp>
      <p:sp>
        <p:nvSpPr>
          <p:cNvPr id="280024" name="AutoShape 472"/>
          <p:cNvSpPr>
            <a:spLocks noChangeArrowheads="1"/>
          </p:cNvSpPr>
          <p:nvPr/>
        </p:nvSpPr>
        <p:spPr bwMode="auto">
          <a:xfrm rot="-5400000">
            <a:off x="6227763" y="45021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25" name="Rectangle 473">
            <a:hlinkClick r:id="rId22" action="ppaction://hlinksldjump"/>
          </p:cNvPr>
          <p:cNvSpPr>
            <a:spLocks noChangeArrowheads="1"/>
          </p:cNvSpPr>
          <p:nvPr/>
        </p:nvSpPr>
        <p:spPr bwMode="auto">
          <a:xfrm>
            <a:off x="6513513" y="47513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Ž</a:t>
            </a:r>
          </a:p>
        </p:txBody>
      </p:sp>
      <p:sp>
        <p:nvSpPr>
          <p:cNvPr id="280026" name="AutoShape 474"/>
          <p:cNvSpPr>
            <a:spLocks noChangeArrowheads="1"/>
          </p:cNvSpPr>
          <p:nvPr/>
        </p:nvSpPr>
        <p:spPr bwMode="auto">
          <a:xfrm rot="-5400000">
            <a:off x="5795962" y="37639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27" name="Rectangle 475">
            <a:hlinkClick r:id="rId23" action="ppaction://hlinksldjump"/>
          </p:cNvPr>
          <p:cNvSpPr>
            <a:spLocks noChangeArrowheads="1"/>
          </p:cNvSpPr>
          <p:nvPr/>
        </p:nvSpPr>
        <p:spPr bwMode="auto">
          <a:xfrm>
            <a:off x="6081713" y="40132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P</a:t>
            </a:r>
            <a:endParaRPr lang="cs-CZ" sz="2600" b="1" dirty="0">
              <a:latin typeface="Calibri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98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798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99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799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799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 nodeType="clickPar">
                      <p:stCondLst>
                        <p:cond delay="0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799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 nodeType="clickPar">
                      <p:stCondLst>
                        <p:cond delay="0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799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2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2799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 nodeType="clickPar">
                      <p:stCondLst>
                        <p:cond delay="0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3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799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 nodeType="clickPar">
                      <p:stCondLst>
                        <p:cond delay="0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4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799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 nodeType="clickPar">
                      <p:stCondLst>
                        <p:cond delay="0"/>
                      </p:stCondLst>
                      <p:childTnLst>
                        <p:par>
                          <p:cTn id="1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9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5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799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 nodeType="clickPar">
                      <p:stCondLst>
                        <p:cond delay="indefinite"/>
                      </p:stCondLst>
                      <p:childTnLst>
                        <p:par>
                          <p:cTn id="1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6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2799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 nodeType="clickPar">
                      <p:stCondLst>
                        <p:cond delay="0"/>
                      </p:stCondLst>
                      <p:childTnLst>
                        <p:par>
                          <p:cTn id="1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5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799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 nodeType="clickPar">
                      <p:stCondLst>
                        <p:cond delay="0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8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799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 nodeType="clickPar">
                      <p:stCondLst>
                        <p:cond delay="0"/>
                      </p:stCondLst>
                      <p:childTnLst>
                        <p:par>
                          <p:cTn id="1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9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2800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 nodeType="clickPar">
                      <p:stCondLst>
                        <p:cond delay="0"/>
                      </p:stCondLst>
                      <p:childTnLst>
                        <p:par>
                          <p:cTn id="1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 nodeType="clickPar">
                      <p:stCondLst>
                        <p:cond delay="indefinite"/>
                      </p:stCondLst>
                      <p:childTnLst>
                        <p:par>
                          <p:cTn id="1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4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 nodeType="clickPar">
                      <p:stCondLst>
                        <p:cond delay="indefinite"/>
                      </p:stCondLst>
                      <p:childTnLst>
                        <p:par>
                          <p:cTn id="1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0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2800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 nodeType="clickPar">
                      <p:stCondLst>
                        <p:cond delay="0"/>
                      </p:stCondLst>
                      <p:childTnLst>
                        <p:par>
                          <p:cTn id="2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7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1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2800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 nodeType="clickPar">
                      <p:stCondLst>
                        <p:cond delay="0"/>
                      </p:stCondLst>
                      <p:childTnLst>
                        <p:par>
                          <p:cTn id="2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1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 nodeType="clickPar">
                      <p:stCondLst>
                        <p:cond delay="indefinite"/>
                      </p:stCondLst>
                      <p:childTnLst>
                        <p:par>
                          <p:cTn id="2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0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 nodeType="clickPar">
                      <p:stCondLst>
                        <p:cond delay="indefinite"/>
                      </p:stCondLst>
                      <p:childTnLst>
                        <p:par>
                          <p:cTn id="2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2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2800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 nodeType="clickPar">
                      <p:stCondLst>
                        <p:cond delay="0"/>
                      </p:stCondLst>
                      <p:childTnLst>
                        <p:par>
                          <p:cTn id="2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3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3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3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2800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 nodeType="clickPar">
                      <p:stCondLst>
                        <p:cond delay="0"/>
                      </p:stCondLst>
                      <p:childTnLst>
                        <p:par>
                          <p:cTn id="2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4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 nodeType="clickPar">
                      <p:stCondLst>
                        <p:cond delay="indefinite"/>
                      </p:stCondLst>
                      <p:childTnLst>
                        <p:par>
                          <p:cTn id="2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6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 nodeType="clickPar">
                      <p:stCondLst>
                        <p:cond delay="indefinite"/>
                      </p:stCondLst>
                      <p:childTnLst>
                        <p:par>
                          <p:cTn id="2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4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2800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 nodeType="clickPar">
                      <p:stCondLst>
                        <p:cond delay="0"/>
                      </p:stCondLst>
                      <p:childTnLst>
                        <p:par>
                          <p:cTn id="2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9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5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2800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 nodeType="clickPar">
                      <p:stCondLst>
                        <p:cond delay="0"/>
                      </p:stCondLst>
                      <p:childTnLst>
                        <p:par>
                          <p:cTn id="2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6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 nodeType="clickPar">
                      <p:stCondLst>
                        <p:cond delay="indefinite"/>
                      </p:stCondLst>
                      <p:childTnLst>
                        <p:par>
                          <p:cTn id="2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 nodeType="clickPar">
                      <p:stCondLst>
                        <p:cond delay="indefinite"/>
                      </p:stCondLst>
                      <p:childTnLst>
                        <p:par>
                          <p:cTn id="2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6"/>
                  </p:tgtEl>
                </p:cond>
              </p:nextCondLst>
            </p:seq>
            <p:seq concurrent="1" nextAc="seek">
              <p:cTn id="281" restart="whenNotActive" fill="hold" evtFilter="cancelBubble" nodeType="interactiveSeq">
                <p:stCondLst>
                  <p:cond evt="onClick" delay="0">
                    <p:tgtEl>
                      <p:spTgt spid="2800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2" fill="hold" nodeType="clickPar">
                      <p:stCondLst>
                        <p:cond delay="0"/>
                      </p:stCondLst>
                      <p:childTnLst>
                        <p:par>
                          <p:cTn id="2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5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7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2800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 nodeType="clickPar">
                      <p:stCondLst>
                        <p:cond delay="0"/>
                      </p:stCondLst>
                      <p:childTnLst>
                        <p:par>
                          <p:cTn id="2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9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 nodeType="clickPar">
                      <p:stCondLst>
                        <p:cond delay="indefinite"/>
                      </p:stCondLst>
                      <p:childTnLst>
                        <p:par>
                          <p:cTn id="2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8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99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0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 nodeType="clickPar">
                      <p:stCondLst>
                        <p:cond delay="indefinite"/>
                      </p:stCondLst>
                      <p:childTnLst>
                        <p:par>
                          <p:cTn id="3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8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2800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 nodeType="clickPar">
                      <p:stCondLst>
                        <p:cond delay="0"/>
                      </p:stCondLst>
                      <p:childTnLst>
                        <p:par>
                          <p:cTn id="3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1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9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2800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 nodeType="clickPar">
                      <p:stCondLst>
                        <p:cond delay="0"/>
                      </p:stCondLst>
                      <p:childTnLst>
                        <p:par>
                          <p:cTn id="3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1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 nodeType="clickPar">
                      <p:stCondLst>
                        <p:cond delay="indefinite"/>
                      </p:stCondLst>
                      <p:childTnLst>
                        <p:par>
                          <p:cTn id="3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4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6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 nodeType="clickPar">
                      <p:stCondLst>
                        <p:cond delay="indefinite"/>
                      </p:stCondLst>
                      <p:childTnLst>
                        <p:par>
                          <p:cTn id="3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3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0"/>
                  </p:tgtEl>
                </p:cond>
              </p:nextCondLst>
            </p:seq>
            <p:seq concurrent="1" nextAc="seek">
              <p:cTn id="333" restart="whenNotActive" fill="hold" evtFilter="cancelBubble" nodeType="interactiveSeq">
                <p:stCondLst>
                  <p:cond evt="onClick" delay="0">
                    <p:tgtEl>
                      <p:spTgt spid="2800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4" fill="hold" nodeType="clickPar">
                      <p:stCondLst>
                        <p:cond delay="0"/>
                      </p:stCondLst>
                      <p:childTnLst>
                        <p:par>
                          <p:cTn id="3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7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3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1"/>
                  </p:tgtEl>
                </p:cond>
              </p:nextCondLst>
            </p:seq>
            <p:seq concurrent="1" nextAc="seek">
              <p:cTn id="340" restart="whenNotActive" fill="hold" evtFilter="cancelBubble" nodeType="interactiveSeq">
                <p:stCondLst>
                  <p:cond evt="onClick" delay="0">
                    <p:tgtEl>
                      <p:spTgt spid="2800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1" fill="hold" nodeType="clickPar">
                      <p:stCondLst>
                        <p:cond delay="0"/>
                      </p:stCondLst>
                      <p:childTnLst>
                        <p:par>
                          <p:cTn id="3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4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 nodeType="clickPar">
                      <p:stCondLst>
                        <p:cond delay="indefinite"/>
                      </p:stCondLst>
                      <p:childTnLst>
                        <p:par>
                          <p:cTn id="3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0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51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2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 nodeType="clickPar">
                      <p:stCondLst>
                        <p:cond delay="indefinite"/>
                      </p:stCondLst>
                      <p:childTnLst>
                        <p:par>
                          <p:cTn id="3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2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2800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 nodeType="clickPar">
                      <p:stCondLst>
                        <p:cond delay="0"/>
                      </p:stCondLst>
                      <p:childTnLst>
                        <p:par>
                          <p:cTn id="3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3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2800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 nodeType="clickPar">
                      <p:stCondLst>
                        <p:cond delay="0"/>
                      </p:stCondLst>
                      <p:childTnLst>
                        <p:par>
                          <p:cTn id="3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7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 nodeType="clickPar">
                      <p:stCondLst>
                        <p:cond delay="indefinite"/>
                      </p:stCondLst>
                      <p:childTnLst>
                        <p:par>
                          <p:cTn id="3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6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77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8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 nodeType="clickPar">
                      <p:stCondLst>
                        <p:cond delay="indefinite"/>
                      </p:stCondLst>
                      <p:childTnLst>
                        <p:par>
                          <p:cTn id="3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4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4"/>
                  </p:tgtEl>
                </p:cond>
              </p:nextCondLst>
            </p:seq>
            <p:seq concurrent="1" nextAc="seek">
              <p:cTn id="385" restart="whenNotActive" fill="hold" evtFilter="cancelBubble" nodeType="interactiveSeq">
                <p:stCondLst>
                  <p:cond evt="onClick" delay="0">
                    <p:tgtEl>
                      <p:spTgt spid="2800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6" fill="hold" nodeType="clickPar">
                      <p:stCondLst>
                        <p:cond delay="0"/>
                      </p:stCondLst>
                      <p:childTnLst>
                        <p:par>
                          <p:cTn id="3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9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9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5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2800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 nodeType="clickPar">
                      <p:stCondLst>
                        <p:cond delay="0"/>
                      </p:stCondLst>
                      <p:childTnLst>
                        <p:par>
                          <p:cTn id="3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9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 nodeType="clickPar">
                      <p:stCondLst>
                        <p:cond delay="indefinite"/>
                      </p:stCondLst>
                      <p:childTnLst>
                        <p:par>
                          <p:cTn id="4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2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03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4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5" fill="hold" nodeType="clickPar">
                      <p:stCondLst>
                        <p:cond delay="indefinite"/>
                      </p:stCondLst>
                      <p:childTnLst>
                        <p:par>
                          <p:cTn id="4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1DA00"/>
                                      </p:to>
                                    </p:animClr>
                                    <p:set>
                                      <p:cBhvr>
                                        <p:cTn id="40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6"/>
                  </p:tgtEl>
                </p:cond>
              </p:nextCondLst>
            </p:seq>
            <p:seq concurrent="1" nextAc="seek">
              <p:cTn id="411" restart="whenNotActive" fill="hold" evtFilter="cancelBubble" nodeType="interactiveSeq">
                <p:stCondLst>
                  <p:cond evt="onClick" delay="0">
                    <p:tgtEl>
                      <p:spTgt spid="2800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2" fill="hold" nodeType="clickPar">
                      <p:stCondLst>
                        <p:cond delay="0"/>
                      </p:stCondLst>
                      <p:childTnLst>
                        <p:par>
                          <p:cTn id="4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5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1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7"/>
                  </p:tgtEl>
                </p:cond>
              </p:nextCondLst>
            </p:seq>
            <p:seq concurrent="1" nextAc="seek">
              <p:cTn id="418" restart="whenNotActive" fill="hold" evtFilter="cancelBubble" nodeType="interactiveSeq">
                <p:stCondLst>
                  <p:cond evt="onClick" delay="0">
                    <p:tgtEl>
                      <p:spTgt spid="2800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9" fill="hold" nodeType="clickPar">
                      <p:stCondLst>
                        <p:cond delay="0"/>
                      </p:stCondLst>
                      <p:childTnLst>
                        <p:par>
                          <p:cTn id="4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42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5" fill="hold" nodeType="clickPar">
                      <p:stCondLst>
                        <p:cond delay="indefinite"/>
                      </p:stCondLst>
                      <p:childTnLst>
                        <p:par>
                          <p:cTn id="4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8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0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1" fill="hold" nodeType="clickPar">
                      <p:stCondLst>
                        <p:cond delay="indefinite"/>
                      </p:stCondLst>
                      <p:childTnLst>
                        <p:par>
                          <p:cTn id="4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35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8"/>
                  </p:tgtEl>
                </p:cond>
              </p:nextCondLst>
            </p:seq>
            <p:seq concurrent="1" nextAc="seek">
              <p:cTn id="437" restart="whenNotActive" fill="hold" evtFilter="cancelBubble" nodeType="interactiveSeq">
                <p:stCondLst>
                  <p:cond evt="onClick" delay="0">
                    <p:tgtEl>
                      <p:spTgt spid="2800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8" fill="hold" nodeType="clickPar">
                      <p:stCondLst>
                        <p:cond delay="0"/>
                      </p:stCondLst>
                      <p:childTnLst>
                        <p:par>
                          <p:cTn id="4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1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4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9"/>
                  </p:tgtEl>
                </p:cond>
              </p:nextCondLst>
            </p:seq>
            <p:seq concurrent="1" nextAc="seek">
              <p:cTn id="444" restart="whenNotActive" fill="hold" evtFilter="cancelBubble" nodeType="interactiveSeq">
                <p:stCondLst>
                  <p:cond evt="onClick" delay="0">
                    <p:tgtEl>
                      <p:spTgt spid="2800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5" fill="hold" nodeType="clickPar">
                      <p:stCondLst>
                        <p:cond delay="0"/>
                      </p:stCondLst>
                      <p:childTnLst>
                        <p:par>
                          <p:cTn id="4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44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1" fill="hold" nodeType="clickPar">
                      <p:stCondLst>
                        <p:cond delay="indefinite"/>
                      </p:stCondLst>
                      <p:childTnLst>
                        <p:par>
                          <p:cTn id="4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4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55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6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7" fill="hold" nodeType="clickPar">
                      <p:stCondLst>
                        <p:cond delay="indefinite"/>
                      </p:stCondLst>
                      <p:childTnLst>
                        <p:par>
                          <p:cTn id="4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2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0"/>
                  </p:tgtEl>
                </p:cond>
              </p:nextCondLst>
            </p:seq>
            <p:seq concurrent="1" nextAc="seek">
              <p:cTn id="463" restart="whenNotActive" fill="hold" evtFilter="cancelBubble" nodeType="interactiveSeq">
                <p:stCondLst>
                  <p:cond evt="onClick" delay="0">
                    <p:tgtEl>
                      <p:spTgt spid="2800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4" fill="hold" nodeType="clickPar">
                      <p:stCondLst>
                        <p:cond delay="0"/>
                      </p:stCondLst>
                      <p:childTnLst>
                        <p:par>
                          <p:cTn id="4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7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1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2800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 nodeType="clickPar">
                      <p:stCondLst>
                        <p:cond delay="0"/>
                      </p:stCondLst>
                      <p:childTnLst>
                        <p:par>
                          <p:cTn id="4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47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7" fill="hold" nodeType="clickPar">
                      <p:stCondLst>
                        <p:cond delay="indefinite"/>
                      </p:stCondLst>
                      <p:childTnLst>
                        <p:par>
                          <p:cTn id="4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0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81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2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3" fill="hold" nodeType="clickPar">
                      <p:stCondLst>
                        <p:cond delay="indefinite"/>
                      </p:stCondLst>
                      <p:childTnLst>
                        <p:par>
                          <p:cTn id="4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87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8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2"/>
                  </p:tgtEl>
                </p:cond>
              </p:nextCondLst>
            </p:seq>
            <p:seq concurrent="1" nextAc="seek">
              <p:cTn id="489" restart="whenNotActive" fill="hold" evtFilter="cancelBubble" nodeType="interactiveSeq">
                <p:stCondLst>
                  <p:cond evt="onClick" delay="0">
                    <p:tgtEl>
                      <p:spTgt spid="2800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0" fill="hold" nodeType="clickPar">
                      <p:stCondLst>
                        <p:cond delay="0"/>
                      </p:stCondLst>
                      <p:childTnLst>
                        <p:par>
                          <p:cTn id="4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3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9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3"/>
                  </p:tgtEl>
                </p:cond>
              </p:nextCondLst>
            </p:seq>
            <p:seq concurrent="1" nextAc="seek">
              <p:cTn id="496" restart="whenNotActive" fill="hold" evtFilter="cancelBubble" nodeType="interactiveSeq">
                <p:stCondLst>
                  <p:cond evt="onClick" delay="0">
                    <p:tgtEl>
                      <p:spTgt spid="280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7" fill="hold" nodeType="clickPar">
                      <p:stCondLst>
                        <p:cond delay="0"/>
                      </p:stCondLst>
                      <p:childTnLst>
                        <p:par>
                          <p:cTn id="4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50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3" fill="hold" nodeType="clickPar">
                      <p:stCondLst>
                        <p:cond delay="indefinite"/>
                      </p:stCondLst>
                      <p:childTnLst>
                        <p:par>
                          <p:cTn id="5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6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07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8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9" fill="hold" nodeType="clickPar">
                      <p:stCondLst>
                        <p:cond delay="indefinite"/>
                      </p:stCondLst>
                      <p:childTnLst>
                        <p:par>
                          <p:cTn id="5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13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4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4"/>
                  </p:tgtEl>
                </p:cond>
              </p:nextCondLst>
            </p:seq>
            <p:seq concurrent="1" nextAc="seek">
              <p:cTn id="515" restart="whenNotActive" fill="hold" evtFilter="cancelBubble" nodeType="interactiveSeq">
                <p:stCondLst>
                  <p:cond evt="onClick" delay="0">
                    <p:tgtEl>
                      <p:spTgt spid="280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6" fill="hold" nodeType="clickPar">
                      <p:stCondLst>
                        <p:cond delay="0"/>
                      </p:stCondLst>
                      <p:childTnLst>
                        <p:par>
                          <p:cTn id="5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9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2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5"/>
                  </p:tgtEl>
                </p:cond>
              </p:nextCondLst>
            </p:seq>
            <p:seq concurrent="1" nextAc="seek">
              <p:cTn id="522" restart="whenNotActive" fill="hold" evtFilter="cancelBubble" nodeType="interactiveSeq">
                <p:stCondLst>
                  <p:cond evt="onClick" delay="0">
                    <p:tgtEl>
                      <p:spTgt spid="280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3" fill="hold" nodeType="clickPar">
                      <p:stCondLst>
                        <p:cond delay="0"/>
                      </p:stCondLst>
                      <p:childTnLst>
                        <p:par>
                          <p:cTn id="5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52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9" fill="hold" nodeType="clickPar">
                      <p:stCondLst>
                        <p:cond delay="indefinite"/>
                      </p:stCondLst>
                      <p:childTnLst>
                        <p:par>
                          <p:cTn id="5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2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4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5" fill="hold" nodeType="clickPar">
                      <p:stCondLst>
                        <p:cond delay="indefinite"/>
                      </p:stCondLst>
                      <p:childTnLst>
                        <p:par>
                          <p:cTn id="5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39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6"/>
                  </p:tgtEl>
                </p:cond>
              </p:nextCondLst>
            </p:seq>
            <p:seq concurrent="1" nextAc="seek">
              <p:cTn id="541" restart="whenNotActive" fill="hold" evtFilter="cancelBubble" nodeType="interactiveSeq">
                <p:stCondLst>
                  <p:cond evt="onClick" delay="0">
                    <p:tgtEl>
                      <p:spTgt spid="280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2" fill="hold" nodeType="clickPar">
                      <p:stCondLst>
                        <p:cond delay="0"/>
                      </p:stCondLst>
                      <p:childTnLst>
                        <p:par>
                          <p:cTn id="5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5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4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960546" y="472993"/>
            <a:ext cx="7488832" cy="19611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lnSpc>
                <a:spcPct val="15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</a:pPr>
            <a:r>
              <a:rPr lang="cs-CZ" sz="2800" b="1" dirty="0">
                <a:latin typeface="Calibri" panose="020F0502020204030204" pitchFamily="34" charset="0"/>
              </a:rPr>
              <a:t>		 </a:t>
            </a:r>
            <a:r>
              <a:rPr lang="cs-CZ" sz="3200" b="1" dirty="0" smtClean="0">
                <a:latin typeface="Calibri" panose="020F0502020204030204" pitchFamily="34" charset="0"/>
              </a:rPr>
              <a:t>Největší tepna v těle, jiným názvem srdečnice.</a:t>
            </a:r>
            <a:endParaRPr lang="cs-CZ" sz="3200" b="1" dirty="0">
              <a:latin typeface="Calibri" panose="020F0502020204030204" pitchFamily="34" charset="0"/>
            </a:endParaRPr>
          </a:p>
        </p:txBody>
      </p:sp>
      <p:sp>
        <p:nvSpPr>
          <p:cNvPr id="367619" name="Text Box 3"/>
          <p:cNvSpPr txBox="1">
            <a:spLocks noChangeArrowheads="1"/>
          </p:cNvSpPr>
          <p:nvPr/>
        </p:nvSpPr>
        <p:spPr bwMode="auto">
          <a:xfrm>
            <a:off x="-108743" y="4652331"/>
            <a:ext cx="335490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r>
              <a:rPr lang="cs-CZ" sz="36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Aorta</a:t>
            </a:r>
            <a:endParaRPr lang="cs-CZ" sz="3600" dirty="0">
              <a:solidFill>
                <a:srgbClr val="FF3F3F"/>
              </a:solidFill>
              <a:latin typeface="Calibri" panose="020F0502020204030204" pitchFamily="34" charset="0"/>
            </a:endParaRPr>
          </a:p>
        </p:txBody>
      </p:sp>
      <p:sp>
        <p:nvSpPr>
          <p:cNvPr id="367620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9138" y="332898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19461" name="AutoShape 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627313" y="6080918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19462" name="AutoShape 7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19463" name="Rectangle 8"/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A</a:t>
            </a:r>
          </a:p>
        </p:txBody>
      </p:sp>
      <p:pic>
        <p:nvPicPr>
          <p:cNvPr id="10" name="Picture 2" descr="Soubor:Gray506 cs.sv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2559" y="2438129"/>
            <a:ext cx="3413817" cy="4223279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76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7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7620"/>
                  </p:tgtEl>
                </p:cond>
              </p:nextCondLst>
            </p:seq>
          </p:childTnLst>
        </p:cTn>
      </p:par>
    </p:tnLst>
    <p:bldLst>
      <p:bldP spid="3676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462865"/>
            <a:ext cx="8389937" cy="1460500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dirty="0" smtClean="0"/>
              <a:t>		</a:t>
            </a:r>
            <a:r>
              <a:rPr lang="cs-CZ" b="1" dirty="0" smtClean="0"/>
              <a:t>Krevní buňky mající na starosti mnoho úkolů, které souhrnně nazýváme imunita.</a:t>
            </a:r>
          </a:p>
        </p:txBody>
      </p:sp>
      <p:sp>
        <p:nvSpPr>
          <p:cNvPr id="8212" name="Text Box 20"/>
          <p:cNvSpPr txBox="1">
            <a:spLocks noChangeArrowheads="1"/>
          </p:cNvSpPr>
          <p:nvPr/>
        </p:nvSpPr>
        <p:spPr bwMode="auto">
          <a:xfrm>
            <a:off x="468313" y="4818063"/>
            <a:ext cx="3743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Bílé krvinky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8213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17064" y="3486150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0485" name="AutoShape 2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36950" y="6265069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20486" name="AutoShape 24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0487" name="Rectangle 25"/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B</a:t>
            </a:r>
          </a:p>
        </p:txBody>
      </p:sp>
      <p:pic>
        <p:nvPicPr>
          <p:cNvPr id="1026" name="Picture 2" descr="Soubor:Red White Blood cells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750" y="2744924"/>
            <a:ext cx="4762500" cy="31051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3"/>
                  </p:tgtEl>
                </p:cond>
              </p:nextCondLst>
            </p:seq>
          </p:childTnLst>
        </p:cTn>
      </p:par>
    </p:tnLst>
    <p:bldLst>
      <p:bldP spid="82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30213" y="703685"/>
            <a:ext cx="8509000" cy="2744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2000" b="1" dirty="0" smtClean="0">
                <a:latin typeface="Calibri" panose="020F0502020204030204" pitchFamily="34" charset="0"/>
              </a:rPr>
              <a:t>		</a:t>
            </a:r>
            <a:r>
              <a:rPr lang="cs-CZ" b="1" dirty="0" smtClean="0">
                <a:latin typeface="Calibri" panose="020F0502020204030204" pitchFamily="34" charset="0"/>
              </a:rPr>
              <a:t>Společný název pro tepny a žíly, množné číslo.</a:t>
            </a:r>
            <a:endParaRPr lang="cs-CZ" dirty="0" smtClean="0">
              <a:latin typeface="Calibri" panose="020F0502020204030204" pitchFamily="34" charset="0"/>
            </a:endParaRPr>
          </a:p>
        </p:txBody>
      </p:sp>
      <p:sp>
        <p:nvSpPr>
          <p:cNvPr id="21507" name="Text Box 4"/>
          <p:cNvSpPr txBox="1">
            <a:spLocks noChangeArrowheads="1"/>
          </p:cNvSpPr>
          <p:nvPr/>
        </p:nvSpPr>
        <p:spPr bwMode="auto">
          <a:xfrm>
            <a:off x="323850" y="6100763"/>
            <a:ext cx="93503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cs-CZ">
              <a:latin typeface="Calibri" panose="020F0502020204030204" pitchFamily="34" charset="0"/>
            </a:endParaRPr>
          </a:p>
        </p:txBody>
      </p:sp>
      <p:sp>
        <p:nvSpPr>
          <p:cNvPr id="21508" name="AutoShape 2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19479" name="Text Box 23"/>
          <p:cNvSpPr txBox="1">
            <a:spLocks noChangeArrowheads="1"/>
          </p:cNvSpPr>
          <p:nvPr/>
        </p:nvSpPr>
        <p:spPr bwMode="auto">
          <a:xfrm>
            <a:off x="127000" y="4730178"/>
            <a:ext cx="50038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Cévy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19481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61914" y="3348119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89998"/>
                </a:srgbClr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1511" name="AutoShape 26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1512" name="Rectangle 27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C</a:t>
            </a:r>
          </a:p>
        </p:txBody>
      </p:sp>
      <p:pic>
        <p:nvPicPr>
          <p:cNvPr id="2050" name="Picture 2" descr="Soubor:Grafik blutkreislauf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116" y="1869931"/>
            <a:ext cx="2772308" cy="47255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4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1"/>
                  </p:tgtEl>
                </p:cond>
              </p:nextCondLst>
            </p:seq>
          </p:childTnLst>
        </p:cTn>
      </p:par>
    </p:tnLst>
    <p:bldLst>
      <p:bldP spid="1947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392129" y="821533"/>
            <a:ext cx="6492239" cy="2554942"/>
          </a:xfrm>
        </p:spPr>
        <p:txBody>
          <a:bodyPr/>
          <a:lstStyle/>
          <a:p>
            <a:pPr marL="0" indent="357188" algn="ctr" eaLnBrk="1" hangingPunct="1">
              <a:buFont typeface="Wingdings" pitchFamily="2" charset="2"/>
              <a:buNone/>
            </a:pPr>
            <a:r>
              <a:rPr lang="cs-CZ" b="1" dirty="0" smtClean="0">
                <a:latin typeface="Calibri" panose="020F0502020204030204" pitchFamily="34" charset="0"/>
              </a:rPr>
              <a:t>Číslovka označující součet všech síní v srdci </a:t>
            </a:r>
            <a:r>
              <a:rPr lang="cs-CZ" b="1" dirty="0">
                <a:latin typeface="Calibri" panose="020F0502020204030204" pitchFamily="34" charset="0"/>
              </a:rPr>
              <a:t>č</a:t>
            </a:r>
            <a:r>
              <a:rPr lang="cs-CZ" b="1" dirty="0" smtClean="0">
                <a:latin typeface="Calibri" panose="020F0502020204030204" pitchFamily="34" charset="0"/>
              </a:rPr>
              <a:t>lověka.</a:t>
            </a:r>
            <a:endParaRPr lang="cs-CZ" sz="2800" dirty="0" smtClean="0">
              <a:latin typeface="Calibri" panose="020F0502020204030204" pitchFamily="34" charset="0"/>
            </a:endParaRPr>
          </a:p>
        </p:txBody>
      </p:sp>
      <p:sp>
        <p:nvSpPr>
          <p:cNvPr id="22532" name="AutoShape 18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05225" y="644842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20665" name="AutoShape 18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06844" y="3165204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0667" name="Text Box 187"/>
          <p:cNvSpPr txBox="1">
            <a:spLocks noChangeArrowheads="1"/>
          </p:cNvSpPr>
          <p:nvPr/>
        </p:nvSpPr>
        <p:spPr bwMode="auto">
          <a:xfrm>
            <a:off x="2015716" y="4664892"/>
            <a:ext cx="1003866" cy="707886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Dvě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2535" name="AutoShape 188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2536" name="Rectangle 189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D</a:t>
            </a:r>
          </a:p>
        </p:txBody>
      </p:sp>
      <p:pic>
        <p:nvPicPr>
          <p:cNvPr id="3074" name="Picture 2" descr="Soubor:Diagram of the human heart (multilingual).sv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988" y="2237161"/>
            <a:ext cx="4394620" cy="43946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5"/>
                  </p:tgtEl>
                </p:cond>
              </p:nextCondLst>
            </p:seq>
          </p:childTnLst>
        </p:cTn>
      </p:par>
    </p:tnLst>
    <p:bldLst>
      <p:bldP spid="2066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63786" y="512356"/>
            <a:ext cx="7695951" cy="155257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	</a:t>
            </a:r>
            <a:r>
              <a:rPr lang="cs-CZ" b="1" dirty="0" smtClean="0">
                <a:latin typeface="Calibri" panose="020F0502020204030204" pitchFamily="34" charset="0"/>
              </a:rPr>
              <a:t>Anglická číslovka vyjadřující součet hlavních tepen a žil ve všech končetinách.</a:t>
            </a:r>
            <a:endParaRPr lang="cs-CZ" sz="2800" b="1" dirty="0" smtClean="0">
              <a:latin typeface="Calibri" panose="020F0502020204030204" pitchFamily="34" charset="0"/>
            </a:endParaRPr>
          </a:p>
        </p:txBody>
      </p:sp>
      <p:sp>
        <p:nvSpPr>
          <p:cNvPr id="23555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22546" name="Text Box 18"/>
          <p:cNvSpPr txBox="1">
            <a:spLocks noChangeArrowheads="1"/>
          </p:cNvSpPr>
          <p:nvPr/>
        </p:nvSpPr>
        <p:spPr bwMode="auto">
          <a:xfrm>
            <a:off x="1928912" y="5049180"/>
            <a:ext cx="125393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err="1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Eight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254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87624" y="3370301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3558" name="AutoShape 20"/>
          <p:cNvSpPr>
            <a:spLocks noChangeArrowheads="1"/>
          </p:cNvSpPr>
          <p:nvPr/>
        </p:nvSpPr>
        <p:spPr bwMode="auto">
          <a:xfrm rot="-5400000">
            <a:off x="360363" y="7366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3559" name="Rectangle 22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E</a:t>
            </a:r>
          </a:p>
        </p:txBody>
      </p:sp>
      <p:pic>
        <p:nvPicPr>
          <p:cNvPr id="10" name="Picture 2" descr="Soubor:Grafik blutkreislauf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116" y="1869931"/>
            <a:ext cx="2772308" cy="47255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5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47"/>
                  </p:tgtEl>
                </p:cond>
              </p:nextCondLst>
            </p:seq>
          </p:childTnLst>
        </p:cTn>
      </p:par>
    </p:tnLst>
    <p:bldLst>
      <p:bldP spid="2254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21096" y="506548"/>
            <a:ext cx="8640762" cy="2592387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dirty="0" smtClean="0"/>
              <a:t>		Počet tepů srdce ze minutu je také nazýván srdeční…. </a:t>
            </a:r>
          </a:p>
        </p:txBody>
      </p:sp>
      <p:sp>
        <p:nvSpPr>
          <p:cNvPr id="24579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627313" y="627062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23572" name="Text Box 20"/>
          <p:cNvSpPr txBox="1">
            <a:spLocks noChangeArrowheads="1"/>
          </p:cNvSpPr>
          <p:nvPr/>
        </p:nvSpPr>
        <p:spPr bwMode="auto">
          <a:xfrm>
            <a:off x="-459359" y="4941888"/>
            <a:ext cx="7019925" cy="78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Frekvence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3573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42429" y="352005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4582" name="AutoShape 23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4583" name="Rectangle 24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F</a:t>
            </a: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4892550" y="2384884"/>
          <a:ext cx="3531878" cy="42524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5939"/>
                <a:gridCol w="1765939"/>
              </a:tblGrid>
              <a:tr h="748595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živočich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frekvence</a:t>
                      </a:r>
                      <a:r>
                        <a:rPr lang="cs-CZ" b="0" baseline="0" dirty="0" smtClean="0">
                          <a:solidFill>
                            <a:schemeClr val="tx1"/>
                          </a:solidFill>
                        </a:rPr>
                        <a:t> tepů za min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9864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plejtvák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49864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</a:tr>
              <a:tr h="6579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člověk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</a:tr>
              <a:tr h="49864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vrabec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/>
                </a:tc>
              </a:tr>
              <a:tr h="74859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rejsek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600</a:t>
                      </a:r>
                      <a:endParaRPr lang="cs-CZ" dirty="0"/>
                    </a:p>
                  </a:txBody>
                  <a:tcPr/>
                </a:tc>
              </a:tr>
              <a:tr h="60134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kolibřík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5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3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3"/>
                  </p:tgtEl>
                </p:cond>
              </p:nextCondLst>
            </p:seq>
          </p:childTnLst>
        </p:cTn>
      </p:par>
    </p:tnLst>
    <p:bldLst>
      <p:bldP spid="2357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0" y="665163"/>
            <a:ext cx="7848600" cy="2871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Soustava kostí člověka, chránící mimo jiné srdce a plíce.</a:t>
            </a:r>
            <a:endParaRPr lang="cs-CZ" sz="2800" b="1" dirty="0" smtClean="0"/>
          </a:p>
        </p:txBody>
      </p:sp>
      <p:sp>
        <p:nvSpPr>
          <p:cNvPr id="28675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502421" y="6038487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 bwMode="auto">
          <a:xfrm>
            <a:off x="898124" y="4640321"/>
            <a:ext cx="258904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Hrudní koš 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36883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42455" y="3329330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8678" name="AutoShape 22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8679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anose="020F0502020204030204" pitchFamily="34" charset="0"/>
              </a:rPr>
              <a:t>H</a:t>
            </a:r>
          </a:p>
        </p:txBody>
      </p:sp>
      <p:pic>
        <p:nvPicPr>
          <p:cNvPr id="31746" name="Picture 2" descr="Soubor:Gray112.pn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4896036" y="1988775"/>
            <a:ext cx="3209269" cy="441642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8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83"/>
                  </p:tgtEl>
                </p:cond>
              </p:nextCondLst>
            </p:seq>
          </p:childTnLst>
        </p:cTn>
      </p:par>
    </p:tnLst>
    <p:bldLst>
      <p:bldP spid="3688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74650" y="1371600"/>
            <a:ext cx="8229600" cy="11874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800" b="1" smtClean="0"/>
              <a:t>		</a:t>
            </a:r>
          </a:p>
        </p:txBody>
      </p:sp>
      <p:sp>
        <p:nvSpPr>
          <p:cNvPr id="25603" name="Text Box 4"/>
          <p:cNvSpPr txBox="1">
            <a:spLocks noChangeArrowheads="1"/>
          </p:cNvSpPr>
          <p:nvPr/>
        </p:nvSpPr>
        <p:spPr bwMode="auto">
          <a:xfrm>
            <a:off x="827088" y="5373688"/>
            <a:ext cx="7777162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cs-CZ">
              <a:latin typeface="Calibri" panose="020F0502020204030204" pitchFamily="34" charset="0"/>
            </a:endParaRPr>
          </a:p>
        </p:txBody>
      </p:sp>
      <p:sp>
        <p:nvSpPr>
          <p:cNvPr id="25604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39852" y="608171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2786" name="Text Box 18"/>
          <p:cNvSpPr txBox="1">
            <a:spLocks noChangeArrowheads="1"/>
          </p:cNvSpPr>
          <p:nvPr/>
        </p:nvSpPr>
        <p:spPr bwMode="auto">
          <a:xfrm>
            <a:off x="-1584684" y="4321175"/>
            <a:ext cx="835342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Infarkt myokardu</a:t>
            </a:r>
          </a:p>
        </p:txBody>
      </p:sp>
      <p:sp>
        <p:nvSpPr>
          <p:cNvPr id="3278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95300" y="322738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5607" name="AutoShape 21"/>
          <p:cNvSpPr>
            <a:spLocks noChangeArrowheads="1"/>
          </p:cNvSpPr>
          <p:nvPr/>
        </p:nvSpPr>
        <p:spPr bwMode="auto">
          <a:xfrm rot="-5400000">
            <a:off x="215901" y="4349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5608" name="Rectangle 22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495300" y="6921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I</a:t>
            </a:r>
          </a:p>
        </p:txBody>
      </p:sp>
      <p:sp>
        <p:nvSpPr>
          <p:cNvPr id="25609" name="Rectangle 23"/>
          <p:cNvSpPr>
            <a:spLocks noChangeArrowheads="1"/>
          </p:cNvSpPr>
          <p:nvPr/>
        </p:nvSpPr>
        <p:spPr bwMode="auto">
          <a:xfrm>
            <a:off x="827088" y="404664"/>
            <a:ext cx="8416925" cy="195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lnSpc>
                <a:spcPct val="15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</a:pPr>
            <a:r>
              <a:rPr lang="cs-CZ" sz="2800" dirty="0">
                <a:latin typeface="Calibri" panose="020F0502020204030204" pitchFamily="34" charset="0"/>
              </a:rPr>
              <a:t>	</a:t>
            </a:r>
            <a:r>
              <a:rPr lang="cs-CZ" sz="3200" b="1" dirty="0" smtClean="0">
                <a:latin typeface="Calibri" panose="020F0502020204030204" pitchFamily="34" charset="0"/>
              </a:rPr>
              <a:t>Odumření části srdce v důsledku náhlého selhání zásobení krví.</a:t>
            </a:r>
            <a:r>
              <a:rPr lang="cs-CZ" sz="3200" b="1" dirty="0">
                <a:latin typeface="Calibri" panose="020F0502020204030204" pitchFamily="34" charset="0"/>
              </a:rPr>
              <a:t>	</a:t>
            </a:r>
          </a:p>
        </p:txBody>
      </p:sp>
      <p:pic>
        <p:nvPicPr>
          <p:cNvPr id="29698" name="Picture 2" descr="Soubor:AMI scheme.pn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4896036" y="2164548"/>
            <a:ext cx="3312865" cy="4283877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7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87"/>
                  </p:tgtEl>
                </p:cond>
              </p:nextCondLst>
            </p:seq>
          </p:childTnLst>
        </p:cTn>
      </p:par>
    </p:tnLst>
    <p:bldLst>
      <p:bldP spid="3278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95401" y="545306"/>
            <a:ext cx="7561075" cy="1652587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dirty="0" smtClean="0">
                <a:latin typeface="Calibri" panose="020F0502020204030204" pitchFamily="34" charset="0"/>
              </a:rPr>
              <a:t>Lidové označení stavu, kdy v těle ženy nebije jedno srdce, ale dvě.</a:t>
            </a:r>
          </a:p>
        </p:txBody>
      </p:sp>
      <p:sp>
        <p:nvSpPr>
          <p:cNvPr id="27651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169529" y="6106180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3812" name="AutoShape 2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584325" y="3014663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33814" name="Text Box 22"/>
          <p:cNvSpPr txBox="1">
            <a:spLocks noChangeArrowheads="1"/>
          </p:cNvSpPr>
          <p:nvPr/>
        </p:nvSpPr>
        <p:spPr bwMode="auto">
          <a:xfrm>
            <a:off x="1908857" y="4608513"/>
            <a:ext cx="196714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Jiný stav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7654" name="AutoShape 23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7655" name="Rectangle 24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anose="020F0502020204030204" pitchFamily="34" charset="0"/>
              </a:rPr>
              <a:t>J</a:t>
            </a:r>
            <a:endParaRPr lang="cs-CZ" sz="2600" b="1" dirty="0">
              <a:latin typeface="Calibri" panose="020F0502020204030204" pitchFamily="34" charset="0"/>
            </a:endParaRPr>
          </a:p>
        </p:txBody>
      </p:sp>
      <p:pic>
        <p:nvPicPr>
          <p:cNvPr id="2" name="Picture 2" descr="Soubor:Oh mother.jp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5112060" y="2197893"/>
            <a:ext cx="3348372" cy="4464496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8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2"/>
                  </p:tgtEl>
                </p:cond>
              </p:nextCondLst>
            </p:seq>
          </p:childTnLst>
        </p:cTn>
      </p:par>
    </p:tnLst>
    <p:bldLst>
      <p:bldP spid="338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70000" y="714747"/>
            <a:ext cx="8064500" cy="16525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>
                <a:latin typeface="Calibri" panose="020F0502020204030204" pitchFamily="34" charset="0"/>
              </a:rPr>
              <a:t>Jedna ze dvou hlavních částí srdce člověka, která vhání krev do tepen.</a:t>
            </a:r>
          </a:p>
        </p:txBody>
      </p:sp>
      <p:sp>
        <p:nvSpPr>
          <p:cNvPr id="27651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486210" y="6282006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3812" name="AutoShape 2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27125" y="3664467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33814" name="Text Box 22"/>
          <p:cNvSpPr txBox="1">
            <a:spLocks noChangeArrowheads="1"/>
          </p:cNvSpPr>
          <p:nvPr/>
        </p:nvSpPr>
        <p:spPr bwMode="auto">
          <a:xfrm>
            <a:off x="2224628" y="5030443"/>
            <a:ext cx="184986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Komora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7654" name="AutoShape 23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7655" name="Rectangle 24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K</a:t>
            </a:r>
          </a:p>
        </p:txBody>
      </p:sp>
      <p:pic>
        <p:nvPicPr>
          <p:cNvPr id="9" name="Picture 2" descr="Soubor:Diagram of the human heart (multilingual).sv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988" y="2237161"/>
            <a:ext cx="4394620" cy="43946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8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2"/>
                  </p:tgtEl>
                </p:cond>
              </p:nextCondLst>
            </p:seq>
          </p:childTnLst>
        </p:cTn>
      </p:par>
    </p:tnLst>
    <p:bldLst>
      <p:bldP spid="338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0" y="354807"/>
            <a:ext cx="7848600" cy="2871787"/>
          </a:xfrm>
        </p:spPr>
        <p:txBody>
          <a:bodyPr/>
          <a:lstStyle/>
          <a:p>
            <a:pPr algn="ctr" eaLnBrk="1" hangingPunct="1">
              <a:buNone/>
            </a:pPr>
            <a:r>
              <a:rPr lang="cs-CZ" b="1" dirty="0" smtClean="0">
                <a:cs typeface="+mn-cs"/>
              </a:rPr>
              <a:t>Pojmenování pro silnou emoci či vztah vyjadřující hluboké osobní zaujetí a náklonnost k druhé osobě, lidé si často myslí, že sídlo této emoce je v srdci.</a:t>
            </a:r>
          </a:p>
        </p:txBody>
      </p:sp>
      <p:sp>
        <p:nvSpPr>
          <p:cNvPr id="28675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40088" y="616902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 bwMode="auto">
          <a:xfrm>
            <a:off x="2054164" y="4397375"/>
            <a:ext cx="146879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Láska 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36883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84300" y="3226594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8678" name="AutoShape 22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8679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L</a:t>
            </a:r>
          </a:p>
        </p:txBody>
      </p:sp>
      <p:pic>
        <p:nvPicPr>
          <p:cNvPr id="23554" name="Picture 2" descr="Soubor:Flower heart.jp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4752020" y="2750397"/>
            <a:ext cx="3785341" cy="3785341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8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83"/>
                  </p:tgtEl>
                </p:cond>
              </p:nextCondLst>
            </p:seq>
          </p:childTnLst>
        </p:cTn>
      </p:par>
    </p:tnLst>
    <p:bldLst>
      <p:bldP spid="3688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690457"/>
            <a:ext cx="7623175" cy="1362286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Jedna z vrstev srdeční svaloviny. Jde o nejsilnější část srdeční stěny, je náchylná na špatné krevní zásobení.</a:t>
            </a:r>
          </a:p>
        </p:txBody>
      </p:sp>
      <p:sp>
        <p:nvSpPr>
          <p:cNvPr id="29699" name="Text Box 4"/>
          <p:cNvSpPr txBox="1">
            <a:spLocks noChangeArrowheads="1"/>
          </p:cNvSpPr>
          <p:nvPr/>
        </p:nvSpPr>
        <p:spPr bwMode="auto">
          <a:xfrm>
            <a:off x="900113" y="5589588"/>
            <a:ext cx="77755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29700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826286" y="6265069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37906" name="Rectangle 18"/>
          <p:cNvSpPr>
            <a:spLocks noChangeArrowheads="1"/>
          </p:cNvSpPr>
          <p:nvPr/>
        </p:nvSpPr>
        <p:spPr bwMode="auto">
          <a:xfrm>
            <a:off x="1291691" y="4881702"/>
            <a:ext cx="209339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Myokard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790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30213" y="3117850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29703" name="AutoShape 21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9704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M</a:t>
            </a:r>
          </a:p>
        </p:txBody>
      </p:sp>
      <p:pic>
        <p:nvPicPr>
          <p:cNvPr id="21506" name="Picture 2" descr="File:Blausen 0470 HeartWall.pn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4752020" y="2524677"/>
            <a:ext cx="4107104" cy="4107104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9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07"/>
                  </p:tgtEl>
                </p:cond>
              </p:nextCondLst>
            </p:seq>
          </p:childTnLst>
        </p:cTn>
      </p:par>
    </p:tnLst>
    <p:bldLst>
      <p:bldP spid="3790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403933" y="548680"/>
            <a:ext cx="6948487" cy="1157288"/>
          </a:xfrm>
        </p:spPr>
        <p:txBody>
          <a:bodyPr/>
          <a:lstStyle/>
          <a:p>
            <a:pPr marL="0" indent="0"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dirty="0" smtClean="0">
                <a:latin typeface="Calibri" pitchFamily="34" charset="0"/>
              </a:rPr>
              <a:t>Krev s malým obsahem kyslíku proudící do srdce.</a:t>
            </a: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2411413" y="4924425"/>
            <a:ext cx="4032250" cy="53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sz="4000" b="1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0724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89650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38955" name="AutoShape 4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52513" y="3267076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30726" name="AutoShape 47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0727" name="Rectangle 48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N</a:t>
            </a:r>
          </a:p>
        </p:txBody>
      </p:sp>
      <p:sp>
        <p:nvSpPr>
          <p:cNvPr id="45082" name="Text Box 26"/>
          <p:cNvSpPr txBox="1">
            <a:spLocks noChangeArrowheads="1"/>
          </p:cNvSpPr>
          <p:nvPr/>
        </p:nvSpPr>
        <p:spPr bwMode="auto">
          <a:xfrm>
            <a:off x="1458545" y="4874638"/>
            <a:ext cx="3004284" cy="597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Neokysličená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pic>
        <p:nvPicPr>
          <p:cNvPr id="19458" name="Picture 2" descr="Soubor:Redbloodcells.jp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5544108" y="2977402"/>
            <a:ext cx="2699780" cy="3112248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9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55"/>
                  </p:tgtEl>
                </p:cond>
              </p:nextCondLst>
            </p:seq>
          </p:childTnLst>
        </p:cTn>
      </p:par>
    </p:tnLst>
    <p:bldLst>
      <p:bldP spid="4508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1" y="665162"/>
            <a:ext cx="7618412" cy="1720850"/>
          </a:xfrm>
        </p:spPr>
        <p:txBody>
          <a:bodyPr/>
          <a:lstStyle/>
          <a:p>
            <a:pPr marL="0" indent="0" algn="ctr" eaLnBrk="1" hangingPunct="1">
              <a:lnSpc>
                <a:spcPct val="150000"/>
              </a:lnSpc>
              <a:buNone/>
            </a:pPr>
            <a:r>
              <a:rPr lang="cs-CZ" b="1" dirty="0" smtClean="0"/>
              <a:t>Krev s  velkým obsahem kyslíku proudící ze srdce.</a:t>
            </a:r>
          </a:p>
        </p:txBody>
      </p:sp>
      <p:sp>
        <p:nvSpPr>
          <p:cNvPr id="31747" name="Text Box 4"/>
          <p:cNvSpPr txBox="1">
            <a:spLocks noChangeArrowheads="1"/>
          </p:cNvSpPr>
          <p:nvPr/>
        </p:nvSpPr>
        <p:spPr bwMode="auto">
          <a:xfrm>
            <a:off x="684213" y="5805488"/>
            <a:ext cx="77041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cs-CZ">
              <a:latin typeface="Calibri" pitchFamily="34" charset="0"/>
            </a:endParaRPr>
          </a:p>
        </p:txBody>
      </p:sp>
      <p:sp>
        <p:nvSpPr>
          <p:cNvPr id="31748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230438" y="63547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itchFamily="34" charset="0"/>
              </a:rPr>
              <a:t>Pyramida</a:t>
            </a:r>
          </a:p>
        </p:txBody>
      </p:sp>
      <p:sp>
        <p:nvSpPr>
          <p:cNvPr id="43026" name="AutoShape 1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81063" y="3263900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itchFamily="34" charset="0"/>
              </a:rPr>
              <a:t>Odpověď</a:t>
            </a:r>
          </a:p>
        </p:txBody>
      </p:sp>
      <p:sp>
        <p:nvSpPr>
          <p:cNvPr id="43028" name="Text Box 20"/>
          <p:cNvSpPr txBox="1">
            <a:spLocks noChangeArrowheads="1"/>
          </p:cNvSpPr>
          <p:nvPr/>
        </p:nvSpPr>
        <p:spPr bwMode="auto">
          <a:xfrm>
            <a:off x="0" y="4358938"/>
            <a:ext cx="514985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Okysličená</a:t>
            </a:r>
            <a:r>
              <a:rPr lang="cs-CZ" sz="4000" b="1" baseline="-25000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 </a:t>
            </a:r>
          </a:p>
        </p:txBody>
      </p:sp>
      <p:sp>
        <p:nvSpPr>
          <p:cNvPr id="31751" name="AutoShape 21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1752" name="Rectangle 22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O</a:t>
            </a:r>
          </a:p>
        </p:txBody>
      </p:sp>
      <p:pic>
        <p:nvPicPr>
          <p:cNvPr id="10" name="Picture 2" descr="Soubor:Redbloodcells.jp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5544108" y="2977402"/>
            <a:ext cx="2699780" cy="3112248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26"/>
                  </p:tgtEl>
                </p:cond>
              </p:nextCondLst>
            </p:seq>
          </p:childTnLst>
        </p:cTn>
      </p:par>
    </p:tnLst>
    <p:bldLst>
      <p:bldP spid="4302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06500" y="496887"/>
            <a:ext cx="7647851" cy="235267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Jeden ze dvou orgánů, mezi kterými probíhá malý krevní oběh.</a:t>
            </a:r>
          </a:p>
          <a:p>
            <a:pPr eaLnBrk="1" hangingPunct="1">
              <a:buFont typeface="Wingdings" pitchFamily="2" charset="2"/>
              <a:buNone/>
            </a:pPr>
            <a:endParaRPr lang="cs-CZ" b="1" dirty="0" smtClean="0"/>
          </a:p>
        </p:txBody>
      </p:sp>
      <p:sp>
        <p:nvSpPr>
          <p:cNvPr id="32771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771775" y="608171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itchFamily="34" charset="0"/>
              </a:rPr>
              <a:t>Pyramida</a:t>
            </a:r>
          </a:p>
        </p:txBody>
      </p:sp>
      <p:sp>
        <p:nvSpPr>
          <p:cNvPr id="44049" name="AutoShape 1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3600" y="3413126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4051" name="Text Box 19"/>
          <p:cNvSpPr txBox="1">
            <a:spLocks noChangeArrowheads="1"/>
          </p:cNvSpPr>
          <p:nvPr/>
        </p:nvSpPr>
        <p:spPr bwMode="auto">
          <a:xfrm>
            <a:off x="1924694" y="4824506"/>
            <a:ext cx="1183337" cy="597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Plíce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2774" name="AutoShape 20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2775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P</a:t>
            </a:r>
          </a:p>
        </p:txBody>
      </p:sp>
      <p:pic>
        <p:nvPicPr>
          <p:cNvPr id="15362" name="Picture 2" descr="File:Lungs diagram simple.sv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4752020" y="1806435"/>
            <a:ext cx="3703392" cy="4454805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49"/>
                  </p:tgtEl>
                </p:cond>
              </p:nextCondLst>
            </p:seq>
          </p:childTnLst>
        </p:cTn>
      </p:par>
    </p:tnLst>
    <p:bldLst>
      <p:bldP spid="4405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52512" y="700336"/>
            <a:ext cx="7839967" cy="2224608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>
                <a:latin typeface="Calibri" pitchFamily="34" charset="0"/>
              </a:rPr>
              <a:t>Anglicky vyjádřená barva hemoglobinu.</a:t>
            </a:r>
          </a:p>
        </p:txBody>
      </p:sp>
      <p:sp>
        <p:nvSpPr>
          <p:cNvPr id="33795" name="AutoShape 2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27425" y="631507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5082" name="Text Box 26"/>
          <p:cNvSpPr txBox="1">
            <a:spLocks noChangeArrowheads="1"/>
          </p:cNvSpPr>
          <p:nvPr/>
        </p:nvSpPr>
        <p:spPr bwMode="auto">
          <a:xfrm>
            <a:off x="1452591" y="5057962"/>
            <a:ext cx="2189767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Red 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(červená)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45083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52513" y="3529807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33798" name="AutoShape 30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3799" name="Rectangle 3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R</a:t>
            </a:r>
          </a:p>
        </p:txBody>
      </p:sp>
      <p:pic>
        <p:nvPicPr>
          <p:cNvPr id="13314" name="Picture 2" descr="File:Blausen 0761 RedBloodCells.pn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4917578" y="2483904"/>
            <a:ext cx="3609020" cy="3609020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83"/>
                  </p:tgtEl>
                </p:cond>
              </p:nextCondLst>
            </p:seq>
          </p:childTnLst>
        </p:cTn>
      </p:par>
    </p:tnLst>
    <p:bldLst>
      <p:bldP spid="4508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-508" y="847787"/>
            <a:ext cx="4735512" cy="26892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	Srdeční stah.</a:t>
            </a:r>
          </a:p>
        </p:txBody>
      </p:sp>
      <p:sp>
        <p:nvSpPr>
          <p:cNvPr id="34819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59488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1964371" y="4543425"/>
            <a:ext cx="168783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Systola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4822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4823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S</a:t>
            </a:r>
          </a:p>
        </p:txBody>
      </p:sp>
      <p:pic>
        <p:nvPicPr>
          <p:cNvPr id="11266" name="Picture 2" descr="Soubor:Heart systole.pn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5616116" y="2389403"/>
            <a:ext cx="2844316" cy="3670085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476672"/>
            <a:ext cx="8280400" cy="2689225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dirty="0" smtClean="0"/>
              <a:t>		Jedna z fyzikálních charakteristik srdeční činnosti, uváděná jako dvojice čísel s jednotkou mm </a:t>
            </a:r>
            <a:r>
              <a:rPr lang="cs-CZ" b="1" dirty="0" err="1" smtClean="0"/>
              <a:t>Hg</a:t>
            </a:r>
            <a:r>
              <a:rPr lang="cs-CZ" b="1" dirty="0" smtClean="0"/>
              <a:t>.</a:t>
            </a:r>
          </a:p>
        </p:txBody>
      </p:sp>
      <p:sp>
        <p:nvSpPr>
          <p:cNvPr id="34819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808288" y="6242844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2275930" y="4725144"/>
            <a:ext cx="106471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Tlak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4822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4823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T</a:t>
            </a:r>
          </a:p>
        </p:txBody>
      </p:sp>
      <p:pic>
        <p:nvPicPr>
          <p:cNvPr id="9218" name="Picture 2" descr="Soubor:Mercury manometer.jp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4932040" y="2816932"/>
            <a:ext cx="3492388" cy="3897505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766" y="440668"/>
            <a:ext cx="8280400" cy="2689225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dirty="0" smtClean="0"/>
              <a:t>		Měsíc v roce, ve kterém nám srdce pracuje nejméně dní.</a:t>
            </a:r>
          </a:p>
        </p:txBody>
      </p:sp>
      <p:sp>
        <p:nvSpPr>
          <p:cNvPr id="34819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555776" y="5876132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2025536" y="4543425"/>
            <a:ext cx="125386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Únor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4822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4823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U</a:t>
            </a:r>
          </a:p>
        </p:txBody>
      </p:sp>
      <p:pic>
        <p:nvPicPr>
          <p:cNvPr id="7170" name="Picture 2" descr="Soubor:Limbourg brothers - Les très riches heures du Duc de Berry - Fevrier (February), detail - WGA13019.jp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4499992" y="2095922"/>
            <a:ext cx="3856174" cy="4510146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-1080628" y="872716"/>
            <a:ext cx="8280400" cy="26892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	Tenkostěnné cévy.</a:t>
            </a:r>
          </a:p>
        </p:txBody>
      </p:sp>
      <p:sp>
        <p:nvSpPr>
          <p:cNvPr id="34819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59488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1295400" y="4897368"/>
            <a:ext cx="242085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Vlásečnice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4822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4823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V</a:t>
            </a:r>
          </a:p>
        </p:txBody>
      </p:sp>
      <p:pic>
        <p:nvPicPr>
          <p:cNvPr id="5122" name="Picture 2" descr="Soubor:Illu capillary.jp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4018716" y="2346324"/>
            <a:ext cx="4757638" cy="2378819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1295400" y="332656"/>
            <a:ext cx="7489067" cy="1732037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</a:pPr>
            <a:r>
              <a:rPr lang="cs-CZ" sz="3200" b="1" dirty="0" smtClean="0">
                <a:solidFill>
                  <a:schemeClr val="tx1"/>
                </a:solidFill>
              </a:rPr>
              <a:t>Jeden z typů cév. Pojem je známý i z geologie v souvislosti z těžbou zlata.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143" y="4597400"/>
            <a:ext cx="3827463" cy="6318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Žíla</a:t>
            </a:r>
          </a:p>
        </p:txBody>
      </p:sp>
      <p:sp>
        <p:nvSpPr>
          <p:cNvPr id="39940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54290" name="AutoShape 1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47700" y="3257550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39942" name="AutoShape 20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9943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Ž</a:t>
            </a:r>
          </a:p>
        </p:txBody>
      </p:sp>
      <p:pic>
        <p:nvPicPr>
          <p:cNvPr id="3074" name="Picture 2" descr="File:Venous valve 00013.gif"/>
          <p:cNvPicPr>
            <a:picLocks noChangeAspect="1" noChangeArrowheads="1" noCrop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3599892" y="2065338"/>
            <a:ext cx="5334000" cy="3962401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2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290"/>
                  </p:tgtEl>
                </p:cond>
              </p:nextCondLst>
            </p:seq>
          </p:childTnLst>
        </p:cTn>
      </p:par>
    </p:tnLst>
    <p:bldLst>
      <p:bldP spid="5427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1659942"/>
            <a:ext cx="8229600" cy="508918"/>
          </a:xfrm>
        </p:spPr>
        <p:txBody>
          <a:bodyPr/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Zdroje obrázků: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12876"/>
            <a:ext cx="8229600" cy="4104456"/>
          </a:xfrm>
        </p:spPr>
        <p:txBody>
          <a:bodyPr/>
          <a:lstStyle/>
          <a:p>
            <a:r>
              <a:rPr lang="cs-CZ" sz="1100" dirty="0"/>
              <a:t>http://</a:t>
            </a:r>
            <a:r>
              <a:rPr lang="cs-CZ" sz="1100" dirty="0" smtClean="0"/>
              <a:t>cs.wikipedia.org/wiki/Soubor:Grafik_blutkreislauf.jpg</a:t>
            </a:r>
          </a:p>
          <a:p>
            <a:r>
              <a:rPr lang="cs-CZ" sz="1100" dirty="0"/>
              <a:t>http://</a:t>
            </a:r>
            <a:r>
              <a:rPr lang="cs-CZ" sz="1100" dirty="0" smtClean="0"/>
              <a:t>cs.wikipedia.org/wiki/Soubor:Gray506_cs.svg</a:t>
            </a:r>
          </a:p>
          <a:p>
            <a:r>
              <a:rPr lang="cs-CZ" sz="1100" dirty="0"/>
              <a:t>http://cs.wikipedia.org/wiki/Soubor:Diagram_of_the_human_heart_(multilingual).</a:t>
            </a:r>
            <a:r>
              <a:rPr lang="cs-CZ" sz="1100" dirty="0" smtClean="0"/>
              <a:t>svg</a:t>
            </a:r>
          </a:p>
          <a:p>
            <a:r>
              <a:rPr lang="cs-CZ" sz="1100" dirty="0"/>
              <a:t>http://</a:t>
            </a:r>
            <a:r>
              <a:rPr lang="cs-CZ" sz="1100" dirty="0" smtClean="0"/>
              <a:t>cs.wikipedia.org/wiki/Soubor:Red_White_Blood_cells.jpg</a:t>
            </a:r>
          </a:p>
          <a:p>
            <a:r>
              <a:rPr lang="cs-CZ" sz="1100" dirty="0" smtClean="0"/>
              <a:t>http://cs.wikipedia.org/wiki/Soubor:Gray112.png</a:t>
            </a:r>
          </a:p>
          <a:p>
            <a:r>
              <a:rPr lang="cs-CZ" sz="1100" dirty="0" smtClean="0"/>
              <a:t>http://cs.wikipedia.org/wiki/Soubor:AMI_scheme.png</a:t>
            </a:r>
          </a:p>
          <a:p>
            <a:r>
              <a:rPr lang="cs-CZ" sz="1100" dirty="0" smtClean="0"/>
              <a:t>http://cs.wikipedia.org/wiki/Soubor:Oh_mother.jpg</a:t>
            </a:r>
          </a:p>
          <a:p>
            <a:r>
              <a:rPr lang="cs-CZ" sz="1100" dirty="0" smtClean="0"/>
              <a:t>http://cs.wikipedia.org/wiki/Soubor:Flower_heart.jpg</a:t>
            </a:r>
          </a:p>
          <a:p>
            <a:r>
              <a:rPr lang="cs-CZ" sz="1100" dirty="0" smtClean="0"/>
              <a:t>http://en.wikipedia.org/wiki/File:Blausen_0470_HeartWall.png</a:t>
            </a:r>
          </a:p>
          <a:p>
            <a:r>
              <a:rPr lang="cs-CZ" sz="1100" dirty="0" smtClean="0"/>
              <a:t>http://en.wikipedia.org/wiki/File:Venous_valve_00013.gif</a:t>
            </a:r>
          </a:p>
          <a:p>
            <a:r>
              <a:rPr lang="cs-CZ" sz="1100" dirty="0" smtClean="0"/>
              <a:t>http://cs.wikipedia.org/wiki/Soubor:Illu_capillary.jpg</a:t>
            </a:r>
          </a:p>
          <a:p>
            <a:r>
              <a:rPr lang="cs-CZ" sz="1100" dirty="0" smtClean="0"/>
              <a:t>http://cs.wikipedia.org/wiki/Soubor:Mercury_manometer.jpg</a:t>
            </a:r>
          </a:p>
          <a:p>
            <a:r>
              <a:rPr lang="cs-CZ" sz="1100" dirty="0" smtClean="0"/>
              <a:t>http://cs.wikipedia.org/wiki/Soubor:Heart_systole.png</a:t>
            </a:r>
          </a:p>
          <a:p>
            <a:r>
              <a:rPr lang="cs-CZ" sz="1100" dirty="0" smtClean="0"/>
              <a:t>http://en.wikipedia.org/wiki/File:Lungs_diagram_simple.svg</a:t>
            </a:r>
          </a:p>
          <a:p>
            <a:r>
              <a:rPr lang="cs-CZ" sz="1100" dirty="0" smtClean="0"/>
              <a:t>http://cs.wikipedia.org/wiki/Soubor:Redbloodcells.jpg</a:t>
            </a:r>
          </a:p>
          <a:p>
            <a:r>
              <a:rPr lang="cs-CZ" sz="1100" dirty="0" smtClean="0"/>
              <a:t>http://en.wikipedia.org/wiki/File:Blausen_0761_RedBloodCells.png</a:t>
            </a:r>
          </a:p>
          <a:p>
            <a:r>
              <a:rPr lang="cs-CZ" sz="1100" dirty="0" smtClean="0"/>
              <a:t>http://cs.wikipedia.org/wiki/Soubor:Limbourg_brothers_-_Les_tr%C3%A8s_riches_heures_du_Duc_de_Berry_-_Fevrier_(February),_detail_-_WGA13019.jpg</a:t>
            </a:r>
            <a:endParaRPr lang="cs-CZ" sz="1100" dirty="0"/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7504" y="261438"/>
            <a:ext cx="8229600" cy="935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 smtClean="0"/>
              <a:t>Použitá literatura:</a:t>
            </a:r>
          </a:p>
          <a:p>
            <a:endParaRPr lang="cs-CZ" sz="2000" dirty="0"/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 dirty="0">
                <a:solidFill>
                  <a:schemeClr val="tx1"/>
                </a:solidFill>
                <a:ea typeface="+mn-ea"/>
              </a:rPr>
              <a:t>FRONĚK, Jiří. Lidské tělo: Poznávejme sami sebe. Inka </a:t>
            </a:r>
            <a:r>
              <a:rPr lang="cs-CZ" sz="1100" dirty="0" err="1">
                <a:solidFill>
                  <a:schemeClr val="tx1"/>
                </a:solidFill>
                <a:ea typeface="+mn-ea"/>
              </a:rPr>
              <a:t>Delévová</a:t>
            </a:r>
            <a:r>
              <a:rPr lang="cs-CZ" sz="1100" dirty="0">
                <a:solidFill>
                  <a:schemeClr val="tx1"/>
                </a:solidFill>
                <a:ea typeface="+mn-ea"/>
              </a:rPr>
              <a:t>. Jaroslava Bukáčová, Vlasta </a:t>
            </a:r>
            <a:r>
              <a:rPr lang="cs-CZ" sz="1100" dirty="0" err="1">
                <a:solidFill>
                  <a:schemeClr val="tx1"/>
                </a:solidFill>
                <a:ea typeface="+mn-ea"/>
              </a:rPr>
              <a:t>Blumentrittová</a:t>
            </a:r>
            <a:r>
              <a:rPr lang="cs-CZ" sz="1100" dirty="0">
                <a:solidFill>
                  <a:schemeClr val="tx1"/>
                </a:solidFill>
                <a:ea typeface="+mn-ea"/>
              </a:rPr>
              <a:t>. Praha: </a:t>
            </a:r>
            <a:r>
              <a:rPr lang="cs-CZ" sz="1100" dirty="0" err="1">
                <a:solidFill>
                  <a:schemeClr val="tx1"/>
                </a:solidFill>
                <a:ea typeface="+mn-ea"/>
              </a:rPr>
              <a:t>Blug</a:t>
            </a:r>
            <a:r>
              <a:rPr lang="cs-CZ" sz="1100" dirty="0">
                <a:solidFill>
                  <a:schemeClr val="tx1"/>
                </a:solidFill>
                <a:ea typeface="+mn-ea"/>
              </a:rPr>
              <a:t>, 2004. 110-97-6. ISBN 80-85635-97-6</a:t>
            </a:r>
            <a:r>
              <a:rPr lang="cs-CZ" sz="1100" dirty="0" smtClean="0">
                <a:solidFill>
                  <a:schemeClr val="tx1"/>
                </a:solidFill>
                <a:ea typeface="+mn-ea"/>
              </a:rPr>
              <a:t>.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 dirty="0" err="1" smtClean="0">
                <a:solidFill>
                  <a:schemeClr val="tx1"/>
                </a:solidFill>
                <a:ea typeface="+mn-ea"/>
              </a:rPr>
              <a:t>Wikipedia</a:t>
            </a:r>
            <a:r>
              <a:rPr lang="cs-CZ" sz="1100" dirty="0" smtClean="0">
                <a:solidFill>
                  <a:schemeClr val="tx1"/>
                </a:solidFill>
                <a:ea typeface="+mn-ea"/>
              </a:rPr>
              <a:t>: Otevřená Encyklopedie. Srdce, dostupné online </a:t>
            </a:r>
            <a:r>
              <a:rPr lang="cs-CZ" sz="1100" dirty="0" smtClean="0"/>
              <a:t>http://cs.wikipedia.org/wiki/Srdce, citováno dne 5.12.2013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</a:pPr>
            <a:endParaRPr lang="cs-CZ" sz="1100" dirty="0" smtClean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1100" dirty="0">
              <a:solidFill>
                <a:schemeClr val="tx1"/>
              </a:solidFill>
              <a:ea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rgbClr val="FFFF00"/>
            </a:gs>
            <a:gs pos="100000">
              <a:srgbClr val="FF3F3F"/>
            </a:gs>
          </a:gsLst>
          <a:path path="rect">
            <a:fillToRect l="50000" t="50000" r="50000" b="50000"/>
          </a:path>
        </a:gra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mic Sans MS" pitchFamily="66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rgbClr val="FFFF00"/>
            </a:gs>
            <a:gs pos="100000">
              <a:srgbClr val="FF3F3F"/>
            </a:gs>
          </a:gsLst>
          <a:path path="rect">
            <a:fillToRect l="50000" t="50000" r="50000" b="50000"/>
          </a:path>
        </a:gra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mic Sans MS" pitchFamily="66" charset="0"/>
          </a:defRPr>
        </a:defPPr>
      </a:lstStyle>
    </a:lnDef>
  </a:objectDefaults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1_Vodotisk 1">
    <a:dk1>
      <a:srgbClr val="000000"/>
    </a:dk1>
    <a:lt1>
      <a:srgbClr val="FFFFFF"/>
    </a:lt1>
    <a:dk2>
      <a:srgbClr val="000000"/>
    </a:dk2>
    <a:lt2>
      <a:srgbClr val="808080"/>
    </a:lt2>
    <a:accent1>
      <a:srgbClr val="CCCCFF"/>
    </a:accent1>
    <a:accent2>
      <a:srgbClr val="D9D8EC"/>
    </a:accent2>
    <a:accent3>
      <a:srgbClr val="FFFFFF"/>
    </a:accent3>
    <a:accent4>
      <a:srgbClr val="000000"/>
    </a:accent4>
    <a:accent5>
      <a:srgbClr val="E2E2FF"/>
    </a:accent5>
    <a:accent6>
      <a:srgbClr val="C4C4D6"/>
    </a:accent6>
    <a:hlink>
      <a:srgbClr val="6767FF"/>
    </a:hlink>
    <a:folHlink>
      <a:srgbClr val="9933F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3369</TotalTime>
  <Words>363</Words>
  <Application>Microsoft Office PowerPoint</Application>
  <PresentationFormat>Předvádění na obrazovce (4:3)</PresentationFormat>
  <Paragraphs>205</Paragraphs>
  <Slides>26</Slides>
  <Notes>23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Vodotisk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Jeden z typů cév. Pojem je známý i z geologie v souvislosti z těžbou zlata.</vt:lpstr>
      <vt:lpstr> Zdroje obrázků: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- KVÍZ</dc:title>
  <dc:creator>doma</dc:creator>
  <cp:lastModifiedBy>Veronika</cp:lastModifiedBy>
  <cp:revision>266</cp:revision>
  <dcterms:created xsi:type="dcterms:W3CDTF">2006-04-06T19:38:29Z</dcterms:created>
  <dcterms:modified xsi:type="dcterms:W3CDTF">2013-12-05T21:03:53Z</dcterms:modified>
</cp:coreProperties>
</file>