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0"/>
  </p:notesMasterIdLst>
  <p:sldIdLst>
    <p:sldId id="274" r:id="rId2"/>
    <p:sldId id="256" r:id="rId3"/>
    <p:sldId id="258" r:id="rId4"/>
    <p:sldId id="259" r:id="rId5"/>
    <p:sldId id="260" r:id="rId6"/>
    <p:sldId id="261" r:id="rId7"/>
    <p:sldId id="262" r:id="rId8"/>
    <p:sldId id="263" r:id="rId9"/>
    <p:sldId id="264" r:id="rId10"/>
    <p:sldId id="265" r:id="rId11"/>
    <p:sldId id="275" r:id="rId12"/>
    <p:sldId id="267" r:id="rId13"/>
    <p:sldId id="276" r:id="rId14"/>
    <p:sldId id="269" r:id="rId15"/>
    <p:sldId id="270" r:id="rId16"/>
    <p:sldId id="271" r:id="rId17"/>
    <p:sldId id="273" r:id="rId18"/>
    <p:sldId id="272" r:id="rId1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227" autoAdjust="0"/>
    <p:restoredTop sz="94660"/>
  </p:normalViewPr>
  <p:slideViewPr>
    <p:cSldViewPr snapToGrid="0">
      <p:cViewPr>
        <p:scale>
          <a:sx n="126" d="100"/>
          <a:sy n="126" d="100"/>
        </p:scale>
        <p:origin x="-636" y="3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742F3F-5A3A-463C-9FFA-39C32735D8E3}" type="datetimeFigureOut">
              <a:rPr lang="cs-CZ" smtClean="0"/>
              <a:t>9.12.2013</a:t>
            </a:fld>
            <a:endParaRPr lang="cs-CZ"/>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C1C6D2-49E3-4E15-A9FA-151A0283B267}" type="slidenum">
              <a:rPr lang="cs-CZ" smtClean="0"/>
              <a:t>‹#›</a:t>
            </a:fld>
            <a:endParaRPr lang="cs-CZ"/>
          </a:p>
        </p:txBody>
      </p:sp>
    </p:spTree>
    <p:extLst>
      <p:ext uri="{BB962C8B-B14F-4D97-AF65-F5344CB8AC3E}">
        <p14:creationId xmlns:p14="http://schemas.microsoft.com/office/powerpoint/2010/main" val="43665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cs-CZ"/>
          </a:p>
        </p:txBody>
      </p:sp>
      <p:sp>
        <p:nvSpPr>
          <p:cNvPr id="4" name="Slide Number Placeholder 3"/>
          <p:cNvSpPr>
            <a:spLocks noGrp="1"/>
          </p:cNvSpPr>
          <p:nvPr>
            <p:ph type="sldNum" sz="quarter" idx="10"/>
          </p:nvPr>
        </p:nvSpPr>
        <p:spPr/>
        <p:txBody>
          <a:bodyPr/>
          <a:lstStyle/>
          <a:p>
            <a:fld id="{11C1C6D2-49E3-4E15-A9FA-151A0283B267}" type="slidenum">
              <a:rPr lang="cs-CZ" smtClean="0"/>
              <a:t>15</a:t>
            </a:fld>
            <a:endParaRPr lang="cs-CZ"/>
          </a:p>
        </p:txBody>
      </p:sp>
    </p:spTree>
    <p:extLst>
      <p:ext uri="{BB962C8B-B14F-4D97-AF65-F5344CB8AC3E}">
        <p14:creationId xmlns:p14="http://schemas.microsoft.com/office/powerpoint/2010/main" val="7310229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smtClean="0"/>
              <a:t>Click to edit Master title style</a:t>
            </a:r>
            <a:endParaRPr lang="cs-CZ"/>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cs-CZ"/>
          </a:p>
        </p:txBody>
      </p:sp>
      <p:sp>
        <p:nvSpPr>
          <p:cNvPr id="4" name="Date Placeholder 3"/>
          <p:cNvSpPr>
            <a:spLocks noGrp="1"/>
          </p:cNvSpPr>
          <p:nvPr>
            <p:ph type="dt" sz="half" idx="10"/>
          </p:nvPr>
        </p:nvSpPr>
        <p:spPr/>
        <p:txBody>
          <a:bodyPr/>
          <a:lstStyle/>
          <a:p>
            <a:fld id="{7E9367D4-85F1-430D-8111-632E529431DD}" type="datetimeFigureOut">
              <a:rPr lang="cs-CZ" smtClean="0"/>
              <a:t>9.12.2013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277F797B-1373-4227-A727-CB05443A6DA7}" type="slidenum">
              <a:rPr lang="cs-CZ" smtClean="0"/>
              <a:t>‹#›</a:t>
            </a:fld>
            <a:endParaRPr lang="cs-CZ"/>
          </a:p>
        </p:txBody>
      </p:sp>
    </p:spTree>
    <p:extLst>
      <p:ext uri="{BB962C8B-B14F-4D97-AF65-F5344CB8AC3E}">
        <p14:creationId xmlns:p14="http://schemas.microsoft.com/office/powerpoint/2010/main" val="2013570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cs-CZ"/>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4" name="Date Placeholder 3"/>
          <p:cNvSpPr>
            <a:spLocks noGrp="1"/>
          </p:cNvSpPr>
          <p:nvPr>
            <p:ph type="dt" sz="half" idx="10"/>
          </p:nvPr>
        </p:nvSpPr>
        <p:spPr/>
        <p:txBody>
          <a:bodyPr/>
          <a:lstStyle/>
          <a:p>
            <a:fld id="{7E9367D4-85F1-430D-8111-632E529431DD}" type="datetimeFigureOut">
              <a:rPr lang="cs-CZ" smtClean="0"/>
              <a:t>9.12.2013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277F797B-1373-4227-A727-CB05443A6DA7}" type="slidenum">
              <a:rPr lang="cs-CZ" smtClean="0"/>
              <a:t>‹#›</a:t>
            </a:fld>
            <a:endParaRPr lang="cs-CZ"/>
          </a:p>
        </p:txBody>
      </p:sp>
    </p:spTree>
    <p:extLst>
      <p:ext uri="{BB962C8B-B14F-4D97-AF65-F5344CB8AC3E}">
        <p14:creationId xmlns:p14="http://schemas.microsoft.com/office/powerpoint/2010/main" val="4139644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cs-CZ"/>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E9367D4-85F1-430D-8111-632E529431DD}" type="datetimeFigureOut">
              <a:rPr lang="cs-CZ" smtClean="0"/>
              <a:t>9.12.2013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277F797B-1373-4227-A727-CB05443A6DA7}" type="slidenum">
              <a:rPr lang="cs-CZ" smtClean="0"/>
              <a:t>‹#›</a:t>
            </a:fld>
            <a:endParaRPr lang="cs-CZ"/>
          </a:p>
        </p:txBody>
      </p:sp>
    </p:spTree>
    <p:extLst>
      <p:ext uri="{BB962C8B-B14F-4D97-AF65-F5344CB8AC3E}">
        <p14:creationId xmlns:p14="http://schemas.microsoft.com/office/powerpoint/2010/main" val="11529831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cs-CZ"/>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5" name="Date Placeholder 4"/>
          <p:cNvSpPr>
            <a:spLocks noGrp="1"/>
          </p:cNvSpPr>
          <p:nvPr>
            <p:ph type="dt" sz="half" idx="10"/>
          </p:nvPr>
        </p:nvSpPr>
        <p:spPr/>
        <p:txBody>
          <a:bodyPr/>
          <a:lstStyle/>
          <a:p>
            <a:fld id="{7E9367D4-85F1-430D-8111-632E529431DD}" type="datetimeFigureOut">
              <a:rPr lang="cs-CZ" smtClean="0"/>
              <a:t>9.12.2013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277F797B-1373-4227-A727-CB05443A6DA7}" type="slidenum">
              <a:rPr lang="cs-CZ" smtClean="0"/>
              <a:t>‹#›</a:t>
            </a:fld>
            <a:endParaRPr lang="cs-CZ"/>
          </a:p>
        </p:txBody>
      </p:sp>
    </p:spTree>
    <p:extLst>
      <p:ext uri="{BB962C8B-B14F-4D97-AF65-F5344CB8AC3E}">
        <p14:creationId xmlns:p14="http://schemas.microsoft.com/office/powerpoint/2010/main" val="1132791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cs-CZ"/>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7" name="Date Placeholder 6"/>
          <p:cNvSpPr>
            <a:spLocks noGrp="1"/>
          </p:cNvSpPr>
          <p:nvPr>
            <p:ph type="dt" sz="half" idx="10"/>
          </p:nvPr>
        </p:nvSpPr>
        <p:spPr/>
        <p:txBody>
          <a:bodyPr/>
          <a:lstStyle/>
          <a:p>
            <a:fld id="{7E9367D4-85F1-430D-8111-632E529431DD}" type="datetimeFigureOut">
              <a:rPr lang="cs-CZ" smtClean="0"/>
              <a:t>9.12.2013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277F797B-1373-4227-A727-CB05443A6DA7}" type="slidenum">
              <a:rPr lang="cs-CZ" smtClean="0"/>
              <a:t>‹#›</a:t>
            </a:fld>
            <a:endParaRPr lang="cs-CZ"/>
          </a:p>
        </p:txBody>
      </p:sp>
    </p:spTree>
    <p:extLst>
      <p:ext uri="{BB962C8B-B14F-4D97-AF65-F5344CB8AC3E}">
        <p14:creationId xmlns:p14="http://schemas.microsoft.com/office/powerpoint/2010/main" val="3384546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cs-CZ"/>
          </a:p>
        </p:txBody>
      </p:sp>
      <p:sp>
        <p:nvSpPr>
          <p:cNvPr id="3" name="Date Placeholder 2"/>
          <p:cNvSpPr>
            <a:spLocks noGrp="1"/>
          </p:cNvSpPr>
          <p:nvPr>
            <p:ph type="dt" sz="half" idx="10"/>
          </p:nvPr>
        </p:nvSpPr>
        <p:spPr/>
        <p:txBody>
          <a:bodyPr/>
          <a:lstStyle/>
          <a:p>
            <a:fld id="{7E9367D4-85F1-430D-8111-632E529431DD}" type="datetimeFigureOut">
              <a:rPr lang="cs-CZ" smtClean="0"/>
              <a:t>9.12.2013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277F797B-1373-4227-A727-CB05443A6DA7}" type="slidenum">
              <a:rPr lang="cs-CZ" smtClean="0"/>
              <a:t>‹#›</a:t>
            </a:fld>
            <a:endParaRPr lang="cs-CZ"/>
          </a:p>
        </p:txBody>
      </p:sp>
    </p:spTree>
    <p:extLst>
      <p:ext uri="{BB962C8B-B14F-4D97-AF65-F5344CB8AC3E}">
        <p14:creationId xmlns:p14="http://schemas.microsoft.com/office/powerpoint/2010/main" val="41902389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9367D4-85F1-430D-8111-632E529431DD}" type="datetimeFigureOut">
              <a:rPr lang="cs-CZ" smtClean="0"/>
              <a:t>9.12.2013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277F797B-1373-4227-A727-CB05443A6DA7}" type="slidenum">
              <a:rPr lang="cs-CZ" smtClean="0"/>
              <a:t>‹#›</a:t>
            </a:fld>
            <a:endParaRPr lang="cs-CZ"/>
          </a:p>
        </p:txBody>
      </p:sp>
    </p:spTree>
    <p:extLst>
      <p:ext uri="{BB962C8B-B14F-4D97-AF65-F5344CB8AC3E}">
        <p14:creationId xmlns:p14="http://schemas.microsoft.com/office/powerpoint/2010/main" val="3709858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cs-CZ"/>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9367D4-85F1-430D-8111-632E529431DD}" type="datetimeFigureOut">
              <a:rPr lang="cs-CZ" smtClean="0"/>
              <a:t>9.12.2013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277F797B-1373-4227-A727-CB05443A6DA7}" type="slidenum">
              <a:rPr lang="cs-CZ" smtClean="0"/>
              <a:t>‹#›</a:t>
            </a:fld>
            <a:endParaRPr lang="cs-CZ"/>
          </a:p>
        </p:txBody>
      </p:sp>
    </p:spTree>
    <p:extLst>
      <p:ext uri="{BB962C8B-B14F-4D97-AF65-F5344CB8AC3E}">
        <p14:creationId xmlns:p14="http://schemas.microsoft.com/office/powerpoint/2010/main" val="2238144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cs-CZ"/>
          </a:p>
        </p:txBody>
      </p:sp>
      <p:sp>
        <p:nvSpPr>
          <p:cNvPr id="3" name="Picture Placeholder 2"/>
          <p:cNvSpPr>
            <a:spLocks noGrp="1"/>
          </p:cNvSpPr>
          <p:nvPr>
            <p:ph type="pic" idx="1"/>
          </p:nvPr>
        </p:nvSpPr>
        <p:spPr>
          <a:xfrm>
            <a:off x="3887391" y="987426"/>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9367D4-85F1-430D-8111-632E529431DD}" type="datetimeFigureOut">
              <a:rPr lang="cs-CZ" smtClean="0"/>
              <a:t>9.12.2013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277F797B-1373-4227-A727-CB05443A6DA7}" type="slidenum">
              <a:rPr lang="cs-CZ" smtClean="0"/>
              <a:t>‹#›</a:t>
            </a:fld>
            <a:endParaRPr lang="cs-CZ"/>
          </a:p>
        </p:txBody>
      </p:sp>
    </p:spTree>
    <p:extLst>
      <p:ext uri="{BB962C8B-B14F-4D97-AF65-F5344CB8AC3E}">
        <p14:creationId xmlns:p14="http://schemas.microsoft.com/office/powerpoint/2010/main" val="1625610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cs-CZ"/>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4" name="Date Placeholder 3"/>
          <p:cNvSpPr>
            <a:spLocks noGrp="1"/>
          </p:cNvSpPr>
          <p:nvPr>
            <p:ph type="dt" sz="half" idx="10"/>
          </p:nvPr>
        </p:nvSpPr>
        <p:spPr/>
        <p:txBody>
          <a:bodyPr/>
          <a:lstStyle/>
          <a:p>
            <a:fld id="{7E9367D4-85F1-430D-8111-632E529431DD}" type="datetimeFigureOut">
              <a:rPr lang="cs-CZ" smtClean="0"/>
              <a:t>9.12.2013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277F797B-1373-4227-A727-CB05443A6DA7}" type="slidenum">
              <a:rPr lang="cs-CZ" smtClean="0"/>
              <a:t>‹#›</a:t>
            </a:fld>
            <a:endParaRPr lang="cs-CZ"/>
          </a:p>
        </p:txBody>
      </p:sp>
    </p:spTree>
    <p:extLst>
      <p:ext uri="{BB962C8B-B14F-4D97-AF65-F5344CB8AC3E}">
        <p14:creationId xmlns:p14="http://schemas.microsoft.com/office/powerpoint/2010/main" val="3175342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cs-CZ"/>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4" name="Date Placeholder 3"/>
          <p:cNvSpPr>
            <a:spLocks noGrp="1"/>
          </p:cNvSpPr>
          <p:nvPr>
            <p:ph type="dt" sz="half" idx="10"/>
          </p:nvPr>
        </p:nvSpPr>
        <p:spPr/>
        <p:txBody>
          <a:bodyPr/>
          <a:lstStyle/>
          <a:p>
            <a:fld id="{7E9367D4-85F1-430D-8111-632E529431DD}" type="datetimeFigureOut">
              <a:rPr lang="cs-CZ" smtClean="0"/>
              <a:t>9.12.2013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277F797B-1373-4227-A727-CB05443A6DA7}" type="slidenum">
              <a:rPr lang="cs-CZ" smtClean="0"/>
              <a:t>‹#›</a:t>
            </a:fld>
            <a:endParaRPr lang="cs-CZ"/>
          </a:p>
        </p:txBody>
      </p:sp>
    </p:spTree>
    <p:extLst>
      <p:ext uri="{BB962C8B-B14F-4D97-AF65-F5344CB8AC3E}">
        <p14:creationId xmlns:p14="http://schemas.microsoft.com/office/powerpoint/2010/main" val="103949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cs-CZ"/>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9367D4-85F1-430D-8111-632E529431DD}" type="datetimeFigureOut">
              <a:rPr lang="cs-CZ" smtClean="0"/>
              <a:t>9.12.2013</a:t>
            </a:fld>
            <a:endParaRPr lang="cs-CZ"/>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7F797B-1373-4227-A727-CB05443A6DA7}" type="slidenum">
              <a:rPr lang="cs-CZ" smtClean="0"/>
              <a:t>‹#›</a:t>
            </a:fld>
            <a:endParaRPr lang="cs-CZ"/>
          </a:p>
        </p:txBody>
      </p:sp>
    </p:spTree>
    <p:extLst>
      <p:ext uri="{BB962C8B-B14F-4D97-AF65-F5344CB8AC3E}">
        <p14:creationId xmlns:p14="http://schemas.microsoft.com/office/powerpoint/2010/main" val="89081361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3.gif"/><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topeni-topenari.eu/topeni/systemy-vytapeni/stenove.php" TargetMode="Externa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2.jp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topeni-topenari.eu/topeni/systemy-vytapeni/teplovzdusne.php"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image" Target="../media/image2.jpg"/><Relationship Id="rId4" Type="http://schemas.openxmlformats.org/officeDocument/2006/relationships/image" Target="../media/image7.jpe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1"/>
          <p:cNvSpPr txBox="1">
            <a:spLocks/>
          </p:cNvSpPr>
          <p:nvPr/>
        </p:nvSpPr>
        <p:spPr>
          <a:xfrm>
            <a:off x="2402886" y="145207"/>
            <a:ext cx="6547826" cy="804634"/>
          </a:xfrm>
          <a:prstGeom prst="rect">
            <a:avLst/>
          </a:prstGeom>
        </p:spPr>
        <p:txBody>
          <a:bodyPr vert="horz" lIns="91440" tIns="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6"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435" y="51853"/>
            <a:ext cx="2032941" cy="792000"/>
          </a:xfrm>
          <a:prstGeom prst="rect">
            <a:avLst/>
          </a:prstGeom>
        </p:spPr>
      </p:pic>
      <p:cxnSp>
        <p:nvCxnSpPr>
          <p:cNvPr id="18" name="Přímá spojnice 7"/>
          <p:cNvCxnSpPr/>
          <p:nvPr/>
        </p:nvCxnSpPr>
        <p:spPr>
          <a:xfrm>
            <a:off x="-4196" y="949841"/>
            <a:ext cx="9144000" cy="0"/>
          </a:xfrm>
          <a:prstGeom prst="line">
            <a:avLst/>
          </a:prstGeom>
          <a:ln/>
        </p:spPr>
        <p:style>
          <a:lnRef idx="1">
            <a:schemeClr val="accent5"/>
          </a:lnRef>
          <a:fillRef idx="0">
            <a:schemeClr val="accent5"/>
          </a:fillRef>
          <a:effectRef idx="0">
            <a:schemeClr val="accent5"/>
          </a:effectRef>
          <a:fontRef idx="minor">
            <a:schemeClr val="tx1"/>
          </a:fontRef>
        </p:style>
      </p:cxnSp>
      <p:cxnSp>
        <p:nvCxnSpPr>
          <p:cNvPr id="19" name="Přímá spojnice 7"/>
          <p:cNvCxnSpPr/>
          <p:nvPr/>
        </p:nvCxnSpPr>
        <p:spPr>
          <a:xfrm>
            <a:off x="0" y="5996763"/>
            <a:ext cx="9144000" cy="0"/>
          </a:xfrm>
          <a:prstGeom prst="line">
            <a:avLst/>
          </a:prstGeom>
          <a:ln/>
        </p:spPr>
        <p:style>
          <a:lnRef idx="1">
            <a:schemeClr val="accent5"/>
          </a:lnRef>
          <a:fillRef idx="0">
            <a:schemeClr val="accent5"/>
          </a:fillRef>
          <a:effectRef idx="0">
            <a:schemeClr val="accent5"/>
          </a:effectRef>
          <a:fontRef idx="minor">
            <a:schemeClr val="tx1"/>
          </a:fontRef>
        </p:style>
      </p:cxnSp>
      <p:pic>
        <p:nvPicPr>
          <p:cNvPr id="20"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7235" y="6069720"/>
            <a:ext cx="2510405" cy="768487"/>
          </a:xfrm>
          <a:prstGeom prst="rect">
            <a:avLst/>
          </a:prstGeom>
        </p:spPr>
      </p:pic>
      <p:sp>
        <p:nvSpPr>
          <p:cNvPr id="12" name="TextovéPole 9"/>
          <p:cNvSpPr txBox="1"/>
          <p:nvPr/>
        </p:nvSpPr>
        <p:spPr>
          <a:xfrm>
            <a:off x="812214" y="1058093"/>
            <a:ext cx="7560840" cy="461665"/>
          </a:xfrm>
          <a:prstGeom prst="rect">
            <a:avLst/>
          </a:prstGeom>
          <a:noFill/>
        </p:spPr>
        <p:txBody>
          <a:bodyPr wrap="square" rtlCol="0" anchor="ctr">
            <a:spAutoFit/>
          </a:bodyPr>
          <a:ls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cs-CZ" sz="2400" b="1" dirty="0" smtClean="0"/>
              <a:t>Druhy vytápění</a:t>
            </a:r>
            <a:endParaRPr lang="cs-CZ" sz="2400" b="1" dirty="0"/>
          </a:p>
        </p:txBody>
      </p:sp>
      <p:sp>
        <p:nvSpPr>
          <p:cNvPr id="13" name="TextovéPole 12"/>
          <p:cNvSpPr txBox="1"/>
          <p:nvPr/>
        </p:nvSpPr>
        <p:spPr>
          <a:xfrm>
            <a:off x="808294" y="1482154"/>
            <a:ext cx="7560840" cy="461665"/>
          </a:xfrm>
          <a:prstGeom prst="rect">
            <a:avLst/>
          </a:prstGeom>
          <a:noFill/>
        </p:spPr>
        <p:txBody>
          <a:bodyPr wrap="square" rtlCol="0" anchor="ctr">
            <a:spAutoFit/>
          </a:bodyPr>
          <a:ls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cs-CZ" sz="2400" b="1" dirty="0" smtClean="0"/>
              <a:t>VY_32_INOVACE_18_348</a:t>
            </a:r>
            <a:endParaRPr lang="cs-CZ" sz="2400" b="1" dirty="0"/>
          </a:p>
        </p:txBody>
      </p:sp>
      <p:graphicFrame>
        <p:nvGraphicFramePr>
          <p:cNvPr id="2" name="Tabulka 1"/>
          <p:cNvGraphicFramePr>
            <a:graphicFrameLocks noGrp="1"/>
          </p:cNvGraphicFramePr>
          <p:nvPr>
            <p:extLst>
              <p:ext uri="{D42A27DB-BD31-4B8C-83A1-F6EECF244321}">
                <p14:modId xmlns:p14="http://schemas.microsoft.com/office/powerpoint/2010/main" val="749539840"/>
              </p:ext>
            </p:extLst>
          </p:nvPr>
        </p:nvGraphicFramePr>
        <p:xfrm>
          <a:off x="661901" y="2020597"/>
          <a:ext cx="7560000" cy="3837000"/>
        </p:xfrm>
        <a:graphic>
          <a:graphicData uri="http://schemas.openxmlformats.org/drawingml/2006/table">
            <a:tbl>
              <a:tblPr firstRow="1" firstCol="1" bandRow="1">
                <a:tableStyleId>{5940675A-B579-460E-94D1-54222C63F5DA}</a:tableStyleId>
              </a:tblPr>
              <a:tblGrid>
                <a:gridCol w="2269199"/>
                <a:gridCol w="5290801"/>
              </a:tblGrid>
              <a:tr h="216000">
                <a:tc>
                  <a:txBody>
                    <a:bodyPr/>
                    <a:lstStyle/>
                    <a:p>
                      <a:pPr algn="l">
                        <a:lnSpc>
                          <a:spcPts val="1500"/>
                        </a:lnSpc>
                        <a:spcAft>
                          <a:spcPts val="0"/>
                        </a:spcAft>
                      </a:pPr>
                      <a:r>
                        <a:rPr lang="cs-CZ" sz="1200" b="1" kern="1200" dirty="0">
                          <a:effectLst/>
                        </a:rPr>
                        <a:t>Projekt MŠMT</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EU peníze středním školám</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Název projektu školy</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ICT do života školy</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Registrační číslo projektu</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a:effectLst/>
                        </a:rPr>
                        <a:t>CZ.1.07/1.5.00/34.0771</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Šablona</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III/2</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marL="0" algn="l" defTabSz="914400" rtl="0" eaLnBrk="1" latinLnBrk="0" hangingPunct="1">
                        <a:lnSpc>
                          <a:spcPts val="1500"/>
                        </a:lnSpc>
                        <a:spcAft>
                          <a:spcPts val="0"/>
                        </a:spcAft>
                      </a:pPr>
                      <a:r>
                        <a:rPr lang="cs-CZ" sz="1200" b="1" kern="1200" dirty="0" smtClean="0">
                          <a:solidFill>
                            <a:schemeClr val="tx1"/>
                          </a:solidFill>
                          <a:effectLst/>
                          <a:latin typeface="+mn-lt"/>
                          <a:ea typeface="+mn-ea"/>
                          <a:cs typeface="+mn-cs"/>
                        </a:rPr>
                        <a:t>Sada</a:t>
                      </a:r>
                      <a:endParaRPr lang="cs-CZ" sz="1200" b="1" kern="1200" dirty="0">
                        <a:solidFill>
                          <a:schemeClr val="tx1"/>
                        </a:solidFill>
                        <a:effectLst/>
                        <a:latin typeface="+mn-lt"/>
                        <a:ea typeface="+mn-ea"/>
                        <a:cs typeface="+mn-cs"/>
                      </a:endParaRPr>
                    </a:p>
                  </a:txBody>
                  <a:tcPr marL="68580" marR="68580" marT="0" marB="0" anchor="ctr"/>
                </a:tc>
                <a:tc>
                  <a:txBody>
                    <a:bodyPr/>
                    <a:lstStyle/>
                    <a:p>
                      <a:pPr>
                        <a:lnSpc>
                          <a:spcPts val="1500"/>
                        </a:lnSpc>
                        <a:spcAft>
                          <a:spcPts val="0"/>
                        </a:spcAft>
                      </a:pPr>
                      <a:r>
                        <a:rPr lang="cs-CZ" sz="1200" dirty="0" smtClean="0">
                          <a:effectLst/>
                          <a:latin typeface="+mn-lt"/>
                          <a:ea typeface="Calibri"/>
                          <a:cs typeface="Times New Roman"/>
                        </a:rPr>
                        <a:t>18</a:t>
                      </a:r>
                      <a:endParaRPr lang="cs-CZ" sz="12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Anotace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dirty="0" smtClean="0">
                          <a:effectLst/>
                          <a:latin typeface="+mn-lt"/>
                          <a:ea typeface="Calibri"/>
                          <a:cs typeface="Times New Roman"/>
                        </a:rPr>
                        <a:t>Rozdělení otopných systémů</a:t>
                      </a:r>
                      <a:endParaRPr lang="cs-CZ" sz="12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Klíčová slova</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b="0" i="0" u="none" dirty="0" smtClean="0">
                          <a:solidFill>
                            <a:schemeClr val="tx1"/>
                          </a:solidFill>
                        </a:rPr>
                        <a:t>Etážové vytápění,</a:t>
                      </a:r>
                      <a:r>
                        <a:rPr lang="cs-CZ" sz="1200" b="0" i="0" u="none" baseline="0" dirty="0" smtClean="0">
                          <a:solidFill>
                            <a:schemeClr val="tx1"/>
                          </a:solidFill>
                        </a:rPr>
                        <a:t> ústřední vytápění, dálkové vytápění, podlahové vytápění, teplovzdušné</a:t>
                      </a:r>
                      <a:endParaRPr lang="cs-CZ" sz="1200" b="0" i="0" u="none" dirty="0">
                        <a:solidFill>
                          <a:schemeClr val="tx1"/>
                        </a:solidFill>
                        <a:effectLst/>
                        <a:latin typeface="+mn-lt"/>
                        <a:ea typeface="Calibri"/>
                        <a:cs typeface="Times New Roman"/>
                      </a:endParaRPr>
                    </a:p>
                  </a:txBody>
                  <a:tcPr marL="68580" marR="68580" marT="0" marB="0" anchor="ctr"/>
                </a:tc>
              </a:tr>
              <a:tr h="216000">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b="1" kern="1200" dirty="0" smtClean="0">
                          <a:effectLst/>
                        </a:rPr>
                        <a:t>Předmět</a:t>
                      </a:r>
                      <a:endParaRPr lang="cs-CZ" sz="1200" b="1" dirty="0" smtClean="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smtClean="0">
                          <a:effectLst/>
                        </a:rPr>
                        <a:t>Vytápění</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Autor, spoluautor  </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smtClean="0">
                          <a:effectLst/>
                        </a:rPr>
                        <a:t>Ludvík </a:t>
                      </a:r>
                      <a:r>
                        <a:rPr lang="cs-CZ" sz="1200" dirty="0" err="1" smtClean="0">
                          <a:effectLst/>
                        </a:rPr>
                        <a:t>Hrtánek</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Jazyk</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Čeština</a:t>
                      </a:r>
                      <a:endParaRPr lang="cs-CZ" sz="12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učebního materiálu</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Times New Roman"/>
                          <a:cs typeface="Times New Roman"/>
                        </a:rPr>
                        <a:t>Výklad</a:t>
                      </a:r>
                      <a:endParaRPr lang="cs-CZ" sz="12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Potřebné pomůcky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PC, </a:t>
                      </a:r>
                      <a:r>
                        <a:rPr lang="cs-CZ" sz="1200" kern="1200" dirty="0" smtClean="0">
                          <a:solidFill>
                            <a:srgbClr val="000000"/>
                          </a:solidFill>
                          <a:effectLst/>
                          <a:latin typeface="+mn-lt"/>
                          <a:ea typeface="Times New Roman"/>
                          <a:cs typeface="Times New Roman"/>
                        </a:rPr>
                        <a:t>dataprojektor</a:t>
                      </a:r>
                      <a:endParaRPr lang="cs-CZ" sz="12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interaktivity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Times New Roman"/>
                          <a:cs typeface="Times New Roman"/>
                        </a:rPr>
                        <a:t>Doplňování </a:t>
                      </a:r>
                      <a:r>
                        <a:rPr lang="cs-CZ" sz="1200" kern="1200" dirty="0">
                          <a:solidFill>
                            <a:srgbClr val="000000"/>
                          </a:solidFill>
                          <a:effectLst/>
                          <a:latin typeface="+mn-lt"/>
                          <a:ea typeface="Times New Roman"/>
                          <a:cs typeface="Times New Roman"/>
                        </a:rPr>
                        <a:t>myšlenkové </a:t>
                      </a:r>
                      <a:r>
                        <a:rPr lang="cs-CZ" sz="1200" kern="1200" dirty="0" smtClean="0">
                          <a:solidFill>
                            <a:srgbClr val="000000"/>
                          </a:solidFill>
                          <a:effectLst/>
                          <a:latin typeface="+mn-lt"/>
                          <a:ea typeface="Times New Roman"/>
                          <a:cs typeface="Times New Roman"/>
                        </a:rPr>
                        <a:t>mapy </a:t>
                      </a:r>
                      <a:endParaRPr lang="cs-CZ" sz="12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Stupeň a typ vzdělávání</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Střední škola</a:t>
                      </a:r>
                      <a:endParaRPr lang="cs-CZ" sz="12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a:solidFill>
                            <a:srgbClr val="000000"/>
                          </a:solidFill>
                          <a:effectLst/>
                          <a:latin typeface="+mn-lt"/>
                          <a:ea typeface="Times New Roman"/>
                          <a:cs typeface="Times New Roman"/>
                        </a:rPr>
                        <a:t>Cílová skupina</a:t>
                      </a:r>
                      <a:endParaRPr lang="cs-CZ" sz="1100">
                        <a:effectLst/>
                        <a:latin typeface="+mn-lt"/>
                        <a:ea typeface="Calibri"/>
                        <a:cs typeface="Times New Roman"/>
                      </a:endParaRPr>
                    </a:p>
                  </a:txBody>
                  <a:tcPr marL="68580" marR="68580" marT="0" marB="0" anchor="ctr"/>
                </a:tc>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kern="1200" dirty="0" smtClean="0">
                          <a:solidFill>
                            <a:srgbClr val="000000"/>
                          </a:solidFill>
                          <a:effectLst/>
                          <a:latin typeface="+mn-lt"/>
                          <a:ea typeface="Times New Roman"/>
                          <a:cs typeface="Times New Roman"/>
                        </a:rPr>
                        <a:t>1.- 3. ročník, žáci 15 – 18 let</a:t>
                      </a:r>
                      <a:endParaRPr lang="cs-CZ" sz="12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Speciální vzdělávací potřeby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Times New Roman"/>
                          <a:cs typeface="Times New Roman"/>
                        </a:rPr>
                        <a:t>Ne</a:t>
                      </a:r>
                      <a:endParaRPr lang="cs-CZ" sz="12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Zdroje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Times New Roman"/>
                          <a:cs typeface="Times New Roman"/>
                        </a:rPr>
                        <a:t>Seznam viz poslední strana</a:t>
                      </a:r>
                      <a:endParaRPr lang="cs-CZ" sz="1200" dirty="0">
                        <a:effectLst/>
                        <a:latin typeface="+mn-lt"/>
                        <a:ea typeface="Calibri"/>
                        <a:cs typeface="Times New Roman"/>
                      </a:endParaRPr>
                    </a:p>
                  </a:txBody>
                  <a:tcPr marL="68580" marR="68580" marT="0" marB="0" anchor="ctr"/>
                </a:tc>
              </a:tr>
            </a:tbl>
          </a:graphicData>
        </a:graphic>
      </p:graphicFrame>
    </p:spTree>
    <p:extLst>
      <p:ext uri="{BB962C8B-B14F-4D97-AF65-F5344CB8AC3E}">
        <p14:creationId xmlns:p14="http://schemas.microsoft.com/office/powerpoint/2010/main" val="21804560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cs-CZ" dirty="0" smtClean="0"/>
              <a:t>Druhy vytápění</a:t>
            </a:r>
            <a:endParaRPr lang="cs-CZ" dirty="0"/>
          </a:p>
        </p:txBody>
      </p:sp>
      <p:sp>
        <p:nvSpPr>
          <p:cNvPr id="3" name="Subtitle 2"/>
          <p:cNvSpPr>
            <a:spLocks noGrp="1"/>
          </p:cNvSpPr>
          <p:nvPr>
            <p:ph type="subTitle" idx="1"/>
          </p:nvPr>
        </p:nvSpPr>
        <p:spPr/>
        <p:txBody>
          <a:bodyPr/>
          <a:lstStyle/>
          <a:p>
            <a:r>
              <a:rPr lang="cs-CZ" dirty="0" smtClean="0">
                <a:ln w="0"/>
                <a:solidFill>
                  <a:schemeClr val="accent1"/>
                </a:solidFill>
                <a:effectLst>
                  <a:outerShdw blurRad="38100" dist="25400" dir="5400000" algn="ctr" rotWithShape="0">
                    <a:srgbClr val="6E747A">
                      <a:alpha val="43000"/>
                    </a:srgbClr>
                  </a:outerShdw>
                </a:effectLst>
              </a:rPr>
              <a:t>Rozdělení otopných systémů</a:t>
            </a:r>
          </a:p>
          <a:p>
            <a:endParaRPr lang="cs-CZ" dirty="0"/>
          </a:p>
        </p:txBody>
      </p:sp>
      <p:sp>
        <p:nvSpPr>
          <p:cNvPr id="5" name="Nadpis 1"/>
          <p:cNvSpPr txBox="1">
            <a:spLocks/>
          </p:cNvSpPr>
          <p:nvPr/>
        </p:nvSpPr>
        <p:spPr>
          <a:xfrm>
            <a:off x="2402885" y="145207"/>
            <a:ext cx="6495787" cy="728720"/>
          </a:xfrm>
          <a:prstGeom prst="rect">
            <a:avLst/>
          </a:prstGeom>
        </p:spPr>
        <p:txBody>
          <a:bodyPr vert="horz" lIns="91440" tIns="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6"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435" y="51853"/>
            <a:ext cx="2032941" cy="792000"/>
          </a:xfrm>
          <a:prstGeom prst="rect">
            <a:avLst/>
          </a:prstGeom>
        </p:spPr>
      </p:pic>
      <p:cxnSp>
        <p:nvCxnSpPr>
          <p:cNvPr id="18" name="Přímá spojnice 7"/>
          <p:cNvCxnSpPr/>
          <p:nvPr/>
        </p:nvCxnSpPr>
        <p:spPr>
          <a:xfrm>
            <a:off x="-4196" y="949841"/>
            <a:ext cx="9144000" cy="0"/>
          </a:xfrm>
          <a:prstGeom prst="line">
            <a:avLst/>
          </a:prstGeom>
          <a:ln/>
        </p:spPr>
        <p:style>
          <a:lnRef idx="1">
            <a:schemeClr val="accent5"/>
          </a:lnRef>
          <a:fillRef idx="0">
            <a:schemeClr val="accent5"/>
          </a:fillRef>
          <a:effectRef idx="0">
            <a:schemeClr val="accent5"/>
          </a:effectRef>
          <a:fontRef idx="minor">
            <a:schemeClr val="tx1"/>
          </a:fontRef>
        </p:style>
      </p:cxnSp>
      <p:cxnSp>
        <p:nvCxnSpPr>
          <p:cNvPr id="19" name="Přímá spojnice 7"/>
          <p:cNvCxnSpPr/>
          <p:nvPr/>
        </p:nvCxnSpPr>
        <p:spPr>
          <a:xfrm>
            <a:off x="0" y="5996763"/>
            <a:ext cx="9144000" cy="0"/>
          </a:xfrm>
          <a:prstGeom prst="line">
            <a:avLst/>
          </a:prstGeom>
          <a:ln/>
        </p:spPr>
        <p:style>
          <a:lnRef idx="1">
            <a:schemeClr val="accent5"/>
          </a:lnRef>
          <a:fillRef idx="0">
            <a:schemeClr val="accent5"/>
          </a:fillRef>
          <a:effectRef idx="0">
            <a:schemeClr val="accent5"/>
          </a:effectRef>
          <a:fontRef idx="minor">
            <a:schemeClr val="tx1"/>
          </a:fontRef>
        </p:style>
      </p:cxnSp>
      <p:pic>
        <p:nvPicPr>
          <p:cNvPr id="20"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7235" y="6069720"/>
            <a:ext cx="2510405" cy="768487"/>
          </a:xfrm>
          <a:prstGeom prst="rect">
            <a:avLst/>
          </a:prstGeom>
        </p:spPr>
      </p:pic>
    </p:spTree>
    <p:extLst>
      <p:ext uri="{BB962C8B-B14F-4D97-AF65-F5344CB8AC3E}">
        <p14:creationId xmlns:p14="http://schemas.microsoft.com/office/powerpoint/2010/main" val="103206670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4455" y="843854"/>
            <a:ext cx="7886700" cy="1325563"/>
          </a:xfrm>
        </p:spPr>
        <p:txBody>
          <a:bodyPr/>
          <a:lstStyle/>
          <a:p>
            <a:pPr algn="ctr"/>
            <a:r>
              <a:rPr lang="cs-CZ" b="1" dirty="0" smtClean="0">
                <a:solidFill>
                  <a:srgbClr val="0070C0"/>
                </a:solidFill>
              </a:rPr>
              <a:t>Úvodem</a:t>
            </a:r>
            <a:endParaRPr lang="cs-CZ" dirty="0">
              <a:solidFill>
                <a:srgbClr val="0070C0"/>
              </a:solidFill>
            </a:endParaRPr>
          </a:p>
        </p:txBody>
      </p:sp>
      <p:sp>
        <p:nvSpPr>
          <p:cNvPr id="3" name="Content Placeholder 2"/>
          <p:cNvSpPr>
            <a:spLocks noGrp="1"/>
          </p:cNvSpPr>
          <p:nvPr>
            <p:ph idx="1"/>
          </p:nvPr>
        </p:nvSpPr>
        <p:spPr>
          <a:xfrm>
            <a:off x="341971" y="1769327"/>
            <a:ext cx="8797834" cy="5088673"/>
          </a:xfrm>
        </p:spPr>
        <p:txBody>
          <a:bodyPr>
            <a:normAutofit/>
          </a:bodyPr>
          <a:lstStyle/>
          <a:p>
            <a:r>
              <a:rPr lang="cs-CZ" sz="2000" dirty="0" smtClean="0"/>
              <a:t>Vytápění objektů může mít mnoho podob. </a:t>
            </a:r>
          </a:p>
          <a:p>
            <a:r>
              <a:rPr lang="cs-CZ" sz="2000" dirty="0" smtClean="0"/>
              <a:t>Existuje několik desítek sytémů vytápění, lišících se druhem paliva, provedením a umístěním topidel, způsobem rozvodu tepla do místností, topným výkonem , náročností na odtah spalin, způsobem obsluhy a doplňování paliva apod. </a:t>
            </a:r>
          </a:p>
          <a:p>
            <a:r>
              <a:rPr lang="cs-CZ" sz="2000" dirty="0" smtClean="0"/>
              <a:t>Společnou však mají svoji základní funkci - zajistit s co nejnižšími provozními náklady na topení a požadavky na obsluhu v budově co nejvyšší úroveň tepelné pohody pro jeho obyvatele. </a:t>
            </a:r>
          </a:p>
          <a:p>
            <a:r>
              <a:rPr lang="cs-CZ" sz="2000" dirty="0" smtClean="0"/>
              <a:t>Vzhledem k tomu, že každý dům má jiné podmínky pro využívání zdrojů tepla, jsou i jednotlivé druhy vytápění dosti odlišné a při rozhodování pro ten správný otopný systém hrají roli jak finanční možnosti investora, tak i dostupnost paliv a energií v místě objektu.</a:t>
            </a:r>
          </a:p>
          <a:p>
            <a:endParaRPr lang="cs-CZ" sz="2000" dirty="0"/>
          </a:p>
        </p:txBody>
      </p:sp>
      <p:sp>
        <p:nvSpPr>
          <p:cNvPr id="4" name="Nadpis 1"/>
          <p:cNvSpPr txBox="1">
            <a:spLocks/>
          </p:cNvSpPr>
          <p:nvPr/>
        </p:nvSpPr>
        <p:spPr>
          <a:xfrm>
            <a:off x="2402886" y="145207"/>
            <a:ext cx="6525524" cy="698646"/>
          </a:xfrm>
          <a:prstGeom prst="rect">
            <a:avLst/>
          </a:prstGeom>
        </p:spPr>
        <p:txBody>
          <a:bodyPr vert="horz" lIns="91440" tIns="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5"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435" y="51853"/>
            <a:ext cx="2032941" cy="792000"/>
          </a:xfrm>
          <a:prstGeom prst="rect">
            <a:avLst/>
          </a:prstGeom>
        </p:spPr>
      </p:pic>
      <p:cxnSp>
        <p:nvCxnSpPr>
          <p:cNvPr id="6" name="Přímá spojnice 7"/>
          <p:cNvCxnSpPr/>
          <p:nvPr/>
        </p:nvCxnSpPr>
        <p:spPr>
          <a:xfrm>
            <a:off x="-4196" y="949841"/>
            <a:ext cx="9144000" cy="0"/>
          </a:xfrm>
          <a:prstGeom prst="line">
            <a:avLst/>
          </a:prstGeom>
          <a:ln/>
        </p:spPr>
        <p:style>
          <a:lnRef idx="1">
            <a:schemeClr val="accent5"/>
          </a:lnRef>
          <a:fillRef idx="0">
            <a:schemeClr val="accent5"/>
          </a:fillRef>
          <a:effectRef idx="0">
            <a:schemeClr val="accent5"/>
          </a:effectRef>
          <a:fontRef idx="minor">
            <a:schemeClr val="tx1"/>
          </a:fontRef>
        </p:style>
      </p:cxnSp>
      <p:cxnSp>
        <p:nvCxnSpPr>
          <p:cNvPr id="7" name="Přímá spojnice 7"/>
          <p:cNvCxnSpPr/>
          <p:nvPr/>
        </p:nvCxnSpPr>
        <p:spPr>
          <a:xfrm>
            <a:off x="0" y="5996763"/>
            <a:ext cx="9144000" cy="0"/>
          </a:xfrm>
          <a:prstGeom prst="line">
            <a:avLst/>
          </a:prstGeom>
          <a:ln/>
        </p:spPr>
        <p:style>
          <a:lnRef idx="1">
            <a:schemeClr val="accent5"/>
          </a:lnRef>
          <a:fillRef idx="0">
            <a:schemeClr val="accent5"/>
          </a:fillRef>
          <a:effectRef idx="0">
            <a:schemeClr val="accent5"/>
          </a:effectRef>
          <a:fontRef idx="minor">
            <a:schemeClr val="tx1"/>
          </a:fontRef>
        </p:style>
      </p:cxnSp>
      <p:pic>
        <p:nvPicPr>
          <p:cNvPr id="8"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7235" y="6069720"/>
            <a:ext cx="2510405" cy="768487"/>
          </a:xfrm>
          <a:prstGeom prst="rect">
            <a:avLst/>
          </a:prstGeom>
        </p:spPr>
      </p:pic>
    </p:spTree>
    <p:extLst>
      <p:ext uri="{BB962C8B-B14F-4D97-AF65-F5344CB8AC3E}">
        <p14:creationId xmlns:p14="http://schemas.microsoft.com/office/powerpoint/2010/main" val="22995348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086" y="946883"/>
            <a:ext cx="7886700" cy="1325563"/>
          </a:xfrm>
        </p:spPr>
        <p:txBody>
          <a:bodyPr>
            <a:normAutofit/>
          </a:bodyPr>
          <a:lstStyle/>
          <a:p>
            <a:pPr algn="ctr"/>
            <a:r>
              <a:rPr lang="cs-CZ" b="1" dirty="0" smtClean="0">
                <a:solidFill>
                  <a:srgbClr val="0070C0"/>
                </a:solidFill>
              </a:rPr>
              <a:t>Druhy vytápění obytných domů</a:t>
            </a:r>
            <a:endParaRPr lang="cs-CZ" dirty="0">
              <a:solidFill>
                <a:srgbClr val="0070C0"/>
              </a:solidFill>
            </a:endParaRPr>
          </a:p>
        </p:txBody>
      </p:sp>
      <p:sp>
        <p:nvSpPr>
          <p:cNvPr id="3" name="Content Placeholder 2"/>
          <p:cNvSpPr>
            <a:spLocks noGrp="1"/>
          </p:cNvSpPr>
          <p:nvPr>
            <p:ph idx="1"/>
          </p:nvPr>
        </p:nvSpPr>
        <p:spPr>
          <a:xfrm>
            <a:off x="468350" y="2111298"/>
            <a:ext cx="8675649" cy="4038176"/>
          </a:xfrm>
        </p:spPr>
        <p:txBody>
          <a:bodyPr>
            <a:normAutofit/>
          </a:bodyPr>
          <a:lstStyle/>
          <a:p>
            <a:pPr marL="0" indent="0">
              <a:buNone/>
            </a:pPr>
            <a:r>
              <a:rPr lang="cs-CZ" sz="2000" b="1" dirty="0" smtClean="0"/>
              <a:t>1</a:t>
            </a:r>
            <a:r>
              <a:rPr lang="cs-CZ" sz="2000" dirty="0" smtClean="0"/>
              <a:t>. </a:t>
            </a:r>
            <a:r>
              <a:rPr lang="cs-CZ" sz="2000" b="1" dirty="0" smtClean="0"/>
              <a:t>Lokální vytápění</a:t>
            </a:r>
            <a:r>
              <a:rPr lang="cs-CZ" sz="2000" dirty="0" smtClean="0"/>
              <a:t> </a:t>
            </a:r>
          </a:p>
          <a:p>
            <a:r>
              <a:rPr lang="cs-CZ" sz="2000" dirty="0" smtClean="0"/>
              <a:t>Patří mezi nejjednodužší, a mnohdy i nejvhodnější způsob vytápění jedné či více místností. </a:t>
            </a:r>
          </a:p>
          <a:p>
            <a:r>
              <a:rPr lang="cs-CZ" sz="2000" dirty="0" smtClean="0"/>
              <a:t>Zdrojem tepla je topidlo, které je zároveň i topným tělesem. Toto pak předává teplo do celé místnosti. </a:t>
            </a:r>
          </a:p>
          <a:p>
            <a:r>
              <a:rPr lang="cs-CZ" sz="2000" dirty="0" smtClean="0"/>
              <a:t>Proto se tento systém vytápění používá hlavně v objektech s občasným užíváním, nebo v menších účelových objektech. </a:t>
            </a:r>
          </a:p>
          <a:p>
            <a:r>
              <a:rPr lang="cs-CZ" sz="2000" dirty="0" smtClean="0"/>
              <a:t>Výhodou lokálního vytápění je rychlá instalace topidla bez nutnosti budování rozvodných systémů tepla,jednoduchá obsluha a nízká pořizovací cena. </a:t>
            </a:r>
          </a:p>
          <a:p>
            <a:r>
              <a:rPr lang="cs-CZ" sz="2000" dirty="0" smtClean="0"/>
              <a:t>Nevýhodou je nutnost samostatné obsluhy každého topidla a obtížná regulace. </a:t>
            </a:r>
            <a:endParaRPr lang="cs-CZ" sz="2000" dirty="0"/>
          </a:p>
        </p:txBody>
      </p:sp>
      <p:cxnSp>
        <p:nvCxnSpPr>
          <p:cNvPr id="4" name="Přímá spojnice 7"/>
          <p:cNvCxnSpPr/>
          <p:nvPr/>
        </p:nvCxnSpPr>
        <p:spPr>
          <a:xfrm>
            <a:off x="0" y="5996763"/>
            <a:ext cx="9144000" cy="0"/>
          </a:xfrm>
          <a:prstGeom prst="line">
            <a:avLst/>
          </a:prstGeom>
          <a:ln/>
        </p:spPr>
        <p:style>
          <a:lnRef idx="1">
            <a:schemeClr val="accent5"/>
          </a:lnRef>
          <a:fillRef idx="0">
            <a:schemeClr val="accent5"/>
          </a:fillRef>
          <a:effectRef idx="0">
            <a:schemeClr val="accent5"/>
          </a:effectRef>
          <a:fontRef idx="minor">
            <a:schemeClr val="tx1"/>
          </a:fontRef>
        </p:style>
      </p:cxnSp>
      <p:pic>
        <p:nvPicPr>
          <p:cNvPr id="5" name="Obrázek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7235" y="6069720"/>
            <a:ext cx="2510405" cy="768487"/>
          </a:xfrm>
          <a:prstGeom prst="rect">
            <a:avLst/>
          </a:prstGeom>
        </p:spPr>
      </p:pic>
      <p:sp>
        <p:nvSpPr>
          <p:cNvPr id="6" name="Nadpis 1"/>
          <p:cNvSpPr txBox="1">
            <a:spLocks/>
          </p:cNvSpPr>
          <p:nvPr/>
        </p:nvSpPr>
        <p:spPr>
          <a:xfrm>
            <a:off x="2402886" y="145207"/>
            <a:ext cx="6324802" cy="698646"/>
          </a:xfrm>
          <a:prstGeom prst="rect">
            <a:avLst/>
          </a:prstGeom>
        </p:spPr>
        <p:txBody>
          <a:bodyPr vert="horz" lIns="91440" tIns="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7"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435" y="51853"/>
            <a:ext cx="2032941" cy="792000"/>
          </a:xfrm>
          <a:prstGeom prst="rect">
            <a:avLst/>
          </a:prstGeom>
        </p:spPr>
      </p:pic>
      <p:cxnSp>
        <p:nvCxnSpPr>
          <p:cNvPr id="8" name="Přímá spojnice 7"/>
          <p:cNvCxnSpPr/>
          <p:nvPr/>
        </p:nvCxnSpPr>
        <p:spPr>
          <a:xfrm>
            <a:off x="-4196" y="949841"/>
            <a:ext cx="9144000" cy="0"/>
          </a:xfrm>
          <a:prstGeom prst="line">
            <a:avLst/>
          </a:prstGeom>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128408056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7892" y="1167161"/>
            <a:ext cx="8906107" cy="5690839"/>
          </a:xfrm>
        </p:spPr>
        <p:txBody>
          <a:bodyPr>
            <a:normAutofit/>
          </a:bodyPr>
          <a:lstStyle/>
          <a:p>
            <a:pPr marL="0" indent="0">
              <a:buNone/>
            </a:pPr>
            <a:endParaRPr lang="cs-CZ" sz="2000" b="1" dirty="0" smtClean="0"/>
          </a:p>
          <a:p>
            <a:pPr marL="0" indent="0">
              <a:buNone/>
            </a:pPr>
            <a:r>
              <a:rPr lang="cs-CZ" sz="2000" b="1" dirty="0" smtClean="0"/>
              <a:t>2. Etážové vytápění</a:t>
            </a:r>
            <a:r>
              <a:rPr lang="cs-CZ" sz="2000" dirty="0" smtClean="0"/>
              <a:t> </a:t>
            </a:r>
          </a:p>
          <a:p>
            <a:r>
              <a:rPr lang="cs-CZ" sz="2000" dirty="0" smtClean="0"/>
              <a:t>Je otopný systém založený na jednom topidle, které vyrábí teplo rozváděné trubkovými rozvody tepla do otopných těles nacházejících se ve stejné rovině jako vlastní topidlo (bez přestupu rozvodů tepla do dalších podlaží).</a:t>
            </a:r>
          </a:p>
          <a:p>
            <a:r>
              <a:rPr lang="cs-CZ" sz="2000" dirty="0" smtClean="0">
                <a:solidFill>
                  <a:schemeClr val="tx1"/>
                </a:solidFill>
              </a:rPr>
              <a:t>Výhodou je vysoký komfort bydlení, snadná regulace teploty v bytě a skutečnost, že náklady na vytápění platí jediný uživatel (který je tímto motivován k hledání úsporných opatření proti únikům tepla). </a:t>
            </a:r>
          </a:p>
          <a:p>
            <a:r>
              <a:rPr lang="cs-CZ" sz="2000" dirty="0" smtClean="0">
                <a:solidFill>
                  <a:schemeClr val="tx1"/>
                </a:solidFill>
              </a:rPr>
              <a:t>Nevýhodou jsou vyšší náklady na vybudování otopného systému. </a:t>
            </a:r>
            <a:endParaRPr lang="cs-CZ" sz="2000" dirty="0">
              <a:solidFill>
                <a:schemeClr val="tx1"/>
              </a:solidFill>
            </a:endParaRPr>
          </a:p>
        </p:txBody>
      </p:sp>
      <p:cxnSp>
        <p:nvCxnSpPr>
          <p:cNvPr id="4" name="Přímá spojnice 7"/>
          <p:cNvCxnSpPr/>
          <p:nvPr/>
        </p:nvCxnSpPr>
        <p:spPr>
          <a:xfrm>
            <a:off x="0" y="5996763"/>
            <a:ext cx="9144000" cy="0"/>
          </a:xfrm>
          <a:prstGeom prst="line">
            <a:avLst/>
          </a:prstGeom>
          <a:ln/>
        </p:spPr>
        <p:style>
          <a:lnRef idx="1">
            <a:schemeClr val="accent5"/>
          </a:lnRef>
          <a:fillRef idx="0">
            <a:schemeClr val="accent5"/>
          </a:fillRef>
          <a:effectRef idx="0">
            <a:schemeClr val="accent5"/>
          </a:effectRef>
          <a:fontRef idx="minor">
            <a:schemeClr val="tx1"/>
          </a:fontRef>
        </p:style>
      </p:cxnSp>
      <p:pic>
        <p:nvPicPr>
          <p:cNvPr id="5" name="Obrázek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7235" y="6069720"/>
            <a:ext cx="2510405" cy="768487"/>
          </a:xfrm>
          <a:prstGeom prst="rect">
            <a:avLst/>
          </a:prstGeom>
        </p:spPr>
      </p:pic>
      <p:sp>
        <p:nvSpPr>
          <p:cNvPr id="6" name="Nadpis 1"/>
          <p:cNvSpPr txBox="1">
            <a:spLocks/>
          </p:cNvSpPr>
          <p:nvPr/>
        </p:nvSpPr>
        <p:spPr>
          <a:xfrm>
            <a:off x="2402886" y="145207"/>
            <a:ext cx="6547826" cy="728720"/>
          </a:xfrm>
          <a:prstGeom prst="rect">
            <a:avLst/>
          </a:prstGeom>
        </p:spPr>
        <p:txBody>
          <a:bodyPr vert="horz" lIns="91440" tIns="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7"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435" y="51853"/>
            <a:ext cx="2032941" cy="792000"/>
          </a:xfrm>
          <a:prstGeom prst="rect">
            <a:avLst/>
          </a:prstGeom>
        </p:spPr>
      </p:pic>
      <p:cxnSp>
        <p:nvCxnSpPr>
          <p:cNvPr id="8" name="Přímá spojnice 7"/>
          <p:cNvCxnSpPr/>
          <p:nvPr/>
        </p:nvCxnSpPr>
        <p:spPr>
          <a:xfrm>
            <a:off x="-4196" y="949841"/>
            <a:ext cx="9144000" cy="0"/>
          </a:xfrm>
          <a:prstGeom prst="line">
            <a:avLst/>
          </a:prstGeom>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133605565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p:cNvSpPr>
            <a:spLocks noGrp="1"/>
          </p:cNvSpPr>
          <p:nvPr>
            <p:ph idx="1"/>
          </p:nvPr>
        </p:nvSpPr>
        <p:spPr>
          <a:xfrm>
            <a:off x="431180" y="1048215"/>
            <a:ext cx="8712820" cy="5809784"/>
          </a:xfrm>
        </p:spPr>
        <p:txBody>
          <a:bodyPr>
            <a:normAutofit/>
          </a:bodyPr>
          <a:lstStyle/>
          <a:p>
            <a:pPr marL="0" indent="0">
              <a:buNone/>
            </a:pPr>
            <a:endParaRPr lang="cs-CZ" sz="2000" b="1" dirty="0" smtClean="0"/>
          </a:p>
          <a:p>
            <a:pPr marL="0" indent="0">
              <a:buNone/>
            </a:pPr>
            <a:r>
              <a:rPr lang="cs-CZ" sz="2000" b="1" dirty="0" smtClean="0"/>
              <a:t>3</a:t>
            </a:r>
            <a:r>
              <a:rPr lang="cs-CZ" sz="2000" b="1" dirty="0"/>
              <a:t>. Ústřední vytápění</a:t>
            </a:r>
            <a:r>
              <a:rPr lang="cs-CZ" sz="2000" dirty="0"/>
              <a:t> </a:t>
            </a:r>
          </a:p>
          <a:p>
            <a:r>
              <a:rPr lang="cs-CZ" sz="2000" dirty="0"/>
              <a:t>Je nejčastěji využívaný systém topení v obytných domech.</a:t>
            </a:r>
          </a:p>
          <a:p>
            <a:r>
              <a:rPr lang="cs-CZ" sz="2000" dirty="0"/>
              <a:t>Topidlo je umístěno obvykle v samostatné místnosti (kotelně) a rozvody topení je teplo rozváděno do dalších podlaží domu, kde je předáváno do místností sestavou otopných  těles. </a:t>
            </a:r>
          </a:p>
          <a:p>
            <a:r>
              <a:rPr lang="cs-CZ" sz="2000" dirty="0"/>
              <a:t>Výhodné řešení pro vytápění celých domů, teplotu v celém domě lze snadno regulovat a celou obytnou plochu domu je možné využít k bydlení. </a:t>
            </a:r>
          </a:p>
          <a:p>
            <a:r>
              <a:rPr lang="cs-CZ" sz="2000" dirty="0"/>
              <a:t>Nevýhodou jsou ztráty v rozvodech tepla a nutnost rozúčtování tepla na všechny vytápěné bytové jednotky. </a:t>
            </a:r>
          </a:p>
          <a:p>
            <a:endParaRPr lang="cs-CZ" sz="2000" dirty="0">
              <a:solidFill>
                <a:schemeClr val="tx1"/>
              </a:solidFill>
            </a:endParaRPr>
          </a:p>
        </p:txBody>
      </p:sp>
      <p:cxnSp>
        <p:nvCxnSpPr>
          <p:cNvPr id="3" name="Přímá spojnice 7"/>
          <p:cNvCxnSpPr/>
          <p:nvPr/>
        </p:nvCxnSpPr>
        <p:spPr>
          <a:xfrm>
            <a:off x="0" y="5996763"/>
            <a:ext cx="9144000" cy="0"/>
          </a:xfrm>
          <a:prstGeom prst="line">
            <a:avLst/>
          </a:prstGeom>
          <a:ln/>
        </p:spPr>
        <p:style>
          <a:lnRef idx="1">
            <a:schemeClr val="accent5"/>
          </a:lnRef>
          <a:fillRef idx="0">
            <a:schemeClr val="accent5"/>
          </a:fillRef>
          <a:effectRef idx="0">
            <a:schemeClr val="accent5"/>
          </a:effectRef>
          <a:fontRef idx="minor">
            <a:schemeClr val="tx1"/>
          </a:fontRef>
        </p:style>
      </p:cxnSp>
      <p:pic>
        <p:nvPicPr>
          <p:cNvPr id="4" name="Obrázek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7235" y="6069720"/>
            <a:ext cx="2510405" cy="768487"/>
          </a:xfrm>
          <a:prstGeom prst="rect">
            <a:avLst/>
          </a:prstGeom>
        </p:spPr>
      </p:pic>
      <p:sp>
        <p:nvSpPr>
          <p:cNvPr id="5" name="Nadpis 1"/>
          <p:cNvSpPr txBox="1">
            <a:spLocks/>
          </p:cNvSpPr>
          <p:nvPr/>
        </p:nvSpPr>
        <p:spPr>
          <a:xfrm>
            <a:off x="2402885" y="145207"/>
            <a:ext cx="6495787" cy="728720"/>
          </a:xfrm>
          <a:prstGeom prst="rect">
            <a:avLst/>
          </a:prstGeom>
        </p:spPr>
        <p:txBody>
          <a:bodyPr vert="horz" lIns="91440" tIns="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6"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435" y="51853"/>
            <a:ext cx="2032941" cy="792000"/>
          </a:xfrm>
          <a:prstGeom prst="rect">
            <a:avLst/>
          </a:prstGeom>
        </p:spPr>
      </p:pic>
      <p:cxnSp>
        <p:nvCxnSpPr>
          <p:cNvPr id="8" name="Přímá spojnice 7"/>
          <p:cNvCxnSpPr/>
          <p:nvPr/>
        </p:nvCxnSpPr>
        <p:spPr>
          <a:xfrm>
            <a:off x="-4196" y="949841"/>
            <a:ext cx="9144000" cy="0"/>
          </a:xfrm>
          <a:prstGeom prst="line">
            <a:avLst/>
          </a:prstGeom>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133124630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Zástupný symbol pro obsah 3" descr="Ústřední topení"/>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2791" y="1200665"/>
            <a:ext cx="5566064" cy="4424280"/>
          </a:xfrm>
          <a:prstGeom prst="rect">
            <a:avLst/>
          </a:prstGeom>
          <a:noFill/>
          <a:ln>
            <a:noFill/>
          </a:ln>
        </p:spPr>
      </p:pic>
      <p:sp>
        <p:nvSpPr>
          <p:cNvPr id="6" name="TextBox 5"/>
          <p:cNvSpPr txBox="1"/>
          <p:nvPr/>
        </p:nvSpPr>
        <p:spPr>
          <a:xfrm>
            <a:off x="339436" y="4086340"/>
            <a:ext cx="665310" cy="369332"/>
          </a:xfrm>
          <a:prstGeom prst="rect">
            <a:avLst/>
          </a:prstGeom>
          <a:noFill/>
        </p:spPr>
        <p:txBody>
          <a:bodyPr wrap="none" rtlCol="0">
            <a:spAutoFit/>
          </a:bodyPr>
          <a:lstStyle/>
          <a:p>
            <a:r>
              <a:rPr lang="cs-CZ" dirty="0" smtClean="0"/>
              <a:t>Kotel</a:t>
            </a:r>
            <a:endParaRPr lang="cs-CZ" dirty="0"/>
          </a:p>
        </p:txBody>
      </p:sp>
      <p:sp>
        <p:nvSpPr>
          <p:cNvPr id="7" name="TextBox 6"/>
          <p:cNvSpPr txBox="1"/>
          <p:nvPr/>
        </p:nvSpPr>
        <p:spPr>
          <a:xfrm>
            <a:off x="5937104" y="1322381"/>
            <a:ext cx="2785506" cy="369332"/>
          </a:xfrm>
          <a:prstGeom prst="rect">
            <a:avLst/>
          </a:prstGeom>
          <a:noFill/>
        </p:spPr>
        <p:txBody>
          <a:bodyPr wrap="none" rtlCol="0">
            <a:spAutoFit/>
          </a:bodyPr>
          <a:lstStyle/>
          <a:p>
            <a:r>
              <a:rPr lang="cs-CZ" dirty="0" smtClean="0"/>
              <a:t>Rozvodné potrubí (červená)</a:t>
            </a:r>
            <a:endParaRPr lang="cs-CZ" dirty="0"/>
          </a:p>
        </p:txBody>
      </p:sp>
      <p:cxnSp>
        <p:nvCxnSpPr>
          <p:cNvPr id="9" name="Straight Arrow Connector 8"/>
          <p:cNvCxnSpPr/>
          <p:nvPr/>
        </p:nvCxnSpPr>
        <p:spPr>
          <a:xfrm flipH="1">
            <a:off x="4696933" y="1539765"/>
            <a:ext cx="1240172" cy="3060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5937104" y="1865415"/>
            <a:ext cx="2366738" cy="369332"/>
          </a:xfrm>
          <a:prstGeom prst="rect">
            <a:avLst/>
          </a:prstGeom>
          <a:noFill/>
        </p:spPr>
        <p:txBody>
          <a:bodyPr wrap="none" rtlCol="0">
            <a:spAutoFit/>
          </a:bodyPr>
          <a:lstStyle/>
          <a:p>
            <a:r>
              <a:rPr lang="cs-CZ" dirty="0" smtClean="0"/>
              <a:t>Vratné potrubí (modrá)</a:t>
            </a:r>
            <a:endParaRPr lang="cs-CZ" dirty="0"/>
          </a:p>
        </p:txBody>
      </p:sp>
      <p:cxnSp>
        <p:nvCxnSpPr>
          <p:cNvPr id="12" name="Straight Arrow Connector 11"/>
          <p:cNvCxnSpPr/>
          <p:nvPr/>
        </p:nvCxnSpPr>
        <p:spPr>
          <a:xfrm flipH="1">
            <a:off x="4816549" y="2063531"/>
            <a:ext cx="1120556" cy="1712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5569527" y="4562145"/>
            <a:ext cx="980205" cy="369332"/>
          </a:xfrm>
          <a:prstGeom prst="rect">
            <a:avLst/>
          </a:prstGeom>
          <a:noFill/>
        </p:spPr>
        <p:txBody>
          <a:bodyPr wrap="none" rtlCol="0">
            <a:spAutoFit/>
          </a:bodyPr>
          <a:lstStyle/>
          <a:p>
            <a:r>
              <a:rPr lang="cs-CZ" dirty="0" smtClean="0"/>
              <a:t>Radiátor</a:t>
            </a:r>
            <a:endParaRPr lang="cs-CZ" dirty="0"/>
          </a:p>
        </p:txBody>
      </p:sp>
      <p:cxnSp>
        <p:nvCxnSpPr>
          <p:cNvPr id="10" name="Přímá spojnice 7"/>
          <p:cNvCxnSpPr/>
          <p:nvPr/>
        </p:nvCxnSpPr>
        <p:spPr>
          <a:xfrm>
            <a:off x="0" y="5996763"/>
            <a:ext cx="9144000" cy="0"/>
          </a:xfrm>
          <a:prstGeom prst="line">
            <a:avLst/>
          </a:prstGeom>
          <a:ln/>
        </p:spPr>
        <p:style>
          <a:lnRef idx="1">
            <a:schemeClr val="accent5"/>
          </a:lnRef>
          <a:fillRef idx="0">
            <a:schemeClr val="accent5"/>
          </a:fillRef>
          <a:effectRef idx="0">
            <a:schemeClr val="accent5"/>
          </a:effectRef>
          <a:fontRef idx="minor">
            <a:schemeClr val="tx1"/>
          </a:fontRef>
        </p:style>
      </p:cxnSp>
      <p:pic>
        <p:nvPicPr>
          <p:cNvPr id="13"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7235" y="6069720"/>
            <a:ext cx="2510405" cy="768487"/>
          </a:xfrm>
          <a:prstGeom prst="rect">
            <a:avLst/>
          </a:prstGeom>
        </p:spPr>
      </p:pic>
      <p:sp>
        <p:nvSpPr>
          <p:cNvPr id="15" name="Nadpis 1"/>
          <p:cNvSpPr txBox="1">
            <a:spLocks/>
          </p:cNvSpPr>
          <p:nvPr/>
        </p:nvSpPr>
        <p:spPr>
          <a:xfrm>
            <a:off x="2402885" y="145207"/>
            <a:ext cx="6510655" cy="728720"/>
          </a:xfrm>
          <a:prstGeom prst="rect">
            <a:avLst/>
          </a:prstGeom>
        </p:spPr>
        <p:txBody>
          <a:bodyPr vert="horz" lIns="91440" tIns="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16" name="Obrázek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35" y="51853"/>
            <a:ext cx="2032941" cy="792000"/>
          </a:xfrm>
          <a:prstGeom prst="rect">
            <a:avLst/>
          </a:prstGeom>
        </p:spPr>
      </p:pic>
      <p:cxnSp>
        <p:nvCxnSpPr>
          <p:cNvPr id="17" name="Přímá spojnice 7"/>
          <p:cNvCxnSpPr/>
          <p:nvPr/>
        </p:nvCxnSpPr>
        <p:spPr>
          <a:xfrm>
            <a:off x="-4196" y="949841"/>
            <a:ext cx="9144000" cy="0"/>
          </a:xfrm>
          <a:prstGeom prst="line">
            <a:avLst/>
          </a:prstGeom>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13820579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a:spLocks noGrp="1"/>
          </p:cNvSpPr>
          <p:nvPr>
            <p:ph idx="1"/>
          </p:nvPr>
        </p:nvSpPr>
        <p:spPr>
          <a:xfrm>
            <a:off x="1" y="949841"/>
            <a:ext cx="9143999" cy="5908158"/>
          </a:xfrm>
        </p:spPr>
        <p:txBody>
          <a:bodyPr>
            <a:normAutofit/>
          </a:bodyPr>
          <a:lstStyle/>
          <a:p>
            <a:pPr marL="457200" lvl="1" indent="0">
              <a:buNone/>
            </a:pPr>
            <a:endParaRPr lang="cs-CZ" sz="2000" b="1" dirty="0" smtClean="0"/>
          </a:p>
          <a:p>
            <a:pPr marL="457200" lvl="1" indent="0">
              <a:buNone/>
            </a:pPr>
            <a:r>
              <a:rPr lang="cs-CZ" sz="2000" b="1" dirty="0" smtClean="0"/>
              <a:t>4</a:t>
            </a:r>
            <a:r>
              <a:rPr lang="cs-CZ" sz="2000" b="1" dirty="0"/>
              <a:t>. Dálkové vytápění</a:t>
            </a:r>
            <a:r>
              <a:rPr lang="cs-CZ" sz="2000" dirty="0"/>
              <a:t> </a:t>
            </a:r>
          </a:p>
          <a:p>
            <a:pPr lvl="1"/>
            <a:r>
              <a:rPr lang="cs-CZ" sz="2000" dirty="0"/>
              <a:t>Je otopný systém založený na topidle umístěném mimo vytápěný objekt v samostatné budově (kotelna, výměník tepla, teplárna). </a:t>
            </a:r>
          </a:p>
          <a:p>
            <a:pPr lvl="1"/>
            <a:r>
              <a:rPr lang="cs-CZ" sz="2000" dirty="0"/>
              <a:t>Do vytápěných objektů je teplo přenášeno trubkovými rozvody, kde je pak do místností předáváno otopnými tělesy. </a:t>
            </a:r>
          </a:p>
          <a:p>
            <a:pPr lvl="1"/>
            <a:r>
              <a:rPr lang="cs-CZ" sz="2000" dirty="0"/>
              <a:t>Je nejčastěji využívaným otopným systémem na sídlištích. </a:t>
            </a:r>
          </a:p>
          <a:p>
            <a:pPr lvl="1"/>
            <a:r>
              <a:rPr lang="cs-CZ" sz="2000" dirty="0"/>
              <a:t>Výhodou je především nejvyšší komfort bydlení (uživatelé vytápěných objektů nemají žádnou starost s vytápěním).</a:t>
            </a:r>
          </a:p>
          <a:p>
            <a:pPr lvl="1"/>
            <a:r>
              <a:rPr lang="cs-CZ" sz="2000" dirty="0"/>
              <a:t>Mezi nevýhody patří vysoké ztráty tepla v distribučních rozvodech, obtížná regulace, vyšší náklady na topení, nutnost rozúčtování nákladů na topení a tepelné ztráty mezi všechny uživatele vytápěných objektů a také nebezpečí ohrožení mnoha obyvatel při výpadku centrálního topidla. Uživatelé vytápěných jednotech nejsou motivováni k hledání úspor v únicích tepla a systém je svádí k plýtvání teplem. </a:t>
            </a:r>
          </a:p>
          <a:p>
            <a:pPr lvl="1"/>
            <a:endParaRPr lang="cs-CZ" sz="2000" dirty="0"/>
          </a:p>
          <a:p>
            <a:pPr marL="0" indent="0">
              <a:buFont typeface="Arial" panose="020B0604020202020204" pitchFamily="34" charset="0"/>
              <a:buNone/>
            </a:pPr>
            <a:endParaRPr lang="cs-CZ" sz="2000" dirty="0"/>
          </a:p>
          <a:p>
            <a:endParaRPr lang="cs-CZ" sz="2000" dirty="0">
              <a:solidFill>
                <a:schemeClr val="tx1"/>
              </a:solidFill>
            </a:endParaRPr>
          </a:p>
        </p:txBody>
      </p:sp>
      <p:cxnSp>
        <p:nvCxnSpPr>
          <p:cNvPr id="3" name="Přímá spojnice 7"/>
          <p:cNvCxnSpPr/>
          <p:nvPr/>
        </p:nvCxnSpPr>
        <p:spPr>
          <a:xfrm>
            <a:off x="0" y="5996763"/>
            <a:ext cx="9144000" cy="0"/>
          </a:xfrm>
          <a:prstGeom prst="line">
            <a:avLst/>
          </a:prstGeom>
          <a:ln/>
        </p:spPr>
        <p:style>
          <a:lnRef idx="1">
            <a:schemeClr val="accent5"/>
          </a:lnRef>
          <a:fillRef idx="0">
            <a:schemeClr val="accent5"/>
          </a:fillRef>
          <a:effectRef idx="0">
            <a:schemeClr val="accent5"/>
          </a:effectRef>
          <a:fontRef idx="minor">
            <a:schemeClr val="tx1"/>
          </a:fontRef>
        </p:style>
      </p:cxnSp>
      <p:pic>
        <p:nvPicPr>
          <p:cNvPr id="4" name="Obrázek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7235" y="6069720"/>
            <a:ext cx="2510405" cy="768487"/>
          </a:xfrm>
          <a:prstGeom prst="rect">
            <a:avLst/>
          </a:prstGeom>
        </p:spPr>
      </p:pic>
      <p:sp>
        <p:nvSpPr>
          <p:cNvPr id="5" name="Nadpis 1"/>
          <p:cNvSpPr txBox="1">
            <a:spLocks/>
          </p:cNvSpPr>
          <p:nvPr/>
        </p:nvSpPr>
        <p:spPr>
          <a:xfrm>
            <a:off x="2402886" y="145207"/>
            <a:ext cx="6228158" cy="728720"/>
          </a:xfrm>
          <a:prstGeom prst="rect">
            <a:avLst/>
          </a:prstGeom>
        </p:spPr>
        <p:txBody>
          <a:bodyPr vert="horz" lIns="91440" tIns="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7"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435" y="51853"/>
            <a:ext cx="2032941" cy="792000"/>
          </a:xfrm>
          <a:prstGeom prst="rect">
            <a:avLst/>
          </a:prstGeom>
        </p:spPr>
      </p:pic>
      <p:cxnSp>
        <p:nvCxnSpPr>
          <p:cNvPr id="8" name="Přímá spojnice 7"/>
          <p:cNvCxnSpPr/>
          <p:nvPr/>
        </p:nvCxnSpPr>
        <p:spPr>
          <a:xfrm>
            <a:off x="-4196" y="949841"/>
            <a:ext cx="9144000" cy="0"/>
          </a:xfrm>
          <a:prstGeom prst="line">
            <a:avLst/>
          </a:prstGeom>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290901768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Zástupný symbol pro obsah 3" descr="Dálkové topení"/>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0435" y="1295053"/>
            <a:ext cx="5851465" cy="4057747"/>
          </a:xfrm>
          <a:prstGeom prst="rect">
            <a:avLst/>
          </a:prstGeom>
          <a:noFill/>
          <a:ln>
            <a:noFill/>
          </a:ln>
        </p:spPr>
      </p:pic>
      <p:sp>
        <p:nvSpPr>
          <p:cNvPr id="6" name="TextBox 5"/>
          <p:cNvSpPr txBox="1"/>
          <p:nvPr/>
        </p:nvSpPr>
        <p:spPr>
          <a:xfrm>
            <a:off x="1242721" y="5165116"/>
            <a:ext cx="989695" cy="369332"/>
          </a:xfrm>
          <a:prstGeom prst="rect">
            <a:avLst/>
          </a:prstGeom>
          <a:noFill/>
        </p:spPr>
        <p:txBody>
          <a:bodyPr wrap="none" rtlCol="0">
            <a:spAutoFit/>
          </a:bodyPr>
          <a:lstStyle/>
          <a:p>
            <a:r>
              <a:rPr lang="cs-CZ" dirty="0" smtClean="0"/>
              <a:t>Teplárna</a:t>
            </a:r>
            <a:endParaRPr lang="cs-CZ" dirty="0"/>
          </a:p>
        </p:txBody>
      </p:sp>
      <p:sp>
        <p:nvSpPr>
          <p:cNvPr id="7" name="TextBox 6"/>
          <p:cNvSpPr txBox="1"/>
          <p:nvPr/>
        </p:nvSpPr>
        <p:spPr>
          <a:xfrm>
            <a:off x="5825836" y="3084946"/>
            <a:ext cx="1713226" cy="369332"/>
          </a:xfrm>
          <a:prstGeom prst="rect">
            <a:avLst/>
          </a:prstGeom>
          <a:noFill/>
        </p:spPr>
        <p:txBody>
          <a:bodyPr wrap="none" rtlCol="0">
            <a:spAutoFit/>
          </a:bodyPr>
          <a:lstStyle/>
          <a:p>
            <a:r>
              <a:rPr lang="cs-CZ" dirty="0" smtClean="0"/>
              <a:t>Rozvody potrubí</a:t>
            </a:r>
            <a:endParaRPr lang="cs-CZ" dirty="0"/>
          </a:p>
        </p:txBody>
      </p:sp>
      <p:sp>
        <p:nvSpPr>
          <p:cNvPr id="8" name="TextBox 7"/>
          <p:cNvSpPr txBox="1"/>
          <p:nvPr/>
        </p:nvSpPr>
        <p:spPr>
          <a:xfrm>
            <a:off x="5825837" y="3929893"/>
            <a:ext cx="746262" cy="646331"/>
          </a:xfrm>
          <a:prstGeom prst="rect">
            <a:avLst/>
          </a:prstGeom>
          <a:noFill/>
        </p:spPr>
        <p:txBody>
          <a:bodyPr wrap="square" rtlCol="0">
            <a:spAutoFit/>
          </a:bodyPr>
          <a:lstStyle/>
          <a:p>
            <a:r>
              <a:rPr lang="cs-CZ" dirty="0" smtClean="0"/>
              <a:t>Výměník</a:t>
            </a:r>
            <a:endParaRPr lang="cs-CZ" dirty="0"/>
          </a:p>
        </p:txBody>
      </p:sp>
      <p:sp>
        <p:nvSpPr>
          <p:cNvPr id="9" name="TextBox 8"/>
          <p:cNvSpPr txBox="1"/>
          <p:nvPr/>
        </p:nvSpPr>
        <p:spPr>
          <a:xfrm>
            <a:off x="4890575" y="2578375"/>
            <a:ext cx="980205" cy="369332"/>
          </a:xfrm>
          <a:prstGeom prst="rect">
            <a:avLst/>
          </a:prstGeom>
          <a:noFill/>
        </p:spPr>
        <p:txBody>
          <a:bodyPr wrap="none" rtlCol="0">
            <a:spAutoFit/>
          </a:bodyPr>
          <a:lstStyle/>
          <a:p>
            <a:r>
              <a:rPr lang="cs-CZ" dirty="0" smtClean="0"/>
              <a:t>Radiátor</a:t>
            </a:r>
            <a:endParaRPr lang="cs-CZ" dirty="0"/>
          </a:p>
        </p:txBody>
      </p:sp>
      <p:cxnSp>
        <p:nvCxnSpPr>
          <p:cNvPr id="11" name="Straight Arrow Connector 10"/>
          <p:cNvCxnSpPr/>
          <p:nvPr/>
        </p:nvCxnSpPr>
        <p:spPr>
          <a:xfrm flipH="1" flipV="1">
            <a:off x="1579220" y="4167530"/>
            <a:ext cx="34636" cy="9975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a:off x="4232564" y="3361946"/>
            <a:ext cx="1593274" cy="11668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a:off x="4164059" y="2797363"/>
            <a:ext cx="668482" cy="5265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8" idx="1"/>
          </p:cNvCxnSpPr>
          <p:nvPr/>
        </p:nvCxnSpPr>
        <p:spPr>
          <a:xfrm flipH="1" flipV="1">
            <a:off x="3955313" y="4098243"/>
            <a:ext cx="1870524" cy="1548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Přímá spojnice 7"/>
          <p:cNvCxnSpPr/>
          <p:nvPr/>
        </p:nvCxnSpPr>
        <p:spPr>
          <a:xfrm>
            <a:off x="0" y="5996763"/>
            <a:ext cx="9144000" cy="0"/>
          </a:xfrm>
          <a:prstGeom prst="line">
            <a:avLst/>
          </a:prstGeom>
          <a:ln/>
        </p:spPr>
        <p:style>
          <a:lnRef idx="1">
            <a:schemeClr val="accent5"/>
          </a:lnRef>
          <a:fillRef idx="0">
            <a:schemeClr val="accent5"/>
          </a:fillRef>
          <a:effectRef idx="0">
            <a:schemeClr val="accent5"/>
          </a:effectRef>
          <a:fontRef idx="minor">
            <a:schemeClr val="tx1"/>
          </a:fontRef>
        </p:style>
      </p:cxnSp>
      <p:pic>
        <p:nvPicPr>
          <p:cNvPr id="15"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7235" y="6069720"/>
            <a:ext cx="2510405" cy="768487"/>
          </a:xfrm>
          <a:prstGeom prst="rect">
            <a:avLst/>
          </a:prstGeom>
        </p:spPr>
      </p:pic>
      <p:sp>
        <p:nvSpPr>
          <p:cNvPr id="17" name="Nadpis 1"/>
          <p:cNvSpPr txBox="1">
            <a:spLocks/>
          </p:cNvSpPr>
          <p:nvPr/>
        </p:nvSpPr>
        <p:spPr>
          <a:xfrm>
            <a:off x="2402886" y="145207"/>
            <a:ext cx="6458616" cy="698646"/>
          </a:xfrm>
          <a:prstGeom prst="rect">
            <a:avLst/>
          </a:prstGeom>
        </p:spPr>
        <p:txBody>
          <a:bodyPr vert="horz" lIns="91440" tIns="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18" name="Obrázek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35" y="51853"/>
            <a:ext cx="2032941" cy="792000"/>
          </a:xfrm>
          <a:prstGeom prst="rect">
            <a:avLst/>
          </a:prstGeom>
        </p:spPr>
      </p:pic>
      <p:cxnSp>
        <p:nvCxnSpPr>
          <p:cNvPr id="19" name="Přímá spojnice 7"/>
          <p:cNvCxnSpPr/>
          <p:nvPr/>
        </p:nvCxnSpPr>
        <p:spPr>
          <a:xfrm>
            <a:off x="-4196" y="949841"/>
            <a:ext cx="9144000" cy="0"/>
          </a:xfrm>
          <a:prstGeom prst="line">
            <a:avLst/>
          </a:prstGeom>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157168833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p:cNvSpPr txBox="1">
            <a:spLocks/>
          </p:cNvSpPr>
          <p:nvPr/>
        </p:nvSpPr>
        <p:spPr>
          <a:xfrm>
            <a:off x="1" y="949842"/>
            <a:ext cx="9143999" cy="590815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cs-CZ" sz="2000" b="1" dirty="0" smtClean="0"/>
          </a:p>
          <a:p>
            <a:pPr marL="0" indent="0">
              <a:buNone/>
            </a:pPr>
            <a:r>
              <a:rPr lang="cs-CZ" sz="2000" b="1" dirty="0" smtClean="0"/>
              <a:t>5</a:t>
            </a:r>
            <a:r>
              <a:rPr lang="cs-CZ" sz="2000" b="1" dirty="0"/>
              <a:t>.</a:t>
            </a:r>
            <a:r>
              <a:rPr lang="cs-CZ" sz="2000" dirty="0"/>
              <a:t> </a:t>
            </a:r>
            <a:r>
              <a:rPr lang="cs-CZ" sz="2000" b="1" dirty="0"/>
              <a:t>Podlahové vytápění</a:t>
            </a:r>
            <a:r>
              <a:rPr lang="cs-CZ" sz="2000" dirty="0"/>
              <a:t> </a:t>
            </a:r>
          </a:p>
          <a:p>
            <a:r>
              <a:rPr lang="cs-CZ" sz="2000" dirty="0"/>
              <a:t>Je speciálním druhem etážového nebo ústředního vytápění, u něhož se nevyužívá radiátorů, ale teplo je rozváděno po domě soustavou trubkových hadů uložených pod podlahou. </a:t>
            </a:r>
          </a:p>
          <a:p>
            <a:r>
              <a:rPr lang="cs-CZ" sz="2000" dirty="0"/>
              <a:t>Rozvody tepla jsou tak zároveň otopnými tělesy, jelikož předávají teplo z topného média do místností po celé své délce. </a:t>
            </a:r>
          </a:p>
          <a:p>
            <a:r>
              <a:rPr lang="cs-CZ" sz="2000" dirty="0"/>
              <a:t>Podlahové topení je oblíbené pro své výhody, k nimž patří nízké ztráty tepla, nižší teplota vzduchu v místnostech potřebná pro dosažení tepelné pohody, nízká prašnost v místnostech a příjemný pocit stále teplých chodidel. </a:t>
            </a:r>
          </a:p>
          <a:p>
            <a:r>
              <a:rPr lang="cs-CZ" sz="2000" dirty="0"/>
              <a:t>Mezi nevýhody patří náchylnost méně vytápěných vlhkých částí bytu k tvoření plísní (lze jí zamezit dokonalým vysušením zdiva a natažením rozvodů tepla důsledně v celé ploše bytu) a velká tepelná setrvačnost místností. </a:t>
            </a:r>
          </a:p>
          <a:p>
            <a:pPr marL="0" indent="0">
              <a:buFont typeface="Arial" panose="020B0604020202020204" pitchFamily="34" charset="0"/>
              <a:buNone/>
            </a:pPr>
            <a:endParaRPr lang="cs-CZ" sz="2000" dirty="0"/>
          </a:p>
          <a:p>
            <a:pPr lvl="1"/>
            <a:endParaRPr lang="cs-CZ" sz="2000" dirty="0" smtClean="0"/>
          </a:p>
          <a:p>
            <a:pPr marL="0" indent="0">
              <a:buFont typeface="Arial" panose="020B0604020202020204" pitchFamily="34" charset="0"/>
              <a:buNone/>
            </a:pPr>
            <a:endParaRPr lang="cs-CZ" sz="2000" dirty="0" smtClean="0"/>
          </a:p>
          <a:p>
            <a:endParaRPr lang="cs-CZ" sz="2000" dirty="0">
              <a:solidFill>
                <a:schemeClr val="tx1"/>
              </a:solidFill>
            </a:endParaRPr>
          </a:p>
        </p:txBody>
      </p:sp>
      <p:cxnSp>
        <p:nvCxnSpPr>
          <p:cNvPr id="4" name="Přímá spojnice 7"/>
          <p:cNvCxnSpPr/>
          <p:nvPr/>
        </p:nvCxnSpPr>
        <p:spPr>
          <a:xfrm>
            <a:off x="0" y="5996763"/>
            <a:ext cx="9144000" cy="0"/>
          </a:xfrm>
          <a:prstGeom prst="line">
            <a:avLst/>
          </a:prstGeom>
          <a:ln/>
        </p:spPr>
        <p:style>
          <a:lnRef idx="1">
            <a:schemeClr val="accent5"/>
          </a:lnRef>
          <a:fillRef idx="0">
            <a:schemeClr val="accent5"/>
          </a:fillRef>
          <a:effectRef idx="0">
            <a:schemeClr val="accent5"/>
          </a:effectRef>
          <a:fontRef idx="minor">
            <a:schemeClr val="tx1"/>
          </a:fontRef>
        </p:style>
      </p:cxnSp>
      <p:pic>
        <p:nvPicPr>
          <p:cNvPr id="5" name="Obrázek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7235" y="6069720"/>
            <a:ext cx="2510405" cy="768487"/>
          </a:xfrm>
          <a:prstGeom prst="rect">
            <a:avLst/>
          </a:prstGeom>
        </p:spPr>
      </p:pic>
      <p:sp>
        <p:nvSpPr>
          <p:cNvPr id="10" name="Nadpis 1"/>
          <p:cNvSpPr txBox="1">
            <a:spLocks/>
          </p:cNvSpPr>
          <p:nvPr/>
        </p:nvSpPr>
        <p:spPr>
          <a:xfrm>
            <a:off x="2402885" y="145207"/>
            <a:ext cx="6198421" cy="728720"/>
          </a:xfrm>
          <a:prstGeom prst="rect">
            <a:avLst/>
          </a:prstGeom>
        </p:spPr>
        <p:txBody>
          <a:bodyPr vert="horz" lIns="91440" tIns="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11"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435" y="51853"/>
            <a:ext cx="2032941" cy="792000"/>
          </a:xfrm>
          <a:prstGeom prst="rect">
            <a:avLst/>
          </a:prstGeom>
        </p:spPr>
      </p:pic>
      <p:cxnSp>
        <p:nvCxnSpPr>
          <p:cNvPr id="12" name="Přímá spojnice 7"/>
          <p:cNvCxnSpPr/>
          <p:nvPr/>
        </p:nvCxnSpPr>
        <p:spPr>
          <a:xfrm>
            <a:off x="-4196" y="949841"/>
            <a:ext cx="9144000" cy="0"/>
          </a:xfrm>
          <a:prstGeom prst="line">
            <a:avLst/>
          </a:prstGeom>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173172572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Přímá spojnice 7"/>
          <p:cNvCxnSpPr/>
          <p:nvPr/>
        </p:nvCxnSpPr>
        <p:spPr>
          <a:xfrm>
            <a:off x="0" y="5996763"/>
            <a:ext cx="9144000" cy="0"/>
          </a:xfrm>
          <a:prstGeom prst="line">
            <a:avLst/>
          </a:prstGeom>
          <a:ln/>
        </p:spPr>
        <p:style>
          <a:lnRef idx="1">
            <a:schemeClr val="accent5"/>
          </a:lnRef>
          <a:fillRef idx="0">
            <a:schemeClr val="accent5"/>
          </a:fillRef>
          <a:effectRef idx="0">
            <a:schemeClr val="accent5"/>
          </a:effectRef>
          <a:fontRef idx="minor">
            <a:schemeClr val="tx1"/>
          </a:fontRef>
        </p:style>
      </p:cxnSp>
      <p:pic>
        <p:nvPicPr>
          <p:cNvPr id="5" name="Obrázek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7235" y="6069720"/>
            <a:ext cx="2510405" cy="768487"/>
          </a:xfrm>
          <a:prstGeom prst="rect">
            <a:avLst/>
          </a:prstGeom>
        </p:spPr>
      </p:pic>
      <p:sp>
        <p:nvSpPr>
          <p:cNvPr id="10" name="Nadpis 1"/>
          <p:cNvSpPr txBox="1">
            <a:spLocks/>
          </p:cNvSpPr>
          <p:nvPr/>
        </p:nvSpPr>
        <p:spPr>
          <a:xfrm>
            <a:off x="2402885" y="145207"/>
            <a:ext cx="6198421" cy="728720"/>
          </a:xfrm>
          <a:prstGeom prst="rect">
            <a:avLst/>
          </a:prstGeom>
        </p:spPr>
        <p:txBody>
          <a:bodyPr vert="horz" lIns="91440" tIns="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11"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435" y="51853"/>
            <a:ext cx="2032941" cy="792000"/>
          </a:xfrm>
          <a:prstGeom prst="rect">
            <a:avLst/>
          </a:prstGeom>
        </p:spPr>
      </p:pic>
      <p:cxnSp>
        <p:nvCxnSpPr>
          <p:cNvPr id="12" name="Přímá spojnice 7"/>
          <p:cNvCxnSpPr/>
          <p:nvPr/>
        </p:nvCxnSpPr>
        <p:spPr>
          <a:xfrm>
            <a:off x="-4196" y="949841"/>
            <a:ext cx="9144000" cy="0"/>
          </a:xfrm>
          <a:prstGeom prst="line">
            <a:avLst/>
          </a:prstGeom>
          <a:ln/>
        </p:spPr>
        <p:style>
          <a:lnRef idx="1">
            <a:schemeClr val="accent5"/>
          </a:lnRef>
          <a:fillRef idx="0">
            <a:schemeClr val="accent5"/>
          </a:fillRef>
          <a:effectRef idx="0">
            <a:schemeClr val="accent5"/>
          </a:effectRef>
          <a:fontRef idx="minor">
            <a:schemeClr val="tx1"/>
          </a:fontRef>
        </p:style>
      </p:cxnSp>
      <p:pic>
        <p:nvPicPr>
          <p:cNvPr id="6" name="Zástupný symbol pro obsah 3" descr="Podlahové topení"/>
          <p:cNvPicPr>
            <a:picLocks noGrp="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1665026" y="1371600"/>
            <a:ext cx="5458715" cy="4278573"/>
          </a:xfrm>
          <a:prstGeom prst="rect">
            <a:avLst/>
          </a:prstGeom>
          <a:noFill/>
          <a:ln>
            <a:noFill/>
          </a:ln>
        </p:spPr>
      </p:pic>
    </p:spTree>
    <p:extLst>
      <p:ext uri="{BB962C8B-B14F-4D97-AF65-F5344CB8AC3E}">
        <p14:creationId xmlns:p14="http://schemas.microsoft.com/office/powerpoint/2010/main" val="412608542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60195" y="1025912"/>
            <a:ext cx="8869302" cy="583208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cs-CZ" sz="2000" b="1" dirty="0" smtClean="0"/>
          </a:p>
          <a:p>
            <a:pPr marL="0" indent="0">
              <a:buNone/>
            </a:pPr>
            <a:r>
              <a:rPr lang="cs-CZ" sz="2000" b="1" dirty="0" smtClean="0"/>
              <a:t>6</a:t>
            </a:r>
            <a:r>
              <a:rPr lang="cs-CZ" sz="2000" b="1" dirty="0"/>
              <a:t>. Stěnové vytápění</a:t>
            </a:r>
            <a:endParaRPr lang="cs-CZ" sz="2000" dirty="0"/>
          </a:p>
          <a:p>
            <a:r>
              <a:rPr lang="cs-CZ" sz="2000" dirty="0"/>
              <a:t>Obdobně jako podlahové topení pracuje na principu rozvodu tepla systémem trubek anebo topných panelů ve stěnách a přenosu tepla do místností sáláním. </a:t>
            </a:r>
          </a:p>
          <a:p>
            <a:r>
              <a:rPr lang="cs-CZ" sz="2000" dirty="0"/>
              <a:t>Stěnové topení má mnoho výhod,mezi něž patří nízká teplota topného média a z toho pramenící úspory paliva, možnost akumulace tepla hmotou zdiva, osoby v místnosti mají pocit tepla ze všech stran i když vzduch zůstává chladný. </a:t>
            </a:r>
          </a:p>
          <a:p>
            <a:r>
              <a:rPr lang="cs-CZ" sz="2000" dirty="0"/>
              <a:t>Ohřáté zdivo zamezuje tvorbě plísní, je možné topení instalovat ihned po dokončení hrubé stavby domu a dostavět dům v zimním období.</a:t>
            </a:r>
          </a:p>
          <a:p>
            <a:r>
              <a:rPr lang="cs-CZ" sz="2000" dirty="0"/>
              <a:t>Díky absenci víření vzduchu nezpůsobuje vytápění prašnost a také nejsme omezení výběrem typu podlahy jako u podlahového topení.</a:t>
            </a:r>
          </a:p>
          <a:p>
            <a:endParaRPr lang="cs-CZ" sz="2000" dirty="0"/>
          </a:p>
          <a:p>
            <a:pPr marL="0" indent="0">
              <a:buFont typeface="Arial" panose="020B0604020202020204" pitchFamily="34" charset="0"/>
              <a:buNone/>
            </a:pPr>
            <a:endParaRPr lang="cs-CZ" sz="2000" dirty="0"/>
          </a:p>
          <a:p>
            <a:endParaRPr lang="cs-CZ" sz="2000" dirty="0">
              <a:solidFill>
                <a:schemeClr val="tx1"/>
              </a:solidFill>
            </a:endParaRPr>
          </a:p>
        </p:txBody>
      </p:sp>
      <p:cxnSp>
        <p:nvCxnSpPr>
          <p:cNvPr id="4" name="Přímá spojnice 7"/>
          <p:cNvCxnSpPr/>
          <p:nvPr/>
        </p:nvCxnSpPr>
        <p:spPr>
          <a:xfrm>
            <a:off x="0" y="5996763"/>
            <a:ext cx="9144000" cy="0"/>
          </a:xfrm>
          <a:prstGeom prst="line">
            <a:avLst/>
          </a:prstGeom>
          <a:ln/>
        </p:spPr>
        <p:style>
          <a:lnRef idx="1">
            <a:schemeClr val="accent5"/>
          </a:lnRef>
          <a:fillRef idx="0">
            <a:schemeClr val="accent5"/>
          </a:fillRef>
          <a:effectRef idx="0">
            <a:schemeClr val="accent5"/>
          </a:effectRef>
          <a:fontRef idx="minor">
            <a:schemeClr val="tx1"/>
          </a:fontRef>
        </p:style>
      </p:cxnSp>
      <p:pic>
        <p:nvPicPr>
          <p:cNvPr id="7" name="Obrázek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7235" y="6069720"/>
            <a:ext cx="2510405" cy="768487"/>
          </a:xfrm>
          <a:prstGeom prst="rect">
            <a:avLst/>
          </a:prstGeom>
        </p:spPr>
      </p:pic>
      <p:sp>
        <p:nvSpPr>
          <p:cNvPr id="8" name="Nadpis 1"/>
          <p:cNvSpPr txBox="1">
            <a:spLocks/>
          </p:cNvSpPr>
          <p:nvPr/>
        </p:nvSpPr>
        <p:spPr>
          <a:xfrm>
            <a:off x="2402885" y="145207"/>
            <a:ext cx="6302499" cy="728720"/>
          </a:xfrm>
          <a:prstGeom prst="rect">
            <a:avLst/>
          </a:prstGeom>
        </p:spPr>
        <p:txBody>
          <a:bodyPr vert="horz" lIns="91440" tIns="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9"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435" y="51853"/>
            <a:ext cx="2032941" cy="792000"/>
          </a:xfrm>
          <a:prstGeom prst="rect">
            <a:avLst/>
          </a:prstGeom>
        </p:spPr>
      </p:pic>
      <p:cxnSp>
        <p:nvCxnSpPr>
          <p:cNvPr id="10" name="Přímá spojnice 7"/>
          <p:cNvCxnSpPr/>
          <p:nvPr/>
        </p:nvCxnSpPr>
        <p:spPr>
          <a:xfrm>
            <a:off x="-4196" y="949841"/>
            <a:ext cx="9144000" cy="0"/>
          </a:xfrm>
          <a:prstGeom prst="line">
            <a:avLst/>
          </a:prstGeom>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79508782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Zástupný symbol pro obsah 3" descr="Stěnové vytápění">
            <a:hlinkClick r:id="rId2" tooltip="&quot;stěnové topení&quo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408305" y="1262418"/>
            <a:ext cx="3326824" cy="4282634"/>
          </a:xfrm>
          <a:prstGeom prst="rect">
            <a:avLst/>
          </a:prstGeom>
          <a:noFill/>
          <a:ln>
            <a:noFill/>
          </a:ln>
        </p:spPr>
      </p:pic>
      <p:cxnSp>
        <p:nvCxnSpPr>
          <p:cNvPr id="4" name="Přímá spojnice 7"/>
          <p:cNvCxnSpPr/>
          <p:nvPr/>
        </p:nvCxnSpPr>
        <p:spPr>
          <a:xfrm>
            <a:off x="0" y="5996763"/>
            <a:ext cx="9144000" cy="0"/>
          </a:xfrm>
          <a:prstGeom prst="line">
            <a:avLst/>
          </a:prstGeom>
          <a:ln/>
        </p:spPr>
        <p:style>
          <a:lnRef idx="1">
            <a:schemeClr val="accent5"/>
          </a:lnRef>
          <a:fillRef idx="0">
            <a:schemeClr val="accent5"/>
          </a:fillRef>
          <a:effectRef idx="0">
            <a:schemeClr val="accent5"/>
          </a:effectRef>
          <a:fontRef idx="minor">
            <a:schemeClr val="tx1"/>
          </a:fontRef>
        </p:style>
      </p:cxnSp>
      <p:pic>
        <p:nvPicPr>
          <p:cNvPr id="7" name="Obrázek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67235" y="6069720"/>
            <a:ext cx="2510405" cy="768487"/>
          </a:xfrm>
          <a:prstGeom prst="rect">
            <a:avLst/>
          </a:prstGeom>
        </p:spPr>
      </p:pic>
      <p:sp>
        <p:nvSpPr>
          <p:cNvPr id="8" name="Nadpis 1"/>
          <p:cNvSpPr txBox="1">
            <a:spLocks/>
          </p:cNvSpPr>
          <p:nvPr/>
        </p:nvSpPr>
        <p:spPr>
          <a:xfrm>
            <a:off x="2402885" y="145207"/>
            <a:ext cx="6302499" cy="728720"/>
          </a:xfrm>
          <a:prstGeom prst="rect">
            <a:avLst/>
          </a:prstGeom>
        </p:spPr>
        <p:txBody>
          <a:bodyPr vert="horz" lIns="91440" tIns="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9" name="Obrázek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435" y="51853"/>
            <a:ext cx="2032941" cy="792000"/>
          </a:xfrm>
          <a:prstGeom prst="rect">
            <a:avLst/>
          </a:prstGeom>
        </p:spPr>
      </p:pic>
      <p:cxnSp>
        <p:nvCxnSpPr>
          <p:cNvPr id="10" name="Přímá spojnice 7"/>
          <p:cNvCxnSpPr/>
          <p:nvPr/>
        </p:nvCxnSpPr>
        <p:spPr>
          <a:xfrm>
            <a:off x="-4196" y="949841"/>
            <a:ext cx="9144000" cy="0"/>
          </a:xfrm>
          <a:prstGeom prst="line">
            <a:avLst/>
          </a:prstGeom>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113747095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55999" y="942406"/>
            <a:ext cx="8883805" cy="573544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cs-CZ" sz="2000" b="1" dirty="0" smtClean="0"/>
          </a:p>
          <a:p>
            <a:pPr marL="0" indent="0">
              <a:buNone/>
            </a:pPr>
            <a:r>
              <a:rPr lang="cs-CZ" sz="2000" b="1" dirty="0" smtClean="0"/>
              <a:t>7</a:t>
            </a:r>
            <a:r>
              <a:rPr lang="cs-CZ" sz="2000" b="1" dirty="0"/>
              <a:t>. Teplovzdušné vytápění</a:t>
            </a:r>
          </a:p>
          <a:p>
            <a:r>
              <a:rPr lang="cs-CZ" sz="2000" dirty="0"/>
              <a:t>Na rozdíl od většiny ostatních systémů je teplovzdušné topení charakteristické absencí lokálních topidel i otopných těles. </a:t>
            </a:r>
          </a:p>
          <a:p>
            <a:r>
              <a:rPr lang="cs-CZ" sz="2000" dirty="0"/>
              <a:t>Vytápění je řešeno přímo rozvodem již ohřátého vzduchu do vytápěných místností. </a:t>
            </a:r>
          </a:p>
          <a:p>
            <a:r>
              <a:rPr lang="cs-CZ" sz="2000" dirty="0"/>
              <a:t>Navíc je možné vytápění teplým vzduchem u systémů s rekuperací vzduchu s výhodou spojit s ventilací zajišťující pravidelnou výměnu vzduchu v objektu, aniž bychom tímto vypouštěli již ohřátý vzduch z domu a nahrazovali jej studeným čerstvým vzduchem s nežádoucími úniky tepla. </a:t>
            </a:r>
          </a:p>
          <a:p>
            <a:r>
              <a:rPr lang="cs-CZ" sz="2000" dirty="0"/>
              <a:t>Mezi teplovzdušné vytápění ale řadíme i další způsoby ohřevu a rozvodu teplého vzduchu, jako je vytápění teplovzdušnými krby a kamny. </a:t>
            </a:r>
          </a:p>
          <a:p>
            <a:r>
              <a:rPr lang="cs-CZ" sz="2000" dirty="0"/>
              <a:t>Jejich provoz ale postrádá výhody rekuperace a může mít i neblahé zdravotní následky.</a:t>
            </a:r>
          </a:p>
          <a:p>
            <a:pPr marL="0" indent="0">
              <a:buFont typeface="Arial" panose="020B0604020202020204" pitchFamily="34" charset="0"/>
              <a:buNone/>
            </a:pPr>
            <a:endParaRPr lang="cs-CZ" sz="2000" dirty="0"/>
          </a:p>
          <a:p>
            <a:endParaRPr lang="cs-CZ" sz="2000" dirty="0">
              <a:solidFill>
                <a:schemeClr val="tx1"/>
              </a:solidFill>
            </a:endParaRPr>
          </a:p>
        </p:txBody>
      </p:sp>
      <p:cxnSp>
        <p:nvCxnSpPr>
          <p:cNvPr id="3" name="Přímá spojnice 7"/>
          <p:cNvCxnSpPr/>
          <p:nvPr/>
        </p:nvCxnSpPr>
        <p:spPr>
          <a:xfrm>
            <a:off x="0" y="5996763"/>
            <a:ext cx="9144000" cy="0"/>
          </a:xfrm>
          <a:prstGeom prst="line">
            <a:avLst/>
          </a:prstGeom>
          <a:ln/>
        </p:spPr>
        <p:style>
          <a:lnRef idx="1">
            <a:schemeClr val="accent5"/>
          </a:lnRef>
          <a:fillRef idx="0">
            <a:schemeClr val="accent5"/>
          </a:fillRef>
          <a:effectRef idx="0">
            <a:schemeClr val="accent5"/>
          </a:effectRef>
          <a:fontRef idx="minor">
            <a:schemeClr val="tx1"/>
          </a:fontRef>
        </p:style>
      </p:cxnSp>
      <p:pic>
        <p:nvPicPr>
          <p:cNvPr id="4" name="Obrázek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7235" y="6069720"/>
            <a:ext cx="2510405" cy="768487"/>
          </a:xfrm>
          <a:prstGeom prst="rect">
            <a:avLst/>
          </a:prstGeom>
        </p:spPr>
      </p:pic>
      <p:sp>
        <p:nvSpPr>
          <p:cNvPr id="8" name="Nadpis 1"/>
          <p:cNvSpPr txBox="1">
            <a:spLocks/>
          </p:cNvSpPr>
          <p:nvPr/>
        </p:nvSpPr>
        <p:spPr>
          <a:xfrm>
            <a:off x="2402886" y="145207"/>
            <a:ext cx="6518090" cy="728720"/>
          </a:xfrm>
          <a:prstGeom prst="rect">
            <a:avLst/>
          </a:prstGeom>
        </p:spPr>
        <p:txBody>
          <a:bodyPr vert="horz" lIns="91440" tIns="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9"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435" y="51853"/>
            <a:ext cx="2032941" cy="792000"/>
          </a:xfrm>
          <a:prstGeom prst="rect">
            <a:avLst/>
          </a:prstGeom>
        </p:spPr>
      </p:pic>
      <p:cxnSp>
        <p:nvCxnSpPr>
          <p:cNvPr id="10" name="Přímá spojnice 7"/>
          <p:cNvCxnSpPr/>
          <p:nvPr/>
        </p:nvCxnSpPr>
        <p:spPr>
          <a:xfrm>
            <a:off x="-4196" y="949841"/>
            <a:ext cx="9144000" cy="0"/>
          </a:xfrm>
          <a:prstGeom prst="line">
            <a:avLst/>
          </a:prstGeom>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14483350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Zástupný symbol pro obsah 3" descr="Teplovzdušné topení">
            <a:hlinkClick r:id="rId3" tooltip="&quot;teplovzdušné topení&quot;"/>
          </p:cNvPr>
          <p:cNvPicPr>
            <a:picLocks/>
          </p:cNvPicPr>
          <p:nvPr/>
        </p:nvPicPr>
        <p:blipFill>
          <a:blip r:embed="rId4">
            <a:extLst>
              <a:ext uri="{28A0092B-C50C-407E-A947-70E740481C1C}">
                <a14:useLocalDpi xmlns:a14="http://schemas.microsoft.com/office/drawing/2010/main" val="0"/>
              </a:ext>
            </a:extLst>
          </a:blip>
          <a:srcRect/>
          <a:stretch>
            <a:fillRect/>
          </a:stretch>
        </p:blipFill>
        <p:spPr bwMode="auto">
          <a:xfrm>
            <a:off x="2110644" y="1101166"/>
            <a:ext cx="4592782" cy="4799735"/>
          </a:xfrm>
          <a:prstGeom prst="rect">
            <a:avLst/>
          </a:prstGeom>
          <a:noFill/>
          <a:ln>
            <a:noFill/>
          </a:ln>
        </p:spPr>
      </p:pic>
      <p:sp>
        <p:nvSpPr>
          <p:cNvPr id="7" name="Rectangle 6"/>
          <p:cNvSpPr/>
          <p:nvPr/>
        </p:nvSpPr>
        <p:spPr>
          <a:xfrm>
            <a:off x="4015644" y="2260042"/>
            <a:ext cx="436418" cy="378691"/>
          </a:xfrm>
          <a:prstGeom prst="rect">
            <a:avLst/>
          </a:prstGeom>
          <a:solidFill>
            <a:schemeClr val="bg1"/>
          </a:solidFill>
          <a:ln>
            <a:solidFill>
              <a:schemeClr val="bg1"/>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cs-CZ"/>
          </a:p>
        </p:txBody>
      </p:sp>
      <p:sp>
        <p:nvSpPr>
          <p:cNvPr id="8" name="Rectangle 7"/>
          <p:cNvSpPr/>
          <p:nvPr/>
        </p:nvSpPr>
        <p:spPr>
          <a:xfrm>
            <a:off x="3731625" y="3437678"/>
            <a:ext cx="720436" cy="309417"/>
          </a:xfrm>
          <a:prstGeom prst="rect">
            <a:avLst/>
          </a:prstGeom>
          <a:solidFill>
            <a:schemeClr val="bg1"/>
          </a:solidFill>
          <a:ln>
            <a:solidFill>
              <a:schemeClr val="bg1"/>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cs-CZ"/>
          </a:p>
        </p:txBody>
      </p:sp>
      <p:sp>
        <p:nvSpPr>
          <p:cNvPr id="9" name="Rectangle 8"/>
          <p:cNvSpPr/>
          <p:nvPr/>
        </p:nvSpPr>
        <p:spPr>
          <a:xfrm>
            <a:off x="5196744" y="3982623"/>
            <a:ext cx="436418" cy="549564"/>
          </a:xfrm>
          <a:prstGeom prst="rect">
            <a:avLst/>
          </a:prstGeom>
          <a:solidFill>
            <a:schemeClr val="bg1"/>
          </a:solidFill>
          <a:ln>
            <a:solidFill>
              <a:schemeClr val="bg1"/>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cs-CZ"/>
          </a:p>
        </p:txBody>
      </p:sp>
      <p:sp>
        <p:nvSpPr>
          <p:cNvPr id="10" name="Rectangle 9"/>
          <p:cNvSpPr/>
          <p:nvPr/>
        </p:nvSpPr>
        <p:spPr>
          <a:xfrm>
            <a:off x="6208127" y="4108468"/>
            <a:ext cx="245918" cy="297874"/>
          </a:xfrm>
          <a:prstGeom prst="rect">
            <a:avLst/>
          </a:prstGeom>
          <a:solidFill>
            <a:schemeClr val="bg1"/>
          </a:solidFill>
          <a:ln>
            <a:solidFill>
              <a:schemeClr val="bg1"/>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cs-CZ"/>
          </a:p>
        </p:txBody>
      </p:sp>
      <p:sp>
        <p:nvSpPr>
          <p:cNvPr id="12" name="Rectangle 11"/>
          <p:cNvSpPr/>
          <p:nvPr/>
        </p:nvSpPr>
        <p:spPr>
          <a:xfrm>
            <a:off x="2110644" y="4027652"/>
            <a:ext cx="436418" cy="378691"/>
          </a:xfrm>
          <a:prstGeom prst="rect">
            <a:avLst/>
          </a:prstGeom>
          <a:solidFill>
            <a:schemeClr val="bg1"/>
          </a:solidFill>
          <a:ln>
            <a:solidFill>
              <a:schemeClr val="bg1"/>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cs-CZ"/>
          </a:p>
        </p:txBody>
      </p:sp>
      <p:sp>
        <p:nvSpPr>
          <p:cNvPr id="13" name="Rectangle 12"/>
          <p:cNvSpPr/>
          <p:nvPr/>
        </p:nvSpPr>
        <p:spPr>
          <a:xfrm>
            <a:off x="3406043" y="3437677"/>
            <a:ext cx="263238" cy="378691"/>
          </a:xfrm>
          <a:prstGeom prst="rect">
            <a:avLst/>
          </a:prstGeom>
          <a:solidFill>
            <a:schemeClr val="bg1"/>
          </a:solidFill>
          <a:ln>
            <a:solidFill>
              <a:schemeClr val="bg1"/>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cs-CZ"/>
          </a:p>
        </p:txBody>
      </p:sp>
      <p:sp>
        <p:nvSpPr>
          <p:cNvPr id="14" name="Oval 13"/>
          <p:cNvSpPr/>
          <p:nvPr/>
        </p:nvSpPr>
        <p:spPr>
          <a:xfrm>
            <a:off x="4136870" y="1196417"/>
            <a:ext cx="249167" cy="281709"/>
          </a:xfrm>
          <a:prstGeom prst="ellipse">
            <a:avLst/>
          </a:prstGeom>
          <a:solidFill>
            <a:schemeClr val="bg1"/>
          </a:solidFill>
          <a:ln>
            <a:solidFill>
              <a:schemeClr val="bg1"/>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cs-CZ"/>
          </a:p>
        </p:txBody>
      </p:sp>
      <p:sp>
        <p:nvSpPr>
          <p:cNvPr id="15" name="Oval 14"/>
          <p:cNvSpPr/>
          <p:nvPr/>
        </p:nvSpPr>
        <p:spPr>
          <a:xfrm>
            <a:off x="5706005" y="2795752"/>
            <a:ext cx="249167" cy="258617"/>
          </a:xfrm>
          <a:prstGeom prst="ellipse">
            <a:avLst/>
          </a:prstGeom>
          <a:solidFill>
            <a:schemeClr val="bg1"/>
          </a:solidFill>
          <a:ln>
            <a:solidFill>
              <a:schemeClr val="bg1"/>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cs-CZ"/>
          </a:p>
        </p:txBody>
      </p:sp>
      <p:sp>
        <p:nvSpPr>
          <p:cNvPr id="16" name="Oval 15"/>
          <p:cNvSpPr/>
          <p:nvPr/>
        </p:nvSpPr>
        <p:spPr>
          <a:xfrm>
            <a:off x="3364372" y="2795752"/>
            <a:ext cx="249167" cy="258617"/>
          </a:xfrm>
          <a:prstGeom prst="ellipse">
            <a:avLst/>
          </a:prstGeom>
          <a:solidFill>
            <a:schemeClr val="bg1"/>
          </a:solidFill>
          <a:ln>
            <a:solidFill>
              <a:schemeClr val="bg1"/>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cs-CZ"/>
          </a:p>
        </p:txBody>
      </p:sp>
      <p:sp>
        <p:nvSpPr>
          <p:cNvPr id="17" name="Oval 16"/>
          <p:cNvSpPr/>
          <p:nvPr/>
        </p:nvSpPr>
        <p:spPr>
          <a:xfrm>
            <a:off x="5768350" y="5977678"/>
            <a:ext cx="249167" cy="318654"/>
          </a:xfrm>
          <a:prstGeom prst="ellipse">
            <a:avLst/>
          </a:prstGeom>
          <a:solidFill>
            <a:schemeClr val="bg1"/>
          </a:solidFill>
          <a:ln>
            <a:solidFill>
              <a:schemeClr val="bg1"/>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cs-CZ"/>
          </a:p>
        </p:txBody>
      </p:sp>
      <p:sp>
        <p:nvSpPr>
          <p:cNvPr id="18" name="Oval 17"/>
          <p:cNvSpPr/>
          <p:nvPr/>
        </p:nvSpPr>
        <p:spPr>
          <a:xfrm>
            <a:off x="5356177" y="5977678"/>
            <a:ext cx="249167" cy="318654"/>
          </a:xfrm>
          <a:prstGeom prst="ellipse">
            <a:avLst/>
          </a:prstGeom>
          <a:solidFill>
            <a:schemeClr val="bg1"/>
          </a:solidFill>
          <a:ln>
            <a:solidFill>
              <a:schemeClr val="bg1"/>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cs-CZ"/>
          </a:p>
        </p:txBody>
      </p:sp>
      <p:sp>
        <p:nvSpPr>
          <p:cNvPr id="19" name="Oval 18"/>
          <p:cNvSpPr/>
          <p:nvPr/>
        </p:nvSpPr>
        <p:spPr>
          <a:xfrm>
            <a:off x="3371191" y="5977678"/>
            <a:ext cx="249167" cy="318654"/>
          </a:xfrm>
          <a:prstGeom prst="ellipse">
            <a:avLst/>
          </a:prstGeom>
          <a:solidFill>
            <a:schemeClr val="bg1"/>
          </a:solidFill>
          <a:ln>
            <a:solidFill>
              <a:schemeClr val="bg1"/>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cs-CZ"/>
          </a:p>
        </p:txBody>
      </p:sp>
      <p:sp>
        <p:nvSpPr>
          <p:cNvPr id="20" name="Oval 19"/>
          <p:cNvSpPr/>
          <p:nvPr/>
        </p:nvSpPr>
        <p:spPr>
          <a:xfrm>
            <a:off x="2364735" y="5977678"/>
            <a:ext cx="249167" cy="318654"/>
          </a:xfrm>
          <a:prstGeom prst="ellipse">
            <a:avLst/>
          </a:prstGeom>
          <a:solidFill>
            <a:schemeClr val="bg1"/>
          </a:solidFill>
          <a:ln>
            <a:solidFill>
              <a:schemeClr val="bg1"/>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cs-CZ"/>
          </a:p>
        </p:txBody>
      </p:sp>
      <p:cxnSp>
        <p:nvCxnSpPr>
          <p:cNvPr id="22" name="Straight Connector 21"/>
          <p:cNvCxnSpPr/>
          <p:nvPr/>
        </p:nvCxnSpPr>
        <p:spPr>
          <a:xfrm flipH="1">
            <a:off x="5830589" y="5206442"/>
            <a:ext cx="831273" cy="1182254"/>
          </a:xfrm>
          <a:prstGeom prst="line">
            <a:avLst/>
          </a:prstGeom>
          <a:ln>
            <a:solidFill>
              <a:schemeClr val="bg2">
                <a:lumMod val="75000"/>
              </a:schemeClr>
            </a:solidFill>
          </a:ln>
        </p:spPr>
        <p:style>
          <a:lnRef idx="1">
            <a:schemeClr val="dk1"/>
          </a:lnRef>
          <a:fillRef idx="0">
            <a:schemeClr val="dk1"/>
          </a:fillRef>
          <a:effectRef idx="0">
            <a:schemeClr val="dk1"/>
          </a:effectRef>
          <a:fontRef idx="minor">
            <a:schemeClr val="tx1"/>
          </a:fontRef>
        </p:style>
      </p:cxnSp>
      <p:cxnSp>
        <p:nvCxnSpPr>
          <p:cNvPr id="23" name="Straight Connector 22"/>
          <p:cNvCxnSpPr/>
          <p:nvPr/>
        </p:nvCxnSpPr>
        <p:spPr>
          <a:xfrm flipH="1">
            <a:off x="5706005" y="5977678"/>
            <a:ext cx="311512" cy="411018"/>
          </a:xfrm>
          <a:prstGeom prst="line">
            <a:avLst/>
          </a:prstGeom>
          <a:ln>
            <a:solidFill>
              <a:schemeClr val="bg2">
                <a:lumMod val="75000"/>
              </a:schemeClr>
            </a:solidFill>
          </a:ln>
        </p:spPr>
        <p:style>
          <a:lnRef idx="1">
            <a:schemeClr val="dk1"/>
          </a:lnRef>
          <a:fillRef idx="0">
            <a:schemeClr val="dk1"/>
          </a:fillRef>
          <a:effectRef idx="0">
            <a:schemeClr val="dk1"/>
          </a:effectRef>
          <a:fontRef idx="minor">
            <a:schemeClr val="tx1"/>
          </a:fontRef>
        </p:style>
      </p:cxnSp>
      <p:cxnSp>
        <p:nvCxnSpPr>
          <p:cNvPr id="25" name="Straight Connector 24"/>
          <p:cNvCxnSpPr/>
          <p:nvPr/>
        </p:nvCxnSpPr>
        <p:spPr>
          <a:xfrm flipH="1">
            <a:off x="5622772" y="5977678"/>
            <a:ext cx="270162" cy="366568"/>
          </a:xfrm>
          <a:prstGeom prst="line">
            <a:avLst/>
          </a:prstGeom>
          <a:ln>
            <a:solidFill>
              <a:schemeClr val="bg2">
                <a:lumMod val="75000"/>
              </a:schemeClr>
            </a:solidFill>
          </a:ln>
        </p:spPr>
        <p:style>
          <a:lnRef idx="1">
            <a:schemeClr val="dk1"/>
          </a:lnRef>
          <a:fillRef idx="0">
            <a:schemeClr val="dk1"/>
          </a:fillRef>
          <a:effectRef idx="0">
            <a:schemeClr val="dk1"/>
          </a:effectRef>
          <a:fontRef idx="minor">
            <a:schemeClr val="tx1"/>
          </a:fontRef>
        </p:style>
      </p:cxnSp>
      <p:cxnSp>
        <p:nvCxnSpPr>
          <p:cNvPr id="27" name="Straight Connector 26"/>
          <p:cNvCxnSpPr/>
          <p:nvPr/>
        </p:nvCxnSpPr>
        <p:spPr>
          <a:xfrm flipH="1">
            <a:off x="5224345" y="5977678"/>
            <a:ext cx="308372" cy="411018"/>
          </a:xfrm>
          <a:prstGeom prst="line">
            <a:avLst/>
          </a:prstGeom>
          <a:ln>
            <a:solidFill>
              <a:schemeClr val="bg2">
                <a:lumMod val="75000"/>
              </a:schemeClr>
            </a:solidFill>
          </a:ln>
        </p:spPr>
        <p:style>
          <a:lnRef idx="1">
            <a:schemeClr val="dk1"/>
          </a:lnRef>
          <a:fillRef idx="0">
            <a:schemeClr val="dk1"/>
          </a:fillRef>
          <a:effectRef idx="0">
            <a:schemeClr val="dk1"/>
          </a:effectRef>
          <a:fontRef idx="minor">
            <a:schemeClr val="tx1"/>
          </a:fontRef>
        </p:style>
      </p:cxnSp>
      <p:cxnSp>
        <p:nvCxnSpPr>
          <p:cNvPr id="29" name="Straight Connector 28"/>
          <p:cNvCxnSpPr/>
          <p:nvPr/>
        </p:nvCxnSpPr>
        <p:spPr>
          <a:xfrm flipH="1">
            <a:off x="5390817" y="5977678"/>
            <a:ext cx="266483" cy="366568"/>
          </a:xfrm>
          <a:prstGeom prst="line">
            <a:avLst/>
          </a:prstGeom>
          <a:ln>
            <a:solidFill>
              <a:schemeClr val="bg2">
                <a:lumMod val="75000"/>
              </a:schemeClr>
            </a:solidFill>
          </a:ln>
        </p:spPr>
        <p:style>
          <a:lnRef idx="1">
            <a:schemeClr val="dk1"/>
          </a:lnRef>
          <a:fillRef idx="0">
            <a:schemeClr val="dk1"/>
          </a:fillRef>
          <a:effectRef idx="0">
            <a:schemeClr val="dk1"/>
          </a:effectRef>
          <a:fontRef idx="minor">
            <a:schemeClr val="tx1"/>
          </a:fontRef>
        </p:style>
      </p:cxnSp>
      <p:sp>
        <p:nvSpPr>
          <p:cNvPr id="32" name="Rectangle 31"/>
          <p:cNvSpPr/>
          <p:nvPr/>
        </p:nvSpPr>
        <p:spPr>
          <a:xfrm>
            <a:off x="1958244" y="5900901"/>
            <a:ext cx="5479472" cy="729673"/>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cxnSp>
        <p:nvCxnSpPr>
          <p:cNvPr id="24" name="Přímá spojnice 7"/>
          <p:cNvCxnSpPr/>
          <p:nvPr/>
        </p:nvCxnSpPr>
        <p:spPr>
          <a:xfrm>
            <a:off x="0" y="5977678"/>
            <a:ext cx="9144000" cy="0"/>
          </a:xfrm>
          <a:prstGeom prst="line">
            <a:avLst/>
          </a:prstGeom>
          <a:ln/>
        </p:spPr>
        <p:style>
          <a:lnRef idx="1">
            <a:schemeClr val="accent5"/>
          </a:lnRef>
          <a:fillRef idx="0">
            <a:schemeClr val="accent5"/>
          </a:fillRef>
          <a:effectRef idx="0">
            <a:schemeClr val="accent5"/>
          </a:effectRef>
          <a:fontRef idx="minor">
            <a:schemeClr val="tx1"/>
          </a:fontRef>
        </p:style>
      </p:cxnSp>
      <p:pic>
        <p:nvPicPr>
          <p:cNvPr id="26" name="Obrázek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67235" y="6069720"/>
            <a:ext cx="2510405" cy="768487"/>
          </a:xfrm>
          <a:prstGeom prst="rect">
            <a:avLst/>
          </a:prstGeom>
        </p:spPr>
      </p:pic>
      <p:sp>
        <p:nvSpPr>
          <p:cNvPr id="28" name="Nadpis 1"/>
          <p:cNvSpPr txBox="1">
            <a:spLocks/>
          </p:cNvSpPr>
          <p:nvPr/>
        </p:nvSpPr>
        <p:spPr>
          <a:xfrm>
            <a:off x="2422760" y="238116"/>
            <a:ext cx="6542820" cy="698646"/>
          </a:xfrm>
          <a:prstGeom prst="rect">
            <a:avLst/>
          </a:prstGeom>
        </p:spPr>
        <p:txBody>
          <a:bodyPr vert="horz" lIns="91440" tIns="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30" name="Obrázek 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0309" y="144762"/>
            <a:ext cx="2032941" cy="792000"/>
          </a:xfrm>
          <a:prstGeom prst="rect">
            <a:avLst/>
          </a:prstGeom>
        </p:spPr>
      </p:pic>
      <p:cxnSp>
        <p:nvCxnSpPr>
          <p:cNvPr id="31" name="Přímá spojnice 7"/>
          <p:cNvCxnSpPr/>
          <p:nvPr/>
        </p:nvCxnSpPr>
        <p:spPr>
          <a:xfrm>
            <a:off x="15678" y="1042750"/>
            <a:ext cx="9144000" cy="0"/>
          </a:xfrm>
          <a:prstGeom prst="line">
            <a:avLst/>
          </a:prstGeom>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246168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748" y="820747"/>
            <a:ext cx="7886700" cy="1325563"/>
          </a:xfrm>
        </p:spPr>
        <p:txBody>
          <a:bodyPr/>
          <a:lstStyle/>
          <a:p>
            <a:pPr algn="ctr"/>
            <a:r>
              <a:rPr lang="cs-CZ" dirty="0" smtClean="0">
                <a:solidFill>
                  <a:srgbClr val="0070C0"/>
                </a:solidFill>
              </a:rPr>
              <a:t>Shrnutí učiva</a:t>
            </a:r>
            <a:endParaRPr lang="cs-CZ" dirty="0">
              <a:solidFill>
                <a:srgbClr val="0070C0"/>
              </a:solidFill>
            </a:endParaRPr>
          </a:p>
        </p:txBody>
      </p:sp>
      <p:sp>
        <p:nvSpPr>
          <p:cNvPr id="3" name="Content Placeholder 2"/>
          <p:cNvSpPr>
            <a:spLocks noGrp="1"/>
          </p:cNvSpPr>
          <p:nvPr>
            <p:ph idx="1"/>
          </p:nvPr>
        </p:nvSpPr>
        <p:spPr>
          <a:xfrm>
            <a:off x="0" y="2003961"/>
            <a:ext cx="9148196" cy="3721359"/>
          </a:xfrm>
        </p:spPr>
        <p:txBody>
          <a:bodyPr>
            <a:noAutofit/>
          </a:bodyPr>
          <a:lstStyle/>
          <a:p>
            <a:r>
              <a:rPr lang="cs-CZ" sz="2000" dirty="0" smtClean="0"/>
              <a:t>Druhy vytápění se liší použitým palivem, provedením a umístěním topidel.</a:t>
            </a:r>
          </a:p>
          <a:p>
            <a:r>
              <a:rPr lang="cs-CZ" sz="2000" dirty="0" smtClean="0"/>
              <a:t>Funkcí je zajištění co nejvyšší úrovně tepelné pohody pro jeho uživatele.</a:t>
            </a:r>
          </a:p>
          <a:p>
            <a:r>
              <a:rPr lang="cs-CZ" sz="2000" dirty="0" smtClean="0"/>
              <a:t>Dělí se na:</a:t>
            </a:r>
          </a:p>
          <a:p>
            <a:pPr lvl="1"/>
            <a:r>
              <a:rPr lang="cs-CZ" sz="2000" dirty="0" smtClean="0"/>
              <a:t>Lokální</a:t>
            </a:r>
          </a:p>
          <a:p>
            <a:pPr lvl="1"/>
            <a:r>
              <a:rPr lang="cs-CZ" sz="2000" dirty="0" smtClean="0"/>
              <a:t>Etážové</a:t>
            </a:r>
          </a:p>
          <a:p>
            <a:pPr lvl="1"/>
            <a:r>
              <a:rPr lang="cs-CZ" sz="2000" dirty="0" smtClean="0"/>
              <a:t>Ústřední</a:t>
            </a:r>
          </a:p>
          <a:p>
            <a:pPr lvl="1"/>
            <a:r>
              <a:rPr lang="cs-CZ" sz="2000" dirty="0" smtClean="0"/>
              <a:t>Dálkové</a:t>
            </a:r>
          </a:p>
          <a:p>
            <a:pPr lvl="1"/>
            <a:r>
              <a:rPr lang="cs-CZ" sz="2000" dirty="0" smtClean="0"/>
              <a:t>Podlahové</a:t>
            </a:r>
          </a:p>
          <a:p>
            <a:pPr lvl="1"/>
            <a:r>
              <a:rPr lang="cs-CZ" sz="2000" dirty="0" smtClean="0"/>
              <a:t>Stěnové</a:t>
            </a:r>
          </a:p>
          <a:p>
            <a:r>
              <a:rPr lang="cs-CZ" sz="2000" dirty="0" smtClean="0"/>
              <a:t>Každé z nich mají své výhody i nevýhody.</a:t>
            </a:r>
          </a:p>
        </p:txBody>
      </p:sp>
      <p:cxnSp>
        <p:nvCxnSpPr>
          <p:cNvPr id="4" name="Přímá spojnice 7"/>
          <p:cNvCxnSpPr/>
          <p:nvPr/>
        </p:nvCxnSpPr>
        <p:spPr>
          <a:xfrm>
            <a:off x="0" y="5996763"/>
            <a:ext cx="9144000" cy="0"/>
          </a:xfrm>
          <a:prstGeom prst="line">
            <a:avLst/>
          </a:prstGeom>
          <a:ln/>
        </p:spPr>
        <p:style>
          <a:lnRef idx="1">
            <a:schemeClr val="accent5"/>
          </a:lnRef>
          <a:fillRef idx="0">
            <a:schemeClr val="accent5"/>
          </a:fillRef>
          <a:effectRef idx="0">
            <a:schemeClr val="accent5"/>
          </a:effectRef>
          <a:fontRef idx="minor">
            <a:schemeClr val="tx1"/>
          </a:fontRef>
        </p:style>
      </p:cxnSp>
      <p:pic>
        <p:nvPicPr>
          <p:cNvPr id="5" name="Obrázek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7235" y="6069720"/>
            <a:ext cx="2510405" cy="768487"/>
          </a:xfrm>
          <a:prstGeom prst="rect">
            <a:avLst/>
          </a:prstGeom>
        </p:spPr>
      </p:pic>
      <p:sp>
        <p:nvSpPr>
          <p:cNvPr id="6" name="Nadpis 1"/>
          <p:cNvSpPr txBox="1">
            <a:spLocks/>
          </p:cNvSpPr>
          <p:nvPr/>
        </p:nvSpPr>
        <p:spPr>
          <a:xfrm>
            <a:off x="2402886" y="145207"/>
            <a:ext cx="6525524" cy="728720"/>
          </a:xfrm>
          <a:prstGeom prst="rect">
            <a:avLst/>
          </a:prstGeom>
        </p:spPr>
        <p:txBody>
          <a:bodyPr vert="horz" lIns="91440" tIns="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7"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435" y="51853"/>
            <a:ext cx="2032941" cy="792000"/>
          </a:xfrm>
          <a:prstGeom prst="rect">
            <a:avLst/>
          </a:prstGeom>
        </p:spPr>
      </p:pic>
      <p:cxnSp>
        <p:nvCxnSpPr>
          <p:cNvPr id="8" name="Přímá spojnice 7"/>
          <p:cNvCxnSpPr/>
          <p:nvPr/>
        </p:nvCxnSpPr>
        <p:spPr>
          <a:xfrm>
            <a:off x="-4196" y="949841"/>
            <a:ext cx="9144000" cy="0"/>
          </a:xfrm>
          <a:prstGeom prst="line">
            <a:avLst/>
          </a:prstGeom>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192744059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628650" y="2146309"/>
            <a:ext cx="7886700" cy="4030654"/>
          </a:xfrm>
        </p:spPr>
        <p:txBody>
          <a:bodyPr/>
          <a:lstStyle/>
          <a:p>
            <a:pPr marL="514350" indent="-514350">
              <a:buAutoNum type="arabicPeriod"/>
            </a:pPr>
            <a:r>
              <a:rPr lang="cs-CZ" dirty="0" smtClean="0"/>
              <a:t>Jaké jsou základní druhy vytápění?</a:t>
            </a:r>
          </a:p>
          <a:p>
            <a:pPr marL="514350" indent="-514350">
              <a:buAutoNum type="arabicPeriod"/>
            </a:pPr>
            <a:r>
              <a:rPr lang="cs-CZ" dirty="0" smtClean="0"/>
              <a:t>Popiš podlahové vytápění.</a:t>
            </a:r>
          </a:p>
          <a:p>
            <a:pPr marL="514350" indent="-514350">
              <a:buAutoNum type="arabicPeriod"/>
            </a:pPr>
            <a:r>
              <a:rPr lang="cs-CZ" dirty="0" smtClean="0"/>
              <a:t>Popiš výhody a nevýhody teplovzdušného vytápění.</a:t>
            </a:r>
            <a:endParaRPr lang="cs-CZ" dirty="0"/>
          </a:p>
        </p:txBody>
      </p:sp>
      <p:sp>
        <p:nvSpPr>
          <p:cNvPr id="4" name="Title 1"/>
          <p:cNvSpPr txBox="1">
            <a:spLocks/>
          </p:cNvSpPr>
          <p:nvPr/>
        </p:nvSpPr>
        <p:spPr>
          <a:xfrm>
            <a:off x="630748" y="820747"/>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s-CZ" dirty="0" smtClean="0">
                <a:solidFill>
                  <a:srgbClr val="0070C0"/>
                </a:solidFill>
              </a:rPr>
              <a:t>Otázky k opakování</a:t>
            </a:r>
            <a:endParaRPr lang="cs-CZ" dirty="0">
              <a:solidFill>
                <a:srgbClr val="0070C0"/>
              </a:solidFill>
            </a:endParaRPr>
          </a:p>
        </p:txBody>
      </p:sp>
    </p:spTree>
    <p:extLst>
      <p:ext uri="{BB962C8B-B14F-4D97-AF65-F5344CB8AC3E}">
        <p14:creationId xmlns:p14="http://schemas.microsoft.com/office/powerpoint/2010/main" val="337083258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4455" y="843854"/>
            <a:ext cx="7886700" cy="1325563"/>
          </a:xfrm>
        </p:spPr>
        <p:txBody>
          <a:bodyPr/>
          <a:lstStyle/>
          <a:p>
            <a:pPr algn="ctr"/>
            <a:r>
              <a:rPr lang="cs-CZ" dirty="0" smtClean="0">
                <a:solidFill>
                  <a:srgbClr val="0070C0"/>
                </a:solidFill>
              </a:rPr>
              <a:t>Zdroje</a:t>
            </a:r>
            <a:endParaRPr lang="cs-CZ" dirty="0">
              <a:solidFill>
                <a:srgbClr val="0070C0"/>
              </a:solidFill>
            </a:endParaRPr>
          </a:p>
        </p:txBody>
      </p:sp>
      <p:sp>
        <p:nvSpPr>
          <p:cNvPr id="3" name="Content Placeholder 2"/>
          <p:cNvSpPr>
            <a:spLocks noGrp="1"/>
          </p:cNvSpPr>
          <p:nvPr>
            <p:ph idx="1"/>
          </p:nvPr>
        </p:nvSpPr>
        <p:spPr>
          <a:xfrm>
            <a:off x="531923" y="2040076"/>
            <a:ext cx="6447501" cy="3880773"/>
          </a:xfrm>
        </p:spPr>
        <p:txBody>
          <a:bodyPr/>
          <a:lstStyle/>
          <a:p>
            <a:r>
              <a:rPr lang="cs-CZ" dirty="0"/>
              <a:t>TAJBR, Stanislav. </a:t>
            </a:r>
            <a:r>
              <a:rPr lang="cs-CZ" i="1" dirty="0"/>
              <a:t>Vytápění</a:t>
            </a:r>
            <a:r>
              <a:rPr lang="cs-CZ" dirty="0"/>
              <a:t>. Mostecká 9 Praha </a:t>
            </a:r>
            <a:r>
              <a:rPr lang="cs-CZ" dirty="0" smtClean="0"/>
              <a:t>1:Sobotáles</a:t>
            </a:r>
            <a:r>
              <a:rPr lang="cs-CZ" dirty="0"/>
              <a:t>, 1998, ISBN </a:t>
            </a:r>
            <a:r>
              <a:rPr lang="cs-CZ" dirty="0" smtClean="0"/>
              <a:t>80-85920-53-0</a:t>
            </a:r>
          </a:p>
          <a:p>
            <a:pPr lvl="1"/>
            <a:r>
              <a:rPr lang="cs-CZ" dirty="0" smtClean="0"/>
              <a:t>Str. 75, obrázek č. 3.10</a:t>
            </a:r>
            <a:endParaRPr lang="cs-CZ" dirty="0" smtClean="0">
              <a:solidFill>
                <a:schemeClr val="tx1"/>
              </a:solidFill>
            </a:endParaRPr>
          </a:p>
          <a:p>
            <a:pPr lvl="1"/>
            <a:endParaRPr lang="cs-CZ" dirty="0" smtClean="0">
              <a:solidFill>
                <a:schemeClr val="tx1"/>
              </a:solidFill>
            </a:endParaRPr>
          </a:p>
        </p:txBody>
      </p:sp>
      <p:cxnSp>
        <p:nvCxnSpPr>
          <p:cNvPr id="4" name="Přímá spojnice 7"/>
          <p:cNvCxnSpPr/>
          <p:nvPr/>
        </p:nvCxnSpPr>
        <p:spPr>
          <a:xfrm>
            <a:off x="0" y="5996763"/>
            <a:ext cx="9144000" cy="0"/>
          </a:xfrm>
          <a:prstGeom prst="line">
            <a:avLst/>
          </a:prstGeom>
          <a:ln/>
        </p:spPr>
        <p:style>
          <a:lnRef idx="1">
            <a:schemeClr val="accent5"/>
          </a:lnRef>
          <a:fillRef idx="0">
            <a:schemeClr val="accent5"/>
          </a:fillRef>
          <a:effectRef idx="0">
            <a:schemeClr val="accent5"/>
          </a:effectRef>
          <a:fontRef idx="minor">
            <a:schemeClr val="tx1"/>
          </a:fontRef>
        </p:style>
      </p:cxnSp>
      <p:pic>
        <p:nvPicPr>
          <p:cNvPr id="5" name="Obrázek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7235" y="6069720"/>
            <a:ext cx="2510405" cy="768487"/>
          </a:xfrm>
          <a:prstGeom prst="rect">
            <a:avLst/>
          </a:prstGeom>
        </p:spPr>
      </p:pic>
      <p:sp>
        <p:nvSpPr>
          <p:cNvPr id="6" name="Nadpis 1"/>
          <p:cNvSpPr txBox="1">
            <a:spLocks/>
          </p:cNvSpPr>
          <p:nvPr/>
        </p:nvSpPr>
        <p:spPr>
          <a:xfrm>
            <a:off x="2402885" y="145207"/>
            <a:ext cx="6570129" cy="728720"/>
          </a:xfrm>
          <a:prstGeom prst="rect">
            <a:avLst/>
          </a:prstGeom>
        </p:spPr>
        <p:txBody>
          <a:bodyPr vert="horz" lIns="91440" tIns="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7"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435" y="51853"/>
            <a:ext cx="2032941" cy="792000"/>
          </a:xfrm>
          <a:prstGeom prst="rect">
            <a:avLst/>
          </a:prstGeom>
        </p:spPr>
      </p:pic>
      <p:cxnSp>
        <p:nvCxnSpPr>
          <p:cNvPr id="8" name="Přímá spojnice 7"/>
          <p:cNvCxnSpPr/>
          <p:nvPr/>
        </p:nvCxnSpPr>
        <p:spPr>
          <a:xfrm>
            <a:off x="-4196" y="949841"/>
            <a:ext cx="9144000" cy="0"/>
          </a:xfrm>
          <a:prstGeom prst="line">
            <a:avLst/>
          </a:prstGeom>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152820057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70</TotalTime>
  <Words>1035</Words>
  <Application>Microsoft Office PowerPoint</Application>
  <PresentationFormat>Předvádění na obrazovce (4:3)</PresentationFormat>
  <Paragraphs>135</Paragraphs>
  <Slides>18</Slides>
  <Notes>1</Notes>
  <HiddenSlides>0</HiddenSlides>
  <MMClips>0</MMClips>
  <ScaleCrop>false</ScaleCrop>
  <HeadingPairs>
    <vt:vector size="4" baseType="variant">
      <vt:variant>
        <vt:lpstr>Motiv</vt:lpstr>
      </vt:variant>
      <vt:variant>
        <vt:i4>1</vt:i4>
      </vt:variant>
      <vt:variant>
        <vt:lpstr>Nadpisy snímků</vt:lpstr>
      </vt:variant>
      <vt:variant>
        <vt:i4>18</vt:i4>
      </vt:variant>
    </vt:vector>
  </HeadingPairs>
  <TitlesOfParts>
    <vt:vector size="19" baseType="lpstr">
      <vt:lpstr>Office Theme</vt:lpstr>
      <vt:lpstr>Prezentace aplikace PowerPoint</vt:lpstr>
      <vt:lpstr>Druhy vytápění</vt:lpstr>
      <vt:lpstr>Úvodem</vt:lpstr>
      <vt:lpstr>Druhy vytápění obytných domů</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Shrnutí učiva</vt:lpstr>
      <vt:lpstr>Prezentace aplikace PowerPoint</vt:lpstr>
      <vt:lpstr>Zdroje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Druhy vytápění</dc:title>
  <dc:creator>Acanthophis</dc:creator>
  <cp:lastModifiedBy>Ivana Gajdošová Ing.</cp:lastModifiedBy>
  <cp:revision>19</cp:revision>
  <dcterms:created xsi:type="dcterms:W3CDTF">2013-03-29T17:42:25Z</dcterms:created>
  <dcterms:modified xsi:type="dcterms:W3CDTF">2013-12-09T11:00:29Z</dcterms:modified>
</cp:coreProperties>
</file>