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0"/>
  </p:notesMasterIdLst>
  <p:sldIdLst>
    <p:sldId id="256" r:id="rId2"/>
    <p:sldId id="280" r:id="rId3"/>
    <p:sldId id="259" r:id="rId4"/>
    <p:sldId id="274" r:id="rId5"/>
    <p:sldId id="275" r:id="rId6"/>
    <p:sldId id="281" r:id="rId7"/>
    <p:sldId id="282" r:id="rId8"/>
    <p:sldId id="276" r:id="rId9"/>
    <p:sldId id="277" r:id="rId10"/>
    <p:sldId id="284" r:id="rId11"/>
    <p:sldId id="283" r:id="rId12"/>
    <p:sldId id="278" r:id="rId13"/>
    <p:sldId id="285" r:id="rId14"/>
    <p:sldId id="279" r:id="rId15"/>
    <p:sldId id="286" r:id="rId16"/>
    <p:sldId id="287" r:id="rId17"/>
    <p:sldId id="273" r:id="rId18"/>
    <p:sldId id="272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69" autoAdjust="0"/>
    <p:restoredTop sz="94660"/>
  </p:normalViewPr>
  <p:slideViewPr>
    <p:cSldViewPr snapToGrid="0">
      <p:cViewPr>
        <p:scale>
          <a:sx n="126" d="100"/>
          <a:sy n="126" d="100"/>
        </p:scale>
        <p:origin x="-674" y="17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742F3F-5A3A-463C-9FFA-39C32735D8E3}" type="datetimeFigureOut">
              <a:rPr lang="cs-CZ" smtClean="0"/>
              <a:t>9.12.2013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C1C6D2-49E3-4E15-A9FA-151A0283B2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6656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367D4-85F1-430D-8111-632E529431DD}" type="datetimeFigureOut">
              <a:rPr lang="cs-CZ" smtClean="0"/>
              <a:t>9.12.2013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F797B-1373-4227-A727-CB05443A6D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35704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367D4-85F1-430D-8111-632E529431DD}" type="datetimeFigureOut">
              <a:rPr lang="cs-CZ" smtClean="0"/>
              <a:t>9.12.2013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F797B-1373-4227-A727-CB05443A6D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9644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367D4-85F1-430D-8111-632E529431DD}" type="datetimeFigureOut">
              <a:rPr lang="cs-CZ" smtClean="0"/>
              <a:t>9.12.2013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F797B-1373-4227-A727-CB05443A6D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29831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367D4-85F1-430D-8111-632E529431DD}" type="datetimeFigureOut">
              <a:rPr lang="cs-CZ" smtClean="0"/>
              <a:t>9.12.2013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F797B-1373-4227-A727-CB05443A6D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2791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367D4-85F1-430D-8111-632E529431DD}" type="datetimeFigureOut">
              <a:rPr lang="cs-CZ" smtClean="0"/>
              <a:t>9.12.2013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F797B-1373-4227-A727-CB05443A6D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4546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367D4-85F1-430D-8111-632E529431DD}" type="datetimeFigureOut">
              <a:rPr lang="cs-CZ" smtClean="0"/>
              <a:t>9.12.2013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F797B-1373-4227-A727-CB05443A6D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02389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367D4-85F1-430D-8111-632E529431DD}" type="datetimeFigureOut">
              <a:rPr lang="cs-CZ" smtClean="0"/>
              <a:t>9.12.2013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F797B-1373-4227-A727-CB05443A6D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98588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367D4-85F1-430D-8111-632E529431DD}" type="datetimeFigureOut">
              <a:rPr lang="cs-CZ" smtClean="0"/>
              <a:t>9.12.2013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F797B-1373-4227-A727-CB05443A6D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8144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367D4-85F1-430D-8111-632E529431DD}" type="datetimeFigureOut">
              <a:rPr lang="cs-CZ" smtClean="0"/>
              <a:t>9.12.2013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F797B-1373-4227-A727-CB05443A6D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56101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367D4-85F1-430D-8111-632E529431DD}" type="datetimeFigureOut">
              <a:rPr lang="cs-CZ" smtClean="0"/>
              <a:t>9.12.2013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F797B-1373-4227-A727-CB05443A6D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53421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367D4-85F1-430D-8111-632E529431DD}" type="datetimeFigureOut">
              <a:rPr lang="cs-CZ" smtClean="0"/>
              <a:t>9.12.2013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F797B-1373-4227-A727-CB05443A6D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9495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9367D4-85F1-430D-8111-632E529431DD}" type="datetimeFigureOut">
              <a:rPr lang="cs-CZ" smtClean="0"/>
              <a:t>9.12.2013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7F797B-1373-4227-A727-CB05443A6D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08136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media.novinky.cz/341/193414-original1-imqx2.jpg" TargetMode="External"/><Relationship Id="rId3" Type="http://schemas.openxmlformats.org/officeDocument/2006/relationships/hyperlink" Target="http://www.4heat.cz/ckfinder/userfiles/images/neon.jpg" TargetMode="External"/><Relationship Id="rId7" Type="http://schemas.openxmlformats.org/officeDocument/2006/relationships/hyperlink" Target="http://www.asb-portal.cz/UserFiles/Image/tzb/vytapeni/konvektory-moderni-zpusob-vytapeni-2963/konvektor-ol-exclusive-big-image.jpg" TargetMode="External"/><Relationship Id="rId2" Type="http://schemas.openxmlformats.org/officeDocument/2006/relationships/hyperlink" Target="http://www.4heat.cz/ckfinder/userfiles/images/xenon-supra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nergitech.cz/c2/page-images/000004/000853-02.jpg" TargetMode="External"/><Relationship Id="rId5" Type="http://schemas.openxmlformats.org/officeDocument/2006/relationships/hyperlink" Target="http://www.eprimotopy.cz/fotky17591/fotos/17591_73_17591_72__vyrd11_71E1-104.jpg" TargetMode="External"/><Relationship Id="rId10" Type="http://schemas.openxmlformats.org/officeDocument/2006/relationships/image" Target="../media/image1.png"/><Relationship Id="rId4" Type="http://schemas.openxmlformats.org/officeDocument/2006/relationships/hyperlink" Target="http://www.elektrickeradiatory.sk/fotky3544/fotos/_vyrn_5speicherheizung_16.jpg" TargetMode="External"/><Relationship Id="rId9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 txBox="1">
            <a:spLocks/>
          </p:cNvSpPr>
          <p:nvPr/>
        </p:nvSpPr>
        <p:spPr>
          <a:xfrm>
            <a:off x="2402886" y="145207"/>
            <a:ext cx="6332236" cy="698646"/>
          </a:xfrm>
          <a:prstGeom prst="rect">
            <a:avLst/>
          </a:prstGeom>
        </p:spPr>
        <p:txBody>
          <a:bodyPr vert="horz" lIns="91440" tIns="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35" y="51853"/>
            <a:ext cx="2032941" cy="792000"/>
          </a:xfrm>
          <a:prstGeom prst="rect">
            <a:avLst/>
          </a:prstGeom>
        </p:spPr>
      </p:pic>
      <p:cxnSp>
        <p:nvCxnSpPr>
          <p:cNvPr id="18" name="Přímá spojnice 7"/>
          <p:cNvCxnSpPr/>
          <p:nvPr/>
        </p:nvCxnSpPr>
        <p:spPr>
          <a:xfrm>
            <a:off x="-4196" y="949841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19" name="Přímá spojnice 7"/>
          <p:cNvCxnSpPr/>
          <p:nvPr/>
        </p:nvCxnSpPr>
        <p:spPr>
          <a:xfrm>
            <a:off x="0" y="5996763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20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235" y="6069720"/>
            <a:ext cx="2510405" cy="768487"/>
          </a:xfrm>
          <a:prstGeom prst="rect">
            <a:avLst/>
          </a:prstGeom>
        </p:spPr>
      </p:pic>
      <p:sp>
        <p:nvSpPr>
          <p:cNvPr id="12" name="TextovéPole 9"/>
          <p:cNvSpPr txBox="1"/>
          <p:nvPr/>
        </p:nvSpPr>
        <p:spPr>
          <a:xfrm>
            <a:off x="812214" y="1058093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400" b="1" dirty="0" smtClean="0"/>
              <a:t>Elektrická topidla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08294" y="1519939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400" b="1" smtClean="0"/>
              <a:t>VY_32_INOVACE_18_349</a:t>
            </a:r>
            <a:endParaRPr lang="cs-CZ" sz="2400" b="1" dirty="0"/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0328005"/>
              </p:ext>
            </p:extLst>
          </p:nvPr>
        </p:nvGraphicFramePr>
        <p:xfrm>
          <a:off x="742437" y="2183072"/>
          <a:ext cx="7560000" cy="365246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18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Seznámení s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elektrickým vytápěním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Vytápění, topidla, akumulace, přímotopy, hybridy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Vytápění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Ludvík </a:t>
                      </a:r>
                      <a:r>
                        <a:rPr lang="cs-CZ" sz="1200" dirty="0" err="1" smtClean="0">
                          <a:effectLst/>
                        </a:rPr>
                        <a:t>Hrtánek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prezentace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Doplňování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myšlenkové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mapy 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1.- 3.ročník, žáci 15 – 18 let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96462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strana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2066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097196"/>
            <a:ext cx="6858000" cy="2387600"/>
          </a:xfrm>
        </p:spPr>
        <p:txBody>
          <a:bodyPr/>
          <a:lstStyle/>
          <a:p>
            <a:r>
              <a:rPr lang="cs-CZ" b="1" dirty="0" smtClean="0"/>
              <a:t>Elektrická topidla</a:t>
            </a:r>
            <a:endParaRPr lang="cs-CZ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cs-CZ" sz="4400" b="1" dirty="0">
                <a:solidFill>
                  <a:schemeClr val="accent1"/>
                </a:solidFill>
              </a:rPr>
              <a:t>Elektrické vytápění</a:t>
            </a: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2402885" y="145207"/>
            <a:ext cx="6510655" cy="698646"/>
          </a:xfrm>
          <a:prstGeom prst="rect">
            <a:avLst/>
          </a:prstGeom>
        </p:spPr>
        <p:txBody>
          <a:bodyPr vert="horz" lIns="91440" tIns="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35" y="51853"/>
            <a:ext cx="2032941" cy="792000"/>
          </a:xfrm>
          <a:prstGeom prst="rect">
            <a:avLst/>
          </a:prstGeom>
        </p:spPr>
      </p:pic>
      <p:cxnSp>
        <p:nvCxnSpPr>
          <p:cNvPr id="18" name="Přímá spojnice 7"/>
          <p:cNvCxnSpPr/>
          <p:nvPr/>
        </p:nvCxnSpPr>
        <p:spPr>
          <a:xfrm>
            <a:off x="-4196" y="949841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19" name="Přímá spojnice 7"/>
          <p:cNvCxnSpPr/>
          <p:nvPr/>
        </p:nvCxnSpPr>
        <p:spPr>
          <a:xfrm>
            <a:off x="0" y="5996763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20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235" y="6069720"/>
            <a:ext cx="2510405" cy="768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469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9086" y="946883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cs-CZ" b="1" dirty="0">
                <a:solidFill>
                  <a:schemeClr val="accent1"/>
                </a:solidFill>
              </a:rPr>
              <a:t>Elektrické vytápění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5852" y="1977483"/>
            <a:ext cx="8564137" cy="380369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dirty="0" smtClean="0"/>
              <a:t>- využití </a:t>
            </a:r>
            <a:r>
              <a:rPr lang="cs-CZ" sz="1800" dirty="0"/>
              <a:t>elektřiny k vytápění představuje přijatelnou variantu zajištění dodávky tepla </a:t>
            </a:r>
            <a:r>
              <a:rPr lang="cs-CZ" sz="1800" dirty="0" smtClean="0"/>
              <a:t>bez složitých </a:t>
            </a:r>
            <a:r>
              <a:rPr lang="cs-CZ" sz="1800" dirty="0"/>
              <a:t>zásahů do </a:t>
            </a:r>
            <a:r>
              <a:rPr lang="cs-CZ" sz="1800" dirty="0" smtClean="0"/>
              <a:t>stavby, téměř </a:t>
            </a:r>
            <a:r>
              <a:rPr lang="cs-CZ" sz="1800" dirty="0"/>
              <a:t>nevyžaduje </a:t>
            </a:r>
            <a:r>
              <a:rPr lang="cs-CZ" sz="1800" dirty="0" smtClean="0"/>
              <a:t>obsluhu a </a:t>
            </a:r>
            <a:r>
              <a:rPr lang="cs-CZ" sz="1800" dirty="0"/>
              <a:t>je takřka </a:t>
            </a:r>
            <a:r>
              <a:rPr lang="cs-CZ" sz="1800" dirty="0" smtClean="0"/>
              <a:t>bezporuchové</a:t>
            </a:r>
          </a:p>
          <a:p>
            <a:pPr>
              <a:buFontTx/>
              <a:buChar char="-"/>
            </a:pPr>
            <a:r>
              <a:rPr lang="cs-CZ" sz="1800" dirty="0" smtClean="0"/>
              <a:t>dovoluje snadnou instalaci </a:t>
            </a:r>
            <a:r>
              <a:rPr lang="cs-CZ" sz="1800" dirty="0"/>
              <a:t>i v místech, kde by bylo zavedení teplovodních </a:t>
            </a:r>
            <a:r>
              <a:rPr lang="cs-CZ" sz="1800" dirty="0" smtClean="0"/>
              <a:t>rozvodů problematické </a:t>
            </a:r>
            <a:r>
              <a:rPr lang="cs-CZ" sz="1800" dirty="0"/>
              <a:t>a ekonomicky </a:t>
            </a:r>
            <a:r>
              <a:rPr lang="cs-CZ" sz="1800" dirty="0" smtClean="0"/>
              <a:t>nevýhodné</a:t>
            </a:r>
          </a:p>
          <a:p>
            <a:pPr>
              <a:buFontTx/>
              <a:buChar char="-"/>
            </a:pPr>
            <a:endParaRPr lang="cs-CZ" sz="1800" dirty="0"/>
          </a:p>
          <a:p>
            <a:pPr marL="0" indent="0">
              <a:buNone/>
            </a:pPr>
            <a:r>
              <a:rPr lang="cs-CZ" sz="1800" b="1" dirty="0" smtClean="0"/>
              <a:t>Výhody</a:t>
            </a:r>
          </a:p>
          <a:p>
            <a:pPr marL="0" indent="0">
              <a:buNone/>
            </a:pPr>
            <a:r>
              <a:rPr lang="cs-CZ" sz="1800" dirty="0" smtClean="0"/>
              <a:t>- téměř </a:t>
            </a:r>
            <a:r>
              <a:rPr lang="cs-CZ" sz="1800" dirty="0"/>
              <a:t>všechna dodaná elektrická energie </a:t>
            </a:r>
            <a:r>
              <a:rPr lang="cs-CZ" sz="1800" dirty="0" smtClean="0"/>
              <a:t>se přeměňuje </a:t>
            </a:r>
            <a:r>
              <a:rPr lang="cs-CZ" sz="1800" dirty="0"/>
              <a:t>na teplo, nevzniká žádný odpad ani </a:t>
            </a:r>
            <a:r>
              <a:rPr lang="cs-CZ" sz="1800" dirty="0" smtClean="0"/>
              <a:t>spaliny</a:t>
            </a:r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- bezobslužný, hygienický a hlavně ekologický provoz</a:t>
            </a:r>
          </a:p>
          <a:p>
            <a:pPr>
              <a:buFontTx/>
              <a:buChar char="-"/>
            </a:pPr>
            <a:endParaRPr lang="cs-CZ" sz="1800" dirty="0"/>
          </a:p>
          <a:p>
            <a:pPr marL="0" indent="0">
              <a:buNone/>
            </a:pPr>
            <a:r>
              <a:rPr lang="cs-CZ" sz="1800" b="1" dirty="0" smtClean="0"/>
              <a:t>Nevýhody</a:t>
            </a:r>
          </a:p>
          <a:p>
            <a:pPr marL="0" indent="0">
              <a:buNone/>
            </a:pPr>
            <a:r>
              <a:rPr lang="cs-CZ" sz="1800" dirty="0" smtClean="0"/>
              <a:t>- drahé</a:t>
            </a:r>
            <a:endParaRPr lang="cs-CZ" sz="1800" dirty="0"/>
          </a:p>
        </p:txBody>
      </p:sp>
      <p:cxnSp>
        <p:nvCxnSpPr>
          <p:cNvPr id="4" name="Přímá spojnice 7"/>
          <p:cNvCxnSpPr/>
          <p:nvPr/>
        </p:nvCxnSpPr>
        <p:spPr>
          <a:xfrm>
            <a:off x="0" y="5996763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5" name="Obráze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235" y="6069720"/>
            <a:ext cx="2510405" cy="768487"/>
          </a:xfrm>
          <a:prstGeom prst="rect">
            <a:avLst/>
          </a:prstGeom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2402885" y="145207"/>
            <a:ext cx="6577563" cy="728720"/>
          </a:xfrm>
          <a:prstGeom prst="rect">
            <a:avLst/>
          </a:prstGeom>
        </p:spPr>
        <p:txBody>
          <a:bodyPr vert="horz" lIns="91440" tIns="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7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35" y="51853"/>
            <a:ext cx="2032941" cy="792000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>
            <a:off x="-4196" y="949841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4080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2497" y="1140171"/>
            <a:ext cx="9144000" cy="504988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b="1" dirty="0"/>
              <a:t>Systémy elektrického </a:t>
            </a:r>
            <a:r>
              <a:rPr lang="cs-CZ" sz="1800" b="1" dirty="0" smtClean="0"/>
              <a:t>vytápění</a:t>
            </a:r>
          </a:p>
          <a:p>
            <a:pPr marL="0" indent="0">
              <a:buNone/>
            </a:pPr>
            <a:r>
              <a:rPr lang="cs-CZ" sz="1800" dirty="0" smtClean="0"/>
              <a:t>- obvykle </a:t>
            </a:r>
            <a:r>
              <a:rPr lang="cs-CZ" sz="1800" dirty="0"/>
              <a:t>se jedná o vytápění na principu elektrického odporového </a:t>
            </a:r>
            <a:r>
              <a:rPr lang="cs-CZ" sz="1800" dirty="0" smtClean="0"/>
              <a:t>ohřevu</a:t>
            </a:r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- při </a:t>
            </a:r>
            <a:r>
              <a:rPr lang="cs-CZ" sz="1800" dirty="0"/>
              <a:t>průchodu proudu vodičem vznikají ztráty, které se mění na </a:t>
            </a:r>
            <a:r>
              <a:rPr lang="cs-CZ" sz="1800" dirty="0" smtClean="0"/>
              <a:t>teplo</a:t>
            </a:r>
          </a:p>
          <a:p>
            <a:pPr>
              <a:buFontTx/>
              <a:buChar char="-"/>
            </a:pPr>
            <a:endParaRPr lang="cs-CZ" sz="1800" dirty="0"/>
          </a:p>
          <a:p>
            <a:pPr marL="0" indent="0">
              <a:buNone/>
            </a:pPr>
            <a:r>
              <a:rPr lang="cs-CZ" sz="1800" b="1" dirty="0"/>
              <a:t>Rozdělení systémů podle způsobu odběru elektrické energie na systémy:</a:t>
            </a:r>
          </a:p>
          <a:p>
            <a:pPr marL="0" indent="0">
              <a:buNone/>
            </a:pPr>
            <a:r>
              <a:rPr lang="cs-CZ" sz="1800" dirty="0" smtClean="0"/>
              <a:t>1)</a:t>
            </a:r>
            <a:r>
              <a:rPr lang="cs-CZ" sz="1800" b="1" dirty="0" smtClean="0"/>
              <a:t> Akumulační</a:t>
            </a:r>
            <a:r>
              <a:rPr lang="cs-CZ" sz="1800" dirty="0" smtClean="0"/>
              <a:t> (Infrazářiče, elektrické radiátory, konvektory)</a:t>
            </a:r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- </a:t>
            </a:r>
            <a:r>
              <a:rPr lang="cs-CZ" sz="1800" dirty="0"/>
              <a:t>celková denní spotřeba tepla je akumulována v rámci nízkého </a:t>
            </a:r>
            <a:r>
              <a:rPr lang="cs-CZ" sz="1800" dirty="0" smtClean="0"/>
              <a:t>tarifu (u </a:t>
            </a:r>
            <a:r>
              <a:rPr lang="cs-CZ" sz="1800" dirty="0"/>
              <a:t>nás tento tarif představuje 8 </a:t>
            </a:r>
            <a:r>
              <a:rPr lang="cs-CZ" sz="1800" dirty="0" smtClean="0"/>
              <a:t>hodin)</a:t>
            </a:r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2) </a:t>
            </a:r>
            <a:r>
              <a:rPr lang="cs-CZ" sz="1800" b="1" dirty="0" smtClean="0"/>
              <a:t>Přímotopné systémy </a:t>
            </a:r>
            <a:r>
              <a:rPr lang="cs-CZ" sz="1800" dirty="0" smtClean="0"/>
              <a:t>(Teplovodní, etážové, kamna)</a:t>
            </a:r>
            <a:endParaRPr lang="cs-CZ" sz="1800" b="1" dirty="0" smtClean="0"/>
          </a:p>
          <a:p>
            <a:pPr marL="0" indent="0">
              <a:buNone/>
            </a:pPr>
            <a:r>
              <a:rPr lang="cs-CZ" sz="1800" b="1" dirty="0" smtClean="0"/>
              <a:t>- </a:t>
            </a:r>
            <a:r>
              <a:rPr lang="cs-CZ" sz="1800" dirty="0" smtClean="0"/>
              <a:t>dodávka </a:t>
            </a:r>
            <a:r>
              <a:rPr lang="cs-CZ" sz="1800" dirty="0"/>
              <a:t>elektřiny za zvýhodněnou sazbu po dobu až 22 </a:t>
            </a:r>
            <a:r>
              <a:rPr lang="cs-CZ" sz="1800" dirty="0" smtClean="0"/>
              <a:t>hodin (podle </a:t>
            </a:r>
            <a:r>
              <a:rPr lang="cs-CZ" sz="1800" dirty="0"/>
              <a:t>tarifu rozvodného </a:t>
            </a:r>
            <a:r>
              <a:rPr lang="cs-CZ" sz="1800" dirty="0" smtClean="0"/>
              <a:t>závodu)</a:t>
            </a:r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3) </a:t>
            </a:r>
            <a:r>
              <a:rPr lang="cs-CZ" sz="1800" b="1" dirty="0" smtClean="0"/>
              <a:t>Hybridní </a:t>
            </a:r>
            <a:r>
              <a:rPr lang="cs-CZ" sz="1800" b="1" dirty="0"/>
              <a:t>systémy </a:t>
            </a:r>
            <a:r>
              <a:rPr lang="cs-CZ" sz="1800" dirty="0" smtClean="0"/>
              <a:t>(</a:t>
            </a:r>
            <a:r>
              <a:rPr lang="cs-CZ" sz="1800" dirty="0"/>
              <a:t>Akumulační kamna, teplovodní, </a:t>
            </a:r>
            <a:r>
              <a:rPr lang="cs-CZ" sz="1800" dirty="0" smtClean="0"/>
              <a:t>centrální)</a:t>
            </a:r>
            <a:endParaRPr lang="cs-CZ" sz="1800" b="1" dirty="0" smtClean="0"/>
          </a:p>
          <a:p>
            <a:pPr marL="0" indent="0">
              <a:buNone/>
            </a:pPr>
            <a:r>
              <a:rPr lang="cs-CZ" sz="1800" dirty="0" smtClean="0"/>
              <a:t>- </a:t>
            </a:r>
            <a:r>
              <a:rPr lang="cs-CZ" sz="1800" dirty="0"/>
              <a:t>kombinace akumulační a přímotopné složky</a:t>
            </a:r>
          </a:p>
          <a:p>
            <a:pPr>
              <a:buFontTx/>
              <a:buChar char="-"/>
            </a:pPr>
            <a:endParaRPr lang="cs-CZ" sz="1800" dirty="0"/>
          </a:p>
        </p:txBody>
      </p:sp>
      <p:cxnSp>
        <p:nvCxnSpPr>
          <p:cNvPr id="4" name="Přímá spojnice 7"/>
          <p:cNvCxnSpPr/>
          <p:nvPr/>
        </p:nvCxnSpPr>
        <p:spPr>
          <a:xfrm>
            <a:off x="0" y="5996763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5" name="Obráze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235" y="6069720"/>
            <a:ext cx="2510405" cy="768487"/>
          </a:xfrm>
          <a:prstGeom prst="rect">
            <a:avLst/>
          </a:prstGeom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2402885" y="145207"/>
            <a:ext cx="6510655" cy="728720"/>
          </a:xfrm>
          <a:prstGeom prst="rect">
            <a:avLst/>
          </a:prstGeom>
        </p:spPr>
        <p:txBody>
          <a:bodyPr vert="horz" lIns="91440" tIns="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7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35" y="51853"/>
            <a:ext cx="2032941" cy="792000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>
            <a:off x="-4196" y="949841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790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2761" y="1159359"/>
            <a:ext cx="9144000" cy="504988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b="1" dirty="0"/>
              <a:t>Systémy elektrického přímotopného </a:t>
            </a:r>
            <a:r>
              <a:rPr lang="cs-CZ" sz="1800" b="1" dirty="0" smtClean="0"/>
              <a:t>vytápění</a:t>
            </a:r>
          </a:p>
          <a:p>
            <a:pPr marL="0" indent="0">
              <a:buNone/>
            </a:pPr>
            <a:r>
              <a:rPr lang="cs-CZ" sz="1800" dirty="0" smtClean="0"/>
              <a:t>- pracují </a:t>
            </a:r>
            <a:r>
              <a:rPr lang="cs-CZ" sz="1800" dirty="0"/>
              <a:t>bez akumulace </a:t>
            </a:r>
            <a:r>
              <a:rPr lang="cs-CZ" sz="1800" dirty="0" smtClean="0"/>
              <a:t>energie (energii </a:t>
            </a:r>
            <a:r>
              <a:rPr lang="cs-CZ" sz="1800" dirty="0"/>
              <a:t>mění okamžitě v </a:t>
            </a:r>
            <a:r>
              <a:rPr lang="cs-CZ" sz="1800" dirty="0" smtClean="0"/>
              <a:t>teplo)</a:t>
            </a:r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- při </a:t>
            </a:r>
            <a:r>
              <a:rPr lang="cs-CZ" sz="1800" dirty="0"/>
              <a:t>použití přímotopného systému nesmí příkon pro vytápění překročit </a:t>
            </a:r>
            <a:r>
              <a:rPr lang="cs-CZ" sz="1800" b="1" dirty="0"/>
              <a:t>60 W/m3</a:t>
            </a:r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- slouží k vytápěného prostoru</a:t>
            </a:r>
            <a:endParaRPr lang="cs-CZ" sz="1800" dirty="0"/>
          </a:p>
          <a:p>
            <a:pPr marL="0" indent="0">
              <a:buNone/>
            </a:pPr>
            <a:endParaRPr lang="cs-CZ" sz="1800" b="1" dirty="0" smtClean="0"/>
          </a:p>
          <a:p>
            <a:pPr marL="0" indent="0">
              <a:buNone/>
            </a:pPr>
            <a:r>
              <a:rPr lang="cs-CZ" sz="1800" b="1" dirty="0" smtClean="0"/>
              <a:t>A) Infrazářiče</a:t>
            </a:r>
            <a:endParaRPr lang="cs-CZ" sz="1800" dirty="0"/>
          </a:p>
          <a:p>
            <a:pPr marL="0" indent="0">
              <a:buNone/>
            </a:pPr>
            <a:r>
              <a:rPr lang="cs-CZ" sz="1800" b="1" dirty="0" smtClean="0"/>
              <a:t>Princip</a:t>
            </a:r>
          </a:p>
          <a:p>
            <a:pPr marL="0" indent="0">
              <a:buNone/>
            </a:pPr>
            <a:r>
              <a:rPr lang="cs-CZ" sz="1800" b="1" dirty="0" smtClean="0"/>
              <a:t>- </a:t>
            </a:r>
            <a:r>
              <a:rPr lang="cs-CZ" sz="1800" dirty="0" smtClean="0"/>
              <a:t>elektrický  </a:t>
            </a:r>
            <a:r>
              <a:rPr lang="cs-CZ" sz="1800" dirty="0"/>
              <a:t>proud prochází tělesem s vysokým </a:t>
            </a:r>
            <a:r>
              <a:rPr lang="cs-CZ" sz="1800" dirty="0" smtClean="0"/>
              <a:t>odporem, vzniklé </a:t>
            </a:r>
            <a:r>
              <a:rPr lang="cs-CZ" sz="1800" dirty="0"/>
              <a:t>záření se odráží do požadovaného prostoru pomocí reflexních ploch</a:t>
            </a:r>
          </a:p>
          <a:p>
            <a:pPr marL="0" indent="0">
              <a:buNone/>
            </a:pPr>
            <a:r>
              <a:rPr lang="cs-CZ" sz="1800" b="1" dirty="0" smtClean="0"/>
              <a:t>Použití</a:t>
            </a:r>
          </a:p>
          <a:p>
            <a:pPr marL="0" indent="0">
              <a:buNone/>
            </a:pPr>
            <a:r>
              <a:rPr lang="cs-CZ" sz="1800" b="1" dirty="0" smtClean="0"/>
              <a:t>- </a:t>
            </a:r>
            <a:r>
              <a:rPr lang="cs-CZ" sz="1800" dirty="0" smtClean="0"/>
              <a:t>objekty </a:t>
            </a:r>
            <a:r>
              <a:rPr lang="cs-CZ" sz="1800" dirty="0"/>
              <a:t>občanské vybavenosti, administrativní budovy, ve školství, v </a:t>
            </a:r>
            <a:r>
              <a:rPr lang="cs-CZ" sz="1800" dirty="0" smtClean="0"/>
              <a:t>průmyslu a </a:t>
            </a:r>
            <a:r>
              <a:rPr lang="cs-CZ" sz="1800" dirty="0"/>
              <a:t>zemědělství, v bytové zástavbě</a:t>
            </a:r>
          </a:p>
          <a:p>
            <a:pPr marL="0" indent="0">
              <a:buNone/>
            </a:pPr>
            <a:endParaRPr lang="cs-CZ" sz="1800" b="1" dirty="0"/>
          </a:p>
        </p:txBody>
      </p:sp>
      <p:cxnSp>
        <p:nvCxnSpPr>
          <p:cNvPr id="4" name="Přímá spojnice 7"/>
          <p:cNvCxnSpPr/>
          <p:nvPr/>
        </p:nvCxnSpPr>
        <p:spPr>
          <a:xfrm>
            <a:off x="0" y="5996763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5" name="Obráze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235" y="6069720"/>
            <a:ext cx="2510405" cy="768487"/>
          </a:xfrm>
          <a:prstGeom prst="rect">
            <a:avLst/>
          </a:prstGeom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2402885" y="145207"/>
            <a:ext cx="6584997" cy="698646"/>
          </a:xfrm>
          <a:prstGeom prst="rect">
            <a:avLst/>
          </a:prstGeom>
        </p:spPr>
        <p:txBody>
          <a:bodyPr vert="horz" lIns="91440" tIns="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7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35" y="51853"/>
            <a:ext cx="2032941" cy="792000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>
            <a:off x="-4196" y="949841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151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5784" y="1048215"/>
            <a:ext cx="8668215" cy="494854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b="1" dirty="0"/>
              <a:t>Tmavé elektrické </a:t>
            </a:r>
            <a:r>
              <a:rPr lang="cs-CZ" sz="1800" b="1" dirty="0" smtClean="0"/>
              <a:t>infrazářiče</a:t>
            </a:r>
          </a:p>
          <a:p>
            <a:pPr marL="0" indent="0">
              <a:buNone/>
            </a:pPr>
            <a:r>
              <a:rPr lang="cs-CZ" sz="1800" dirty="0" smtClean="0"/>
              <a:t>- elektrické </a:t>
            </a:r>
            <a:r>
              <a:rPr lang="cs-CZ" sz="1800" dirty="0"/>
              <a:t>sálavé panely - pracují na principu ohřevu činné plochy sálavého panelu  </a:t>
            </a:r>
            <a:r>
              <a:rPr lang="cs-CZ" sz="1800" dirty="0" smtClean="0"/>
              <a:t>na teplotu </a:t>
            </a:r>
            <a:r>
              <a:rPr lang="cs-CZ" sz="1800" b="1" dirty="0"/>
              <a:t>100 až 200 °C</a:t>
            </a:r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- jsou </a:t>
            </a:r>
            <a:r>
              <a:rPr lang="cs-CZ" sz="1800" dirty="0"/>
              <a:t>tvořeny z cca 25 mm hrubého pozinkovaného ocelového panelu s </a:t>
            </a:r>
            <a:r>
              <a:rPr lang="cs-CZ" sz="1800" dirty="0" smtClean="0"/>
              <a:t>grafitovým nebo </a:t>
            </a:r>
            <a:r>
              <a:rPr lang="cs-CZ" sz="1800" dirty="0" err="1"/>
              <a:t>niklo</a:t>
            </a:r>
            <a:r>
              <a:rPr lang="cs-CZ" sz="1800" dirty="0"/>
              <a:t> - chromovým vytápěcím prvkem</a:t>
            </a:r>
          </a:p>
          <a:p>
            <a:pPr marL="0" indent="0">
              <a:buNone/>
            </a:pPr>
            <a:r>
              <a:rPr lang="cs-CZ" sz="1800" dirty="0" smtClean="0"/>
              <a:t>- normální </a:t>
            </a:r>
            <a:r>
              <a:rPr lang="cs-CZ" sz="1800" dirty="0"/>
              <a:t>teploty vyzařujícího </a:t>
            </a:r>
            <a:r>
              <a:rPr lang="cs-CZ" sz="1800" b="1" dirty="0"/>
              <a:t>povrchu jsou 95 – 150 °</a:t>
            </a:r>
            <a:r>
              <a:rPr lang="cs-CZ" sz="1800" b="1" dirty="0" smtClean="0"/>
              <a:t>C</a:t>
            </a:r>
            <a:endParaRPr lang="cs-CZ" sz="1800" dirty="0"/>
          </a:p>
          <a:p>
            <a:pPr>
              <a:buFontTx/>
              <a:buChar char="-"/>
            </a:pPr>
            <a:r>
              <a:rPr lang="cs-CZ" sz="1800" dirty="0" smtClean="0"/>
              <a:t>mohou </a:t>
            </a:r>
            <a:r>
              <a:rPr lang="cs-CZ" sz="1800" dirty="0"/>
              <a:t>být uloženy a připevněny různými </a:t>
            </a:r>
            <a:r>
              <a:rPr lang="cs-CZ" sz="1800" dirty="0" smtClean="0"/>
              <a:t>způsoby</a:t>
            </a:r>
          </a:p>
          <a:p>
            <a:pPr>
              <a:buFontTx/>
              <a:buChar char="-"/>
            </a:pPr>
            <a:endParaRPr lang="cs-CZ" sz="1800" b="1" dirty="0"/>
          </a:p>
          <a:p>
            <a:pPr marL="0" indent="0">
              <a:buNone/>
            </a:pPr>
            <a:r>
              <a:rPr lang="cs-CZ" sz="1800" b="1" dirty="0" smtClean="0"/>
              <a:t>Světlé </a:t>
            </a:r>
            <a:r>
              <a:rPr lang="cs-CZ" sz="1800" b="1" dirty="0"/>
              <a:t>elektrické </a:t>
            </a:r>
            <a:r>
              <a:rPr lang="cs-CZ" sz="1800" b="1" dirty="0" smtClean="0"/>
              <a:t>infrazářiče</a:t>
            </a:r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- zdrojem </a:t>
            </a:r>
            <a:r>
              <a:rPr lang="cs-CZ" sz="1800" dirty="0"/>
              <a:t>sálání je buď keramické tělísko nebo kovová trubička s keramickou </a:t>
            </a:r>
            <a:r>
              <a:rPr lang="cs-CZ" sz="1800" dirty="0" smtClean="0"/>
              <a:t>náplní</a:t>
            </a:r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- tělísko </a:t>
            </a:r>
            <a:r>
              <a:rPr lang="cs-CZ" sz="1800" dirty="0"/>
              <a:t>nebo trubička se odporově zahřívá na teplotu </a:t>
            </a:r>
            <a:r>
              <a:rPr lang="cs-CZ" sz="1800" b="1" dirty="0"/>
              <a:t>400 až 800 °</a:t>
            </a:r>
            <a:r>
              <a:rPr lang="cs-CZ" sz="1800" b="1" dirty="0" smtClean="0"/>
              <a:t>C</a:t>
            </a:r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- do </a:t>
            </a:r>
            <a:r>
              <a:rPr lang="cs-CZ" sz="1800" dirty="0"/>
              <a:t>vytápěného prostoru jsou tepelné paprsky vysílané zdrojem usměrňovány </a:t>
            </a:r>
            <a:r>
              <a:rPr lang="cs-CZ" sz="1800" dirty="0" smtClean="0"/>
              <a:t>rotačním nebo </a:t>
            </a:r>
            <a:r>
              <a:rPr lang="cs-CZ" sz="1800" dirty="0"/>
              <a:t>korýtkovým reflektorem, který je vyroben z lesklého </a:t>
            </a:r>
            <a:r>
              <a:rPr lang="cs-CZ" sz="1800" dirty="0" smtClean="0"/>
              <a:t>kovu</a:t>
            </a:r>
            <a:endParaRPr lang="cs-CZ" sz="1800" dirty="0"/>
          </a:p>
          <a:p>
            <a:pPr>
              <a:buFontTx/>
              <a:buChar char="-"/>
            </a:pPr>
            <a:endParaRPr lang="cs-CZ" sz="1800" b="1" dirty="0"/>
          </a:p>
        </p:txBody>
      </p:sp>
      <p:cxnSp>
        <p:nvCxnSpPr>
          <p:cNvPr id="4" name="Přímá spojnice 7"/>
          <p:cNvCxnSpPr/>
          <p:nvPr/>
        </p:nvCxnSpPr>
        <p:spPr>
          <a:xfrm>
            <a:off x="0" y="5996763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5" name="Obráze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235" y="6069720"/>
            <a:ext cx="2510405" cy="768487"/>
          </a:xfrm>
          <a:prstGeom prst="rect">
            <a:avLst/>
          </a:prstGeom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2402886" y="145206"/>
            <a:ext cx="6458616" cy="728721"/>
          </a:xfrm>
          <a:prstGeom prst="rect">
            <a:avLst/>
          </a:prstGeom>
        </p:spPr>
        <p:txBody>
          <a:bodyPr vert="horz" lIns="91440" tIns="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7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35" y="51853"/>
            <a:ext cx="2032941" cy="792000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>
            <a:off x="-4196" y="949841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3234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Přímá spojnice 7"/>
          <p:cNvCxnSpPr/>
          <p:nvPr/>
        </p:nvCxnSpPr>
        <p:spPr>
          <a:xfrm>
            <a:off x="0" y="5996763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5" name="Obráze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235" y="6069720"/>
            <a:ext cx="2510405" cy="768487"/>
          </a:xfrm>
          <a:prstGeom prst="rect">
            <a:avLst/>
          </a:prstGeom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2402886" y="145206"/>
            <a:ext cx="6458616" cy="728721"/>
          </a:xfrm>
          <a:prstGeom prst="rect">
            <a:avLst/>
          </a:prstGeom>
        </p:spPr>
        <p:txBody>
          <a:bodyPr vert="horz" lIns="91440" tIns="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7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35" y="51853"/>
            <a:ext cx="2032941" cy="792000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>
            <a:off x="-4196" y="949841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2" name="Obrázek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2952" y="1283361"/>
            <a:ext cx="6558096" cy="4563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81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Přímá spojnice 7"/>
          <p:cNvCxnSpPr/>
          <p:nvPr/>
        </p:nvCxnSpPr>
        <p:spPr>
          <a:xfrm>
            <a:off x="0" y="5996763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5" name="Obráze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235" y="6069720"/>
            <a:ext cx="2510405" cy="768487"/>
          </a:xfrm>
          <a:prstGeom prst="rect">
            <a:avLst/>
          </a:prstGeom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2402886" y="145206"/>
            <a:ext cx="6458616" cy="728721"/>
          </a:xfrm>
          <a:prstGeom prst="rect">
            <a:avLst/>
          </a:prstGeom>
        </p:spPr>
        <p:txBody>
          <a:bodyPr vert="horz" lIns="91440" tIns="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7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35" y="51853"/>
            <a:ext cx="2032941" cy="792000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>
            <a:off x="-4196" y="949841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0090" y="1045376"/>
            <a:ext cx="5272141" cy="4817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966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4272" y="1011044"/>
            <a:ext cx="8779727" cy="498572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b="1" dirty="0" smtClean="0"/>
              <a:t>B) Elektrické radiátory</a:t>
            </a:r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- článkové </a:t>
            </a:r>
            <a:r>
              <a:rPr lang="cs-CZ" sz="1800" dirty="0"/>
              <a:t>nebo deskové radiátory se zabudovanými odporovými topnými </a:t>
            </a:r>
            <a:r>
              <a:rPr lang="cs-CZ" sz="1800" dirty="0" smtClean="0"/>
              <a:t>tělesy</a:t>
            </a:r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- jsou </a:t>
            </a:r>
            <a:r>
              <a:rPr lang="cs-CZ" sz="1800" dirty="0"/>
              <a:t>naplněné nemrznoucí směsí nebo olejem</a:t>
            </a:r>
          </a:p>
          <a:p>
            <a:pPr marL="0" indent="0">
              <a:buNone/>
            </a:pPr>
            <a:r>
              <a:rPr lang="cs-CZ" sz="1800" dirty="0" smtClean="0"/>
              <a:t>- rovnoměrné </a:t>
            </a:r>
            <a:r>
              <a:rPr lang="cs-CZ" sz="1800" dirty="0"/>
              <a:t>rozložení teplot</a:t>
            </a:r>
          </a:p>
          <a:p>
            <a:pPr marL="0" indent="0">
              <a:buNone/>
            </a:pPr>
            <a:r>
              <a:rPr lang="cs-CZ" sz="1800" dirty="0" smtClean="0"/>
              <a:t>- setrvačnost </a:t>
            </a:r>
            <a:r>
              <a:rPr lang="cs-CZ" sz="1800" dirty="0"/>
              <a:t>vytápění i po vypnutí radiátoru</a:t>
            </a:r>
          </a:p>
          <a:p>
            <a:pPr marL="0" indent="0">
              <a:buNone/>
            </a:pPr>
            <a:r>
              <a:rPr lang="cs-CZ" sz="1800" dirty="0" smtClean="0"/>
              <a:t>- nízká </a:t>
            </a:r>
            <a:r>
              <a:rPr lang="cs-CZ" sz="1800" dirty="0"/>
              <a:t>vnitřní i povrchová </a:t>
            </a:r>
            <a:r>
              <a:rPr lang="cs-CZ" sz="1800" dirty="0" smtClean="0"/>
              <a:t>teplota</a:t>
            </a:r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- přirozená </a:t>
            </a:r>
            <a:r>
              <a:rPr lang="cs-CZ" sz="1800" dirty="0"/>
              <a:t>konvekce a vyzařování </a:t>
            </a:r>
            <a:r>
              <a:rPr lang="cs-CZ" sz="1800" dirty="0" smtClean="0"/>
              <a:t>tepla</a:t>
            </a:r>
          </a:p>
          <a:p>
            <a:pPr>
              <a:buFontTx/>
              <a:buChar char="-"/>
            </a:pPr>
            <a:endParaRPr lang="cs-CZ" sz="1800" dirty="0"/>
          </a:p>
          <a:p>
            <a:pPr marL="0" indent="0">
              <a:buNone/>
            </a:pPr>
            <a:r>
              <a:rPr lang="cs-CZ" sz="1800" b="1" dirty="0"/>
              <a:t>Použití</a:t>
            </a:r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- jako </a:t>
            </a:r>
            <a:r>
              <a:rPr lang="cs-CZ" sz="1800" dirty="0"/>
              <a:t>přechodné, přídavné nebo hlavní topidlo pro vytápění obytných </a:t>
            </a:r>
            <a:r>
              <a:rPr lang="cs-CZ" sz="1800" dirty="0" smtClean="0"/>
              <a:t>místností, kanceláří, atd.</a:t>
            </a:r>
            <a:endParaRPr lang="cs-CZ" sz="1800" dirty="0"/>
          </a:p>
        </p:txBody>
      </p:sp>
      <p:cxnSp>
        <p:nvCxnSpPr>
          <p:cNvPr id="4" name="Přímá spojnice 7"/>
          <p:cNvCxnSpPr/>
          <p:nvPr/>
        </p:nvCxnSpPr>
        <p:spPr>
          <a:xfrm>
            <a:off x="0" y="5996763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5" name="Obráze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235" y="6069720"/>
            <a:ext cx="2510405" cy="768487"/>
          </a:xfrm>
          <a:prstGeom prst="rect">
            <a:avLst/>
          </a:prstGeom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2402885" y="145207"/>
            <a:ext cx="6488353" cy="728720"/>
          </a:xfrm>
          <a:prstGeom prst="rect">
            <a:avLst/>
          </a:prstGeom>
        </p:spPr>
        <p:txBody>
          <a:bodyPr vert="horz" lIns="91440" tIns="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7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35" y="51853"/>
            <a:ext cx="2032941" cy="792000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>
            <a:off x="-4196" y="949841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7236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Přímá spojnice 7"/>
          <p:cNvCxnSpPr/>
          <p:nvPr/>
        </p:nvCxnSpPr>
        <p:spPr>
          <a:xfrm>
            <a:off x="0" y="5996763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5" name="Obráze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235" y="6069720"/>
            <a:ext cx="2510405" cy="768487"/>
          </a:xfrm>
          <a:prstGeom prst="rect">
            <a:avLst/>
          </a:prstGeom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2402885" y="145207"/>
            <a:ext cx="6488353" cy="728720"/>
          </a:xfrm>
          <a:prstGeom prst="rect">
            <a:avLst/>
          </a:prstGeom>
        </p:spPr>
        <p:txBody>
          <a:bodyPr vert="horz" lIns="91440" tIns="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7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35" y="51853"/>
            <a:ext cx="2032941" cy="792000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>
            <a:off x="-4196" y="949841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2" name="Obrázek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789" y="1098813"/>
            <a:ext cx="4799991" cy="4897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361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Přímá spojnice 7"/>
          <p:cNvCxnSpPr/>
          <p:nvPr/>
        </p:nvCxnSpPr>
        <p:spPr>
          <a:xfrm>
            <a:off x="0" y="5996763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5" name="Obráze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235" y="6069720"/>
            <a:ext cx="2510405" cy="768487"/>
          </a:xfrm>
          <a:prstGeom prst="rect">
            <a:avLst/>
          </a:prstGeom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2402885" y="145207"/>
            <a:ext cx="6488353" cy="728720"/>
          </a:xfrm>
          <a:prstGeom prst="rect">
            <a:avLst/>
          </a:prstGeom>
        </p:spPr>
        <p:txBody>
          <a:bodyPr vert="horz" lIns="91440" tIns="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7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35" y="51853"/>
            <a:ext cx="2032941" cy="792000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>
            <a:off x="-4196" y="949841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834" y="1030574"/>
            <a:ext cx="5701890" cy="4897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297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2053" y="1073097"/>
            <a:ext cx="8735920" cy="418807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b="1" dirty="0" smtClean="0"/>
              <a:t>C</a:t>
            </a:r>
            <a:r>
              <a:rPr lang="cs-CZ" sz="1600" b="1" dirty="0" smtClean="0"/>
              <a:t>) Konvektory</a:t>
            </a:r>
            <a:endParaRPr lang="cs-CZ" sz="1600" b="1" dirty="0"/>
          </a:p>
          <a:p>
            <a:pPr marL="0" indent="0">
              <a:buNone/>
            </a:pPr>
            <a:r>
              <a:rPr lang="cs-CZ" sz="1600" dirty="0" smtClean="0"/>
              <a:t>- využívají </a:t>
            </a:r>
            <a:r>
              <a:rPr lang="cs-CZ" sz="1600" dirty="0"/>
              <a:t>přirozené cirkulace vzduchu v </a:t>
            </a:r>
            <a:r>
              <a:rPr lang="cs-CZ" sz="1600" dirty="0" smtClean="0"/>
              <a:t>místnostech</a:t>
            </a:r>
            <a:endParaRPr lang="cs-CZ" sz="1600" dirty="0"/>
          </a:p>
          <a:p>
            <a:pPr marL="0" indent="0">
              <a:buNone/>
            </a:pPr>
            <a:r>
              <a:rPr lang="cs-CZ" sz="1600" dirty="0" smtClean="0"/>
              <a:t>- elektrická </a:t>
            </a:r>
            <a:r>
              <a:rPr lang="cs-CZ" sz="1600" dirty="0"/>
              <a:t>energie se v odporových drátech v těle konvektoru přeměňuje na </a:t>
            </a:r>
            <a:r>
              <a:rPr lang="cs-CZ" sz="1600" dirty="0" smtClean="0"/>
              <a:t>energii tepelnou</a:t>
            </a:r>
            <a:r>
              <a:rPr lang="cs-CZ" sz="1600" dirty="0"/>
              <a:t>, která ohřívá studený vzduch přiváděný ze spodní části zařízení a </a:t>
            </a:r>
            <a:r>
              <a:rPr lang="cs-CZ" sz="1600" dirty="0" smtClean="0"/>
              <a:t>ohřátý vzduch </a:t>
            </a:r>
            <a:r>
              <a:rPr lang="cs-CZ" sz="1600" dirty="0"/>
              <a:t>odchází horní větrací </a:t>
            </a:r>
            <a:r>
              <a:rPr lang="cs-CZ" sz="1600" dirty="0" smtClean="0"/>
              <a:t>mřížkou</a:t>
            </a:r>
          </a:p>
          <a:p>
            <a:pPr marL="0" indent="0">
              <a:buNone/>
            </a:pPr>
            <a:r>
              <a:rPr lang="cs-CZ" sz="1600" dirty="0" smtClean="0"/>
              <a:t>- provoz </a:t>
            </a:r>
            <a:r>
              <a:rPr lang="cs-CZ" sz="1600" dirty="0"/>
              <a:t>je řízen nastavitelným termostatem, některé typy umožňují automatické </a:t>
            </a:r>
            <a:r>
              <a:rPr lang="cs-CZ" sz="1600" dirty="0" smtClean="0"/>
              <a:t>časové řízení </a:t>
            </a:r>
            <a:r>
              <a:rPr lang="cs-CZ" sz="1600" dirty="0"/>
              <a:t>včetně nočních útlumů </a:t>
            </a:r>
            <a:r>
              <a:rPr lang="cs-CZ" sz="1600" dirty="0" smtClean="0"/>
              <a:t>provozu</a:t>
            </a:r>
            <a:endParaRPr lang="cs-CZ" sz="1600" dirty="0"/>
          </a:p>
          <a:p>
            <a:pPr marL="0" indent="0">
              <a:buNone/>
            </a:pPr>
            <a:r>
              <a:rPr lang="cs-CZ" sz="1600" dirty="0" smtClean="0"/>
              <a:t>- přímotopné </a:t>
            </a:r>
            <a:r>
              <a:rPr lang="cs-CZ" sz="1600" dirty="0"/>
              <a:t>konvektory mohou být použity jak pro stálou instalaci na vytápění </a:t>
            </a:r>
            <a:r>
              <a:rPr lang="cs-CZ" sz="1600" dirty="0" smtClean="0"/>
              <a:t>prostor, tak </a:t>
            </a:r>
            <a:r>
              <a:rPr lang="cs-CZ" sz="1600" dirty="0"/>
              <a:t>i jako přenosné pro variabilní použití dle aktuální potřeby </a:t>
            </a:r>
            <a:r>
              <a:rPr lang="cs-CZ" sz="1600" dirty="0" smtClean="0"/>
              <a:t>tepla</a:t>
            </a:r>
            <a:endParaRPr lang="cs-CZ" sz="1600" dirty="0"/>
          </a:p>
          <a:p>
            <a:pPr marL="0" indent="0">
              <a:buNone/>
            </a:pPr>
            <a:r>
              <a:rPr lang="cs-CZ" sz="1600" dirty="0" smtClean="0"/>
              <a:t>- některé </a:t>
            </a:r>
            <a:r>
              <a:rPr lang="cs-CZ" sz="1600" dirty="0"/>
              <a:t>konvektory jsou konstruovány pro provoz ve vlhkém prostředí, např. </a:t>
            </a:r>
            <a:r>
              <a:rPr lang="cs-CZ" sz="1600" dirty="0" smtClean="0"/>
              <a:t>pro koupelny </a:t>
            </a:r>
            <a:r>
              <a:rPr lang="cs-CZ" sz="1600" dirty="0"/>
              <a:t>a vlhké </a:t>
            </a:r>
            <a:r>
              <a:rPr lang="cs-CZ" sz="1600" dirty="0" smtClean="0"/>
              <a:t>místnosti</a:t>
            </a:r>
            <a:endParaRPr lang="cs-CZ" sz="1600" dirty="0"/>
          </a:p>
          <a:p>
            <a:pPr marL="0" indent="0">
              <a:buNone/>
            </a:pPr>
            <a:r>
              <a:rPr lang="cs-CZ" sz="1600" dirty="0" smtClean="0"/>
              <a:t>- některé </a:t>
            </a:r>
            <a:r>
              <a:rPr lang="cs-CZ" sz="1600" dirty="0"/>
              <a:t>druhy konvektorů jsou vybaveny moderními topnými tyčemi, které </a:t>
            </a:r>
            <a:r>
              <a:rPr lang="cs-CZ" sz="1600" dirty="0" smtClean="0"/>
              <a:t>zajišťují maximální </a:t>
            </a:r>
            <a:r>
              <a:rPr lang="cs-CZ" sz="1600" dirty="0"/>
              <a:t>možnou účinnost přenosu </a:t>
            </a:r>
            <a:r>
              <a:rPr lang="cs-CZ" sz="1600" dirty="0" smtClean="0"/>
              <a:t>tepla</a:t>
            </a:r>
            <a:endParaRPr lang="cs-CZ" sz="1600" dirty="0"/>
          </a:p>
          <a:p>
            <a:endParaRPr lang="cs-CZ" sz="1600" dirty="0" smtClean="0"/>
          </a:p>
          <a:p>
            <a:pPr marL="0" indent="0">
              <a:buNone/>
            </a:pPr>
            <a:r>
              <a:rPr lang="cs-CZ" sz="1600" dirty="0" smtClean="0"/>
              <a:t>- jednoduchá </a:t>
            </a:r>
            <a:r>
              <a:rPr lang="cs-CZ" sz="1600" dirty="0"/>
              <a:t>a rychlá instalace bez nutnosti budovat topný systém, spolu s </a:t>
            </a:r>
            <a:r>
              <a:rPr lang="cs-CZ" sz="1600" dirty="0" smtClean="0"/>
              <a:t>příznivými pořizovacími </a:t>
            </a:r>
            <a:r>
              <a:rPr lang="cs-CZ" sz="1600" dirty="0"/>
              <a:t>cenami konvektorů značně snižuje celkové náklady na pořízení </a:t>
            </a:r>
            <a:r>
              <a:rPr lang="cs-CZ" sz="1600" dirty="0" smtClean="0"/>
              <a:t>tohoto komfortního </a:t>
            </a:r>
            <a:r>
              <a:rPr lang="cs-CZ" sz="1600" dirty="0"/>
              <a:t>vytápění.</a:t>
            </a:r>
          </a:p>
        </p:txBody>
      </p:sp>
      <p:cxnSp>
        <p:nvCxnSpPr>
          <p:cNvPr id="4" name="Přímá spojnice 7"/>
          <p:cNvCxnSpPr/>
          <p:nvPr/>
        </p:nvCxnSpPr>
        <p:spPr>
          <a:xfrm>
            <a:off x="0" y="5996763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5" name="Obráze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235" y="6069720"/>
            <a:ext cx="2510405" cy="768487"/>
          </a:xfrm>
          <a:prstGeom prst="rect">
            <a:avLst/>
          </a:prstGeom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2402885" y="145207"/>
            <a:ext cx="6444311" cy="728720"/>
          </a:xfrm>
          <a:prstGeom prst="rect">
            <a:avLst/>
          </a:prstGeom>
        </p:spPr>
        <p:txBody>
          <a:bodyPr vert="horz" lIns="91440" tIns="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7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35" y="51853"/>
            <a:ext cx="2032941" cy="792000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>
            <a:off x="-4196" y="949841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1439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Přímá spojnice 7"/>
          <p:cNvCxnSpPr/>
          <p:nvPr/>
        </p:nvCxnSpPr>
        <p:spPr>
          <a:xfrm>
            <a:off x="0" y="5996763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5" name="Obráze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235" y="6069720"/>
            <a:ext cx="2510405" cy="768487"/>
          </a:xfrm>
          <a:prstGeom prst="rect">
            <a:avLst/>
          </a:prstGeom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2402885" y="145207"/>
            <a:ext cx="6444311" cy="728720"/>
          </a:xfrm>
          <a:prstGeom prst="rect">
            <a:avLst/>
          </a:prstGeom>
        </p:spPr>
        <p:txBody>
          <a:bodyPr vert="horz" lIns="91440" tIns="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7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35" y="51853"/>
            <a:ext cx="2032941" cy="792000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>
            <a:off x="-4196" y="949841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2" name="Obrázek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723" y="1063933"/>
            <a:ext cx="6577106" cy="493283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6469" y="3325797"/>
            <a:ext cx="796232" cy="1495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749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116" y="1330712"/>
            <a:ext cx="8987883" cy="466605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b="1" dirty="0" smtClean="0"/>
              <a:t>D) </a:t>
            </a:r>
            <a:r>
              <a:rPr lang="cs-CZ" sz="1800" b="1" dirty="0"/>
              <a:t>Topné </a:t>
            </a:r>
            <a:r>
              <a:rPr lang="cs-CZ" sz="1800" b="1" dirty="0" smtClean="0"/>
              <a:t>fólie</a:t>
            </a:r>
          </a:p>
          <a:p>
            <a:pPr marL="0" indent="0">
              <a:buNone/>
            </a:pPr>
            <a:r>
              <a:rPr lang="cs-CZ" sz="1800" dirty="0" smtClean="0"/>
              <a:t>- sálavý </a:t>
            </a:r>
            <a:r>
              <a:rPr lang="cs-CZ" sz="1800" dirty="0"/>
              <a:t>proces vytápění</a:t>
            </a:r>
          </a:p>
          <a:p>
            <a:pPr marL="0" indent="0">
              <a:buNone/>
            </a:pPr>
            <a:r>
              <a:rPr lang="cs-CZ" sz="1800" dirty="0" smtClean="0"/>
              <a:t>- </a:t>
            </a:r>
            <a:r>
              <a:rPr lang="cs-CZ" sz="1800" dirty="0"/>
              <a:t>i</a:t>
            </a:r>
            <a:r>
              <a:rPr lang="cs-CZ" sz="1800" dirty="0" smtClean="0"/>
              <a:t>nstalací </a:t>
            </a:r>
            <a:r>
              <a:rPr lang="cs-CZ" sz="1800" dirty="0"/>
              <a:t>stropní folie ECOFILM C není narušen původní estetický vzhled </a:t>
            </a:r>
            <a:r>
              <a:rPr lang="cs-CZ" sz="1800" dirty="0" smtClean="0"/>
              <a:t>místnosti (tenký </a:t>
            </a:r>
            <a:r>
              <a:rPr lang="cs-CZ" sz="1800" dirty="0"/>
              <a:t>profil topné folie (tloušťka pouze 0,3 mm</a:t>
            </a:r>
            <a:r>
              <a:rPr lang="cs-CZ" sz="1800" dirty="0" smtClean="0"/>
              <a:t>))</a:t>
            </a:r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- přesná </a:t>
            </a:r>
            <a:r>
              <a:rPr lang="cs-CZ" sz="1800" dirty="0"/>
              <a:t>a rychlá </a:t>
            </a:r>
            <a:r>
              <a:rPr lang="cs-CZ" sz="1800" dirty="0" smtClean="0"/>
              <a:t>instalace</a:t>
            </a:r>
            <a:endParaRPr lang="cs-CZ" sz="1800" dirty="0"/>
          </a:p>
          <a:p>
            <a:pPr marL="0" indent="0">
              <a:buNone/>
            </a:pPr>
            <a:r>
              <a:rPr lang="cs-CZ" sz="1800" b="1" dirty="0" smtClean="0"/>
              <a:t>- </a:t>
            </a:r>
            <a:r>
              <a:rPr lang="cs-CZ" sz="1800" dirty="0" smtClean="0"/>
              <a:t>při </a:t>
            </a:r>
            <a:r>
              <a:rPr lang="cs-CZ" sz="1800" dirty="0"/>
              <a:t>úpravách v místnosti musíme zajistit, aby nedošlo k poškození fólií např. </a:t>
            </a:r>
            <a:r>
              <a:rPr lang="cs-CZ" sz="1800" dirty="0" smtClean="0"/>
              <a:t>při zavěšování </a:t>
            </a:r>
            <a:r>
              <a:rPr lang="cs-CZ" sz="1800" dirty="0"/>
              <a:t>obrazů apod</a:t>
            </a:r>
            <a:r>
              <a:rPr lang="cs-CZ" sz="1800" dirty="0" smtClean="0"/>
              <a:t>., řez </a:t>
            </a:r>
            <a:r>
              <a:rPr lang="cs-CZ" sz="1800" dirty="0"/>
              <a:t>laminátovou (dřevěnou</a:t>
            </a:r>
            <a:r>
              <a:rPr lang="cs-CZ" sz="1800" dirty="0" smtClean="0"/>
              <a:t>) podlahou, řez </a:t>
            </a:r>
            <a:r>
              <a:rPr lang="cs-CZ" sz="1800" dirty="0"/>
              <a:t>stropní konstrukcí</a:t>
            </a:r>
          </a:p>
          <a:p>
            <a:pPr marL="0" indent="0">
              <a:buNone/>
            </a:pPr>
            <a:endParaRPr lang="cs-CZ" sz="1800" dirty="0"/>
          </a:p>
        </p:txBody>
      </p:sp>
      <p:cxnSp>
        <p:nvCxnSpPr>
          <p:cNvPr id="4" name="Přímá spojnice 7"/>
          <p:cNvCxnSpPr/>
          <p:nvPr/>
        </p:nvCxnSpPr>
        <p:spPr>
          <a:xfrm>
            <a:off x="0" y="5996763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5" name="Obráze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235" y="6069720"/>
            <a:ext cx="2510405" cy="768487"/>
          </a:xfrm>
          <a:prstGeom prst="rect">
            <a:avLst/>
          </a:prstGeom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2402886" y="145207"/>
            <a:ext cx="6421446" cy="728720"/>
          </a:xfrm>
          <a:prstGeom prst="rect">
            <a:avLst/>
          </a:prstGeom>
        </p:spPr>
        <p:txBody>
          <a:bodyPr vert="horz" lIns="91440" tIns="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7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35" y="51853"/>
            <a:ext cx="2032941" cy="792000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>
            <a:off x="-4196" y="949841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65312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Přímá spojnice 7"/>
          <p:cNvCxnSpPr/>
          <p:nvPr/>
        </p:nvCxnSpPr>
        <p:spPr>
          <a:xfrm>
            <a:off x="0" y="5996763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5" name="Obráze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235" y="6069720"/>
            <a:ext cx="2510405" cy="768487"/>
          </a:xfrm>
          <a:prstGeom prst="rect">
            <a:avLst/>
          </a:prstGeom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2402886" y="145207"/>
            <a:ext cx="6421446" cy="728720"/>
          </a:xfrm>
          <a:prstGeom prst="rect">
            <a:avLst/>
          </a:prstGeom>
        </p:spPr>
        <p:txBody>
          <a:bodyPr vert="horz" lIns="91440" tIns="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7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35" y="51853"/>
            <a:ext cx="2032941" cy="792000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>
            <a:off x="-4196" y="949841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2" name="Obrázek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5027" y="1007844"/>
            <a:ext cx="5875146" cy="4896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684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Přímá spojnice 7"/>
          <p:cNvCxnSpPr/>
          <p:nvPr/>
        </p:nvCxnSpPr>
        <p:spPr>
          <a:xfrm>
            <a:off x="0" y="5996763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5" name="Obráze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235" y="6069720"/>
            <a:ext cx="2510405" cy="768487"/>
          </a:xfrm>
          <a:prstGeom prst="rect">
            <a:avLst/>
          </a:prstGeom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2402886" y="145207"/>
            <a:ext cx="6421446" cy="728720"/>
          </a:xfrm>
          <a:prstGeom prst="rect">
            <a:avLst/>
          </a:prstGeom>
        </p:spPr>
        <p:txBody>
          <a:bodyPr vert="horz" lIns="91440" tIns="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7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35" y="51853"/>
            <a:ext cx="2032941" cy="792000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>
            <a:off x="-4196" y="949841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7208" y="1078173"/>
            <a:ext cx="4045565" cy="4834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067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4196" y="843854"/>
            <a:ext cx="9144000" cy="1325563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rgbClr val="0070C0"/>
                </a:solidFill>
              </a:rPr>
              <a:t>Otázky k opakování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3483" y="2483004"/>
            <a:ext cx="8686322" cy="34378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dirty="0" smtClean="0"/>
              <a:t>1) Uveďte výhody a nevýhody elektrického vytápění.</a:t>
            </a:r>
          </a:p>
          <a:p>
            <a:pPr marL="0" indent="0">
              <a:buNone/>
            </a:pPr>
            <a:r>
              <a:rPr lang="cs-CZ" sz="1800" dirty="0" smtClean="0"/>
              <a:t>2) Uveďte alespoň 2 druhy akumulačních systémů.</a:t>
            </a:r>
          </a:p>
          <a:p>
            <a:pPr marL="0" indent="0">
              <a:buNone/>
            </a:pPr>
            <a:r>
              <a:rPr lang="cs-CZ" sz="1800" dirty="0" smtClean="0"/>
              <a:t>3) Pokuste se popsat rozdíl mezi světlým a tmavým infrazářičem.</a:t>
            </a:r>
          </a:p>
          <a:p>
            <a:pPr marL="0" indent="0">
              <a:buNone/>
            </a:pPr>
            <a:r>
              <a:rPr lang="cs-CZ" sz="1800" dirty="0" smtClean="0"/>
              <a:t>4) Mohou konvektory nahradit radiátory jako takové?</a:t>
            </a:r>
          </a:p>
          <a:p>
            <a:pPr marL="0" indent="0">
              <a:buNone/>
            </a:pPr>
            <a:r>
              <a:rPr lang="cs-CZ" sz="1800" dirty="0" smtClean="0"/>
              <a:t>5) Uveďte alespoň 3 nebezpečí při práci s topnými fóliemi.</a:t>
            </a:r>
          </a:p>
          <a:p>
            <a:pPr algn="ctr"/>
            <a:endParaRPr lang="cs-CZ" sz="1800" dirty="0" smtClean="0"/>
          </a:p>
          <a:p>
            <a:pPr algn="ctr"/>
            <a:endParaRPr lang="cs-CZ" sz="1800" dirty="0" smtClean="0">
              <a:solidFill>
                <a:schemeClr val="tx1"/>
              </a:solidFill>
            </a:endParaRPr>
          </a:p>
        </p:txBody>
      </p:sp>
      <p:cxnSp>
        <p:nvCxnSpPr>
          <p:cNvPr id="4" name="Přímá spojnice 7"/>
          <p:cNvCxnSpPr/>
          <p:nvPr/>
        </p:nvCxnSpPr>
        <p:spPr>
          <a:xfrm>
            <a:off x="0" y="5996763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5" name="Obráze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235" y="6069720"/>
            <a:ext cx="2510405" cy="768487"/>
          </a:xfrm>
          <a:prstGeom prst="rect">
            <a:avLst/>
          </a:prstGeom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2402885" y="145207"/>
            <a:ext cx="6480919" cy="698646"/>
          </a:xfrm>
          <a:prstGeom prst="rect">
            <a:avLst/>
          </a:prstGeom>
        </p:spPr>
        <p:txBody>
          <a:bodyPr vert="horz" lIns="91440" tIns="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7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35" y="51853"/>
            <a:ext cx="2032941" cy="792000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>
            <a:off x="-4196" y="949841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93153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455" y="843854"/>
            <a:ext cx="7886700" cy="1325563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rgbClr val="0070C0"/>
                </a:solidFill>
              </a:rPr>
              <a:t>Zdroje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6791" y="2017774"/>
            <a:ext cx="6447501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000" dirty="0"/>
              <a:t>1 </a:t>
            </a:r>
            <a:r>
              <a:rPr lang="cs-CZ" sz="1000" dirty="0">
                <a:hlinkClick r:id="rId2"/>
              </a:rPr>
              <a:t>http://</a:t>
            </a:r>
            <a:r>
              <a:rPr lang="cs-CZ" sz="1000" dirty="0" smtClean="0">
                <a:hlinkClick r:id="rId2"/>
              </a:rPr>
              <a:t>www.4heat.cz/ckfinder/userfiles/images/xenon-supra.jpg</a:t>
            </a:r>
            <a:endParaRPr lang="cs-CZ" sz="1000" dirty="0" smtClean="0"/>
          </a:p>
          <a:p>
            <a:pPr marL="0" indent="0">
              <a:buNone/>
            </a:pPr>
            <a:r>
              <a:rPr lang="cs-CZ" sz="1000" dirty="0" smtClean="0"/>
              <a:t>2 </a:t>
            </a:r>
            <a:r>
              <a:rPr lang="cs-CZ" sz="1000" dirty="0">
                <a:hlinkClick r:id="rId3"/>
              </a:rPr>
              <a:t>http://</a:t>
            </a:r>
            <a:r>
              <a:rPr lang="cs-CZ" sz="1000" dirty="0" smtClean="0">
                <a:hlinkClick r:id="rId3"/>
              </a:rPr>
              <a:t>www.4heat.cz/ckfinder/userfiles/images/neon.jpg</a:t>
            </a:r>
            <a:endParaRPr lang="cs-CZ" sz="1000" dirty="0" smtClean="0"/>
          </a:p>
          <a:p>
            <a:pPr marL="0" indent="0">
              <a:buNone/>
            </a:pPr>
            <a:r>
              <a:rPr lang="cs-CZ" sz="1000" dirty="0" smtClean="0"/>
              <a:t>3 </a:t>
            </a:r>
            <a:r>
              <a:rPr lang="cs-CZ" sz="1000" dirty="0">
                <a:hlinkClick r:id="rId4"/>
              </a:rPr>
              <a:t>http://www.elektrickeradiatory.sk/fotky3544/fotos/_</a:t>
            </a:r>
            <a:r>
              <a:rPr lang="cs-CZ" sz="1000" dirty="0" smtClean="0">
                <a:hlinkClick r:id="rId4"/>
              </a:rPr>
              <a:t>vyrn_5speicherheizung_16.jpg</a:t>
            </a:r>
            <a:endParaRPr lang="cs-CZ" sz="1000" dirty="0" smtClean="0"/>
          </a:p>
          <a:p>
            <a:pPr marL="0" indent="0">
              <a:buNone/>
            </a:pPr>
            <a:r>
              <a:rPr lang="cs-CZ" sz="1000" dirty="0" smtClean="0"/>
              <a:t>4 </a:t>
            </a:r>
            <a:r>
              <a:rPr lang="cs-CZ" sz="1000" dirty="0">
                <a:hlinkClick r:id="rId5"/>
              </a:rPr>
              <a:t>http://www.eprimotopy.cz/fotky17591/fotos/17591_73_17591_72__</a:t>
            </a:r>
            <a:r>
              <a:rPr lang="cs-CZ" sz="1000" dirty="0" smtClean="0">
                <a:hlinkClick r:id="rId5"/>
              </a:rPr>
              <a:t>vyrd11_71E1-104.jpg</a:t>
            </a:r>
            <a:endParaRPr lang="cs-CZ" sz="1000" dirty="0" smtClean="0"/>
          </a:p>
          <a:p>
            <a:pPr marL="0" indent="0">
              <a:buNone/>
            </a:pPr>
            <a:r>
              <a:rPr lang="cs-CZ" sz="1000" dirty="0" smtClean="0"/>
              <a:t>5 </a:t>
            </a:r>
            <a:r>
              <a:rPr lang="cs-CZ" sz="1000" dirty="0">
                <a:hlinkClick r:id="rId6"/>
              </a:rPr>
              <a:t>http://</a:t>
            </a:r>
            <a:r>
              <a:rPr lang="cs-CZ" sz="1000" dirty="0" smtClean="0">
                <a:hlinkClick r:id="rId6"/>
              </a:rPr>
              <a:t>www.energitech.cz/c2/page-images/000004/000853-02.jpg</a:t>
            </a:r>
            <a:endParaRPr lang="cs-CZ" sz="1000" dirty="0" smtClean="0"/>
          </a:p>
          <a:p>
            <a:pPr marL="0" indent="0">
              <a:buNone/>
            </a:pPr>
            <a:r>
              <a:rPr lang="cs-CZ" sz="1000" dirty="0" smtClean="0"/>
              <a:t>6 </a:t>
            </a:r>
            <a:r>
              <a:rPr lang="cs-CZ" sz="1000" dirty="0">
                <a:hlinkClick r:id="rId7"/>
              </a:rPr>
              <a:t>http://</a:t>
            </a:r>
            <a:r>
              <a:rPr lang="cs-CZ" sz="1000" dirty="0" smtClean="0">
                <a:hlinkClick r:id="rId7"/>
              </a:rPr>
              <a:t>www.asb-portal.cz/UserFiles/Image/tzb/vytapeni/konvektory-moderni-zpusob-vytapeni-2963/konvektor-ol-exclusive-big-image.jpg</a:t>
            </a:r>
            <a:endParaRPr lang="cs-CZ" sz="1000" dirty="0" smtClean="0"/>
          </a:p>
          <a:p>
            <a:pPr marL="0" indent="0">
              <a:buNone/>
            </a:pPr>
            <a:r>
              <a:rPr lang="cs-CZ" sz="1000" dirty="0" smtClean="0"/>
              <a:t>7 </a:t>
            </a:r>
            <a:r>
              <a:rPr lang="cs-CZ" sz="1000" dirty="0">
                <a:hlinkClick r:id="rId8"/>
              </a:rPr>
              <a:t>http://</a:t>
            </a:r>
            <a:r>
              <a:rPr lang="cs-CZ" sz="1000" dirty="0" smtClean="0">
                <a:hlinkClick r:id="rId8"/>
              </a:rPr>
              <a:t>media.novinky.cz/341/193414-original1-imqx2.jpg</a:t>
            </a:r>
            <a:endParaRPr lang="cs-CZ" sz="1000" dirty="0" smtClean="0"/>
          </a:p>
        </p:txBody>
      </p:sp>
      <p:cxnSp>
        <p:nvCxnSpPr>
          <p:cNvPr id="4" name="Přímá spojnice 7"/>
          <p:cNvCxnSpPr/>
          <p:nvPr/>
        </p:nvCxnSpPr>
        <p:spPr>
          <a:xfrm>
            <a:off x="0" y="5996763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5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235" y="6069720"/>
            <a:ext cx="2510405" cy="768487"/>
          </a:xfrm>
          <a:prstGeom prst="rect">
            <a:avLst/>
          </a:prstGeom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2402886" y="145207"/>
            <a:ext cx="6458616" cy="698646"/>
          </a:xfrm>
          <a:prstGeom prst="rect">
            <a:avLst/>
          </a:prstGeom>
        </p:spPr>
        <p:txBody>
          <a:bodyPr vert="horz" lIns="91440" tIns="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7" name="Obrázek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35" y="51853"/>
            <a:ext cx="2032941" cy="792000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>
            <a:off x="-4196" y="949841"/>
            <a:ext cx="9144000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8200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424</TotalTime>
  <Words>917</Words>
  <Application>Microsoft Office PowerPoint</Application>
  <PresentationFormat>Předvádění na obrazovce (4:3)</PresentationFormat>
  <Paragraphs>135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Office Theme</vt:lpstr>
      <vt:lpstr>Prezentace aplikace PowerPoint</vt:lpstr>
      <vt:lpstr>Elektrická topidla</vt:lpstr>
      <vt:lpstr>Elektrické vytápění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Otázky k opakování</vt:lpstr>
      <vt:lpstr>Zdroje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Druhy vytápění</dc:title>
  <dc:creator>Acanthophis</dc:creator>
  <cp:lastModifiedBy>Ivana Gajdošová Ing.</cp:lastModifiedBy>
  <cp:revision>58</cp:revision>
  <dcterms:created xsi:type="dcterms:W3CDTF">2013-03-29T17:42:25Z</dcterms:created>
  <dcterms:modified xsi:type="dcterms:W3CDTF">2013-12-09T11:06:27Z</dcterms:modified>
</cp:coreProperties>
</file>