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5"/>
  </p:notesMasterIdLst>
  <p:sldIdLst>
    <p:sldId id="256" r:id="rId2"/>
    <p:sldId id="273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9" r:id="rId12"/>
    <p:sldId id="271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9" autoAdjust="0"/>
    <p:restoredTop sz="94660"/>
  </p:normalViewPr>
  <p:slideViewPr>
    <p:cSldViewPr snapToGrid="0">
      <p:cViewPr>
        <p:scale>
          <a:sx n="126" d="100"/>
          <a:sy n="126" d="100"/>
        </p:scale>
        <p:origin x="-118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742F3F-5A3A-463C-9FFA-39C32735D8E3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C1C6D2-49E3-4E15-A9FA-151A0283B2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66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57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64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98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79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546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238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85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14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61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342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49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367D4-85F1-430D-8111-632E529431DD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081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2402885" y="145207"/>
            <a:ext cx="6302499" cy="804634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12" name="TextovéPole 9"/>
          <p:cNvSpPr txBox="1"/>
          <p:nvPr/>
        </p:nvSpPr>
        <p:spPr>
          <a:xfrm>
            <a:off x="812214" y="1058093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/>
              <a:t>Expanzní nádoby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08294" y="1519939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smtClean="0"/>
              <a:t>VY_32_INOVACE_18_350</a:t>
            </a:r>
            <a:endParaRPr lang="cs-CZ" sz="2400" b="1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734873"/>
              </p:ext>
            </p:extLst>
          </p:nvPr>
        </p:nvGraphicFramePr>
        <p:xfrm>
          <a:off x="653588" y="2141509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Rozdělení expanzních nádob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Expanzní nádoby, pojištění zdroje, tlak, pojistný ventil, vypouštěcí ventil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Vytápění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Ludvík </a:t>
                      </a:r>
                      <a:r>
                        <a:rPr lang="cs-CZ" sz="1200" dirty="0" err="1" smtClean="0">
                          <a:effectLst/>
                        </a:rPr>
                        <a:t>Hrtánek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Doplňování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myšlenkové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mapy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1.- 3.ročník, žáci 15 – 18 let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06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Expanzní nádoby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Druhy expanzních nádob</a:t>
            </a:r>
          </a:p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402885" y="145207"/>
            <a:ext cx="6361973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70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086" y="946883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Druhy expanzních nádob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970" y="2088995"/>
            <a:ext cx="8802029" cy="406047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200" b="1" dirty="0" smtClean="0"/>
              <a:t>Otev</a:t>
            </a:r>
            <a:r>
              <a:rPr lang="cs-CZ" sz="2200" dirty="0" smtClean="0"/>
              <a:t>ř</a:t>
            </a:r>
            <a:r>
              <a:rPr lang="cs-CZ" sz="2200" b="1" dirty="0" smtClean="0"/>
              <a:t>ené </a:t>
            </a:r>
            <a:r>
              <a:rPr lang="cs-CZ" sz="2200" b="1" dirty="0"/>
              <a:t>expanzní </a:t>
            </a:r>
            <a:r>
              <a:rPr lang="cs-CZ" sz="2200" b="1" dirty="0" smtClean="0"/>
              <a:t>nádoby</a:t>
            </a:r>
          </a:p>
          <a:p>
            <a:r>
              <a:rPr lang="cs-CZ" sz="2200" dirty="0"/>
              <a:t>nejstarší způsob pojištění zdroje</a:t>
            </a:r>
          </a:p>
          <a:p>
            <a:r>
              <a:rPr lang="cs-CZ" sz="2200" dirty="0"/>
              <a:t>expanzní nádoba umístěna v nejvyšším bodě otopné soustavy = zařízení pojistné </a:t>
            </a:r>
            <a:r>
              <a:rPr lang="cs-CZ" sz="2200" dirty="0" smtClean="0"/>
              <a:t>i expanzní</a:t>
            </a:r>
          </a:p>
          <a:p>
            <a:endParaRPr lang="cs-CZ" sz="2200" dirty="0"/>
          </a:p>
          <a:p>
            <a:r>
              <a:rPr lang="cs-CZ" sz="2200" b="1" dirty="0" smtClean="0"/>
              <a:t>Znaky:</a:t>
            </a:r>
          </a:p>
          <a:p>
            <a:pPr lvl="1"/>
            <a:r>
              <a:rPr lang="cs-CZ" sz="1800" dirty="0"/>
              <a:t>Trvale propojena s atmosférou (odvzdušnění a přepad)</a:t>
            </a:r>
          </a:p>
          <a:p>
            <a:pPr lvl="1"/>
            <a:r>
              <a:rPr lang="cs-CZ" sz="1800" dirty="0"/>
              <a:t>Umístěna v nejvyšším bodě soustavy</a:t>
            </a:r>
          </a:p>
          <a:p>
            <a:pPr lvl="1"/>
            <a:r>
              <a:rPr lang="cs-CZ" sz="1800" dirty="0"/>
              <a:t>S kotlem je propojena neuzavíratelným pojistným přívodním potrubím u </a:t>
            </a:r>
            <a:r>
              <a:rPr lang="cs-CZ" sz="1800" dirty="0" smtClean="0"/>
              <a:t>vyšších výkonů </a:t>
            </a:r>
            <a:r>
              <a:rPr lang="cs-CZ" sz="1800" dirty="0"/>
              <a:t>i zpětným pojistným potrubím</a:t>
            </a:r>
          </a:p>
          <a:p>
            <a:pPr lvl="1"/>
            <a:r>
              <a:rPr lang="cs-CZ" sz="1800" dirty="0"/>
              <a:t>Umožňuje pronikání vzduchu do soustavy – koroze, zanášení rozvodu</a:t>
            </a:r>
          </a:p>
          <a:p>
            <a:pPr lvl="1"/>
            <a:endParaRPr lang="cs-CZ" sz="1600" dirty="0"/>
          </a:p>
          <a:p>
            <a:pPr marL="0" indent="0">
              <a:buNone/>
            </a:pPr>
            <a:endParaRPr lang="cs-CZ" sz="20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607299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08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49841"/>
            <a:ext cx="9144000" cy="59081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dirty="0" smtClean="0"/>
          </a:p>
          <a:p>
            <a:pPr lvl="1"/>
            <a:r>
              <a:rPr lang="cs-CZ" sz="2000" dirty="0" smtClean="0"/>
              <a:t>Způsobuje úbytek vody odparem</a:t>
            </a:r>
          </a:p>
          <a:p>
            <a:pPr lvl="1"/>
            <a:r>
              <a:rPr lang="cs-CZ" sz="2000" dirty="0" smtClean="0"/>
              <a:t>Nutná je tepelná izolace, pokud je EN v nevytápěném prostoru</a:t>
            </a:r>
          </a:p>
          <a:p>
            <a:pPr lvl="1"/>
            <a:r>
              <a:rPr lang="cs-CZ" sz="2000" dirty="0" smtClean="0"/>
              <a:t>Expanzní nádoba je odvětrána a je vybavena přepadem, jehož výtok musí být kontrolovatelný (nejlépe vyvedený zpět ke kotli)</a:t>
            </a:r>
          </a:p>
          <a:p>
            <a:pPr lvl="1"/>
            <a:r>
              <a:rPr lang="cs-CZ" sz="2000" dirty="0" smtClean="0"/>
              <a:t>Minimální průměr přepadového potrubí je 15mm</a:t>
            </a:r>
          </a:p>
          <a:p>
            <a:pPr lvl="1"/>
            <a:r>
              <a:rPr lang="cs-CZ" sz="2000" dirty="0" smtClean="0"/>
              <a:t>Pokud je pojistným zařízením pojistný ventil, může být expanzní nádoba připojena i mimo pojistný úsek</a:t>
            </a:r>
          </a:p>
          <a:p>
            <a:pPr lvl="1"/>
            <a:r>
              <a:rPr lang="cs-CZ" sz="2000" dirty="0" smtClean="0"/>
              <a:t>Každý zdroj tepla může mít svou vlastní expanzní nádobu, nebo může být expanzní nádoba společná pro všechny zdroje tepla</a:t>
            </a:r>
          </a:p>
          <a:p>
            <a:pPr lvl="1"/>
            <a:r>
              <a:rPr lang="cs-CZ" sz="2000" dirty="0" smtClean="0"/>
              <a:t>Pojistné potrubí může být vedeno do expanzní nádoby samostatně, nebo může být společné pro všechny zdroje tepla</a:t>
            </a:r>
            <a:endParaRPr lang="cs-CZ" sz="20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540392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05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0" y="949841"/>
            <a:ext cx="9144000" cy="5908158"/>
          </a:xfrm>
        </p:spPr>
        <p:txBody>
          <a:bodyPr>
            <a:normAutofit/>
          </a:bodyPr>
          <a:lstStyle/>
          <a:p>
            <a:r>
              <a:rPr lang="cs-CZ" sz="2000" b="1" dirty="0"/>
              <a:t>Otev</a:t>
            </a:r>
            <a:r>
              <a:rPr lang="cs-CZ" sz="2000" dirty="0"/>
              <a:t>ř</a:t>
            </a:r>
            <a:r>
              <a:rPr lang="cs-CZ" sz="2000" b="1" dirty="0"/>
              <a:t>ená expanzní nádoba – zapojení</a:t>
            </a:r>
            <a:endParaRPr lang="cs-CZ" sz="2000" dirty="0"/>
          </a:p>
        </p:txBody>
      </p:sp>
      <p:cxnSp>
        <p:nvCxnSpPr>
          <p:cNvPr id="3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4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402885" y="145207"/>
            <a:ext cx="6592431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Obrázek 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5" y="1293036"/>
            <a:ext cx="3337084" cy="46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437" y="1364474"/>
            <a:ext cx="3423761" cy="4524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124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3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15" name="Nadpis 1"/>
          <p:cNvSpPr txBox="1">
            <a:spLocks/>
          </p:cNvSpPr>
          <p:nvPr/>
        </p:nvSpPr>
        <p:spPr>
          <a:xfrm>
            <a:off x="2402886" y="145207"/>
            <a:ext cx="6614734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7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7892" y="1025911"/>
            <a:ext cx="8901911" cy="4970851"/>
          </a:xfrm>
        </p:spPr>
        <p:txBody>
          <a:bodyPr>
            <a:normAutofit fontScale="92500" lnSpcReduction="20000"/>
          </a:bodyPr>
          <a:lstStyle/>
          <a:p>
            <a:r>
              <a:rPr lang="cs-CZ" sz="2000" dirty="0"/>
              <a:t>Pojistné potrubí je bez </a:t>
            </a:r>
            <a:r>
              <a:rPr lang="cs-CZ" sz="2000" dirty="0" smtClean="0"/>
              <a:t>uzávěrů pokud </a:t>
            </a:r>
            <a:r>
              <a:rPr lang="cs-CZ" sz="2000" dirty="0"/>
              <a:t>je společné pro několik kotlů nebo </a:t>
            </a:r>
            <a:r>
              <a:rPr lang="cs-CZ" sz="2000" dirty="0" smtClean="0"/>
              <a:t>ohříváků.</a:t>
            </a:r>
            <a:endParaRPr lang="cs-CZ" sz="2000" dirty="0"/>
          </a:p>
          <a:p>
            <a:r>
              <a:rPr lang="cs-CZ" sz="2000" dirty="0" smtClean="0"/>
              <a:t>Na </a:t>
            </a:r>
            <a:r>
              <a:rPr lang="cs-CZ" sz="2000" dirty="0"/>
              <a:t>přívodním i zpětném pojistném potrubí u kotle je osazena zpětná </a:t>
            </a:r>
            <a:r>
              <a:rPr lang="cs-CZ" sz="2000" dirty="0" smtClean="0"/>
              <a:t>armatura s obtokem.</a:t>
            </a:r>
            <a:endParaRPr lang="cs-CZ" sz="2000" dirty="0"/>
          </a:p>
          <a:p>
            <a:r>
              <a:rPr lang="cs-CZ" sz="2000" dirty="0"/>
              <a:t>Uzavírací ventil obtoku na přívodním i zpětném potrubí musí být za provozu otevřen </a:t>
            </a:r>
            <a:r>
              <a:rPr lang="cs-CZ" sz="2000" dirty="0" smtClean="0"/>
              <a:t>a zajištěn </a:t>
            </a:r>
            <a:r>
              <a:rPr lang="cs-CZ" sz="2000" dirty="0"/>
              <a:t>proti nedovolené </a:t>
            </a:r>
            <a:r>
              <a:rPr lang="cs-CZ" sz="2000" dirty="0" smtClean="0"/>
              <a:t>manipulaci.</a:t>
            </a:r>
            <a:endParaRPr lang="cs-CZ" sz="2000" dirty="0"/>
          </a:p>
          <a:p>
            <a:r>
              <a:rPr lang="cs-CZ" sz="2000" dirty="0"/>
              <a:t>U otopných soustav do 50 kW jmenovitého výkonu může být pojistné potrubí </a:t>
            </a:r>
            <a:r>
              <a:rPr lang="cs-CZ" sz="2000" dirty="0" smtClean="0"/>
              <a:t>součástí rozvodu </a:t>
            </a:r>
            <a:r>
              <a:rPr lang="cs-CZ" sz="2000" dirty="0"/>
              <a:t>otopné vody, ale mezi kotlem a expanzní nádobou nesmí být </a:t>
            </a:r>
            <a:r>
              <a:rPr lang="cs-CZ" sz="2000" dirty="0" smtClean="0"/>
              <a:t>osazeny uzávěry potrubí.</a:t>
            </a:r>
          </a:p>
          <a:p>
            <a:endParaRPr lang="cs-CZ" sz="2000" dirty="0"/>
          </a:p>
          <a:p>
            <a:r>
              <a:rPr lang="cs-CZ" sz="2000" b="1" dirty="0"/>
              <a:t>Objem expanzní nádoby:</a:t>
            </a:r>
            <a:endParaRPr lang="cs-CZ" sz="2000" dirty="0"/>
          </a:p>
          <a:p>
            <a:r>
              <a:rPr lang="cs-CZ" sz="2000" dirty="0"/>
              <a:t>Vypočtený objem je nejmenší. Volíme nejbližší vyšší velikost typizované </a:t>
            </a:r>
            <a:r>
              <a:rPr lang="cs-CZ" sz="2000" dirty="0" smtClean="0"/>
              <a:t>expanzní nádoby</a:t>
            </a:r>
            <a:r>
              <a:rPr lang="cs-CZ" sz="2000" dirty="0"/>
              <a:t>.</a:t>
            </a:r>
          </a:p>
          <a:p>
            <a:r>
              <a:rPr lang="cs-CZ" sz="2000" b="1" dirty="0" smtClean="0"/>
              <a:t>V </a:t>
            </a:r>
            <a:r>
              <a:rPr lang="cs-CZ" sz="2000" b="1" dirty="0"/>
              <a:t>= 1,6.G . Dv dm</a:t>
            </a:r>
          </a:p>
          <a:p>
            <a:pPr lvl="1"/>
            <a:r>
              <a:rPr lang="cs-CZ" sz="1600" b="1" dirty="0"/>
              <a:t>V</a:t>
            </a:r>
            <a:r>
              <a:rPr lang="cs-CZ" sz="1600" dirty="0"/>
              <a:t>... objem expanzní nádoby [dm3, l, kg]</a:t>
            </a:r>
          </a:p>
          <a:p>
            <a:pPr lvl="1"/>
            <a:r>
              <a:rPr lang="cs-CZ" sz="1600" b="1" dirty="0"/>
              <a:t>G</a:t>
            </a:r>
            <a:r>
              <a:rPr lang="cs-CZ" sz="1600" dirty="0"/>
              <a:t>... hmotnost vody v otopné soustavě [kg]</a:t>
            </a:r>
          </a:p>
          <a:p>
            <a:pPr lvl="1"/>
            <a:r>
              <a:rPr lang="cs-CZ" sz="1600" b="1" dirty="0"/>
              <a:t>Dv</a:t>
            </a:r>
            <a:r>
              <a:rPr lang="cs-CZ" sz="1600" dirty="0"/>
              <a:t>... zvětšení mírného objemu [dm3/kg]</a:t>
            </a:r>
          </a:p>
          <a:p>
            <a:pPr lvl="1"/>
            <a:r>
              <a:rPr lang="cs-CZ" sz="1600" b="1" dirty="0"/>
              <a:t>1,6</a:t>
            </a:r>
            <a:r>
              <a:rPr lang="cs-CZ" sz="1600" dirty="0"/>
              <a:t>... bezpečnostní zvýšení objemu o 60</a:t>
            </a:r>
            <a:r>
              <a:rPr lang="cs-CZ" sz="1600" dirty="0" smtClean="0"/>
              <a:t>%</a:t>
            </a: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0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" y="949841"/>
            <a:ext cx="9143999" cy="5908158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sz="2000" b="1" dirty="0" smtClean="0"/>
              <a:t>2. </a:t>
            </a:r>
            <a:r>
              <a:rPr lang="cs-CZ" sz="2000" b="1" dirty="0"/>
              <a:t>Uzav</a:t>
            </a:r>
            <a:r>
              <a:rPr lang="cs-CZ" sz="2000" dirty="0"/>
              <a:t>ř</a:t>
            </a:r>
            <a:r>
              <a:rPr lang="cs-CZ" sz="2000" b="1" dirty="0"/>
              <a:t>ená expanzní nádoba tlaková s </a:t>
            </a:r>
            <a:r>
              <a:rPr lang="cs-CZ" sz="2000" b="1" dirty="0" smtClean="0"/>
              <a:t>membránou</a:t>
            </a:r>
          </a:p>
          <a:p>
            <a:pPr marL="457200" lvl="1" indent="0">
              <a:buNone/>
            </a:pPr>
            <a:endParaRPr lang="cs-CZ" sz="2000" b="1" dirty="0" smtClean="0"/>
          </a:p>
          <a:p>
            <a:pPr lvl="1"/>
            <a:r>
              <a:rPr lang="cs-CZ" sz="2000" b="1" dirty="0"/>
              <a:t>Uzavřená expanzní nádoba – </a:t>
            </a:r>
            <a:r>
              <a:rPr lang="cs-CZ" sz="2000" b="1" dirty="0" smtClean="0"/>
              <a:t>znaky</a:t>
            </a:r>
          </a:p>
          <a:p>
            <a:pPr lvl="2"/>
            <a:r>
              <a:rPr lang="cs-CZ" dirty="0"/>
              <a:t>Není propojena s atmosférou</a:t>
            </a:r>
          </a:p>
          <a:p>
            <a:pPr lvl="2"/>
            <a:r>
              <a:rPr lang="cs-CZ" dirty="0"/>
              <a:t>Je vybavená pryžovou membránou nebo vakem, který odděluje vodní prostor </a:t>
            </a:r>
            <a:r>
              <a:rPr lang="cs-CZ" dirty="0" smtClean="0"/>
              <a:t>od prostoru </a:t>
            </a:r>
            <a:r>
              <a:rPr lang="cs-CZ" dirty="0"/>
              <a:t>naplněného vodou nebo plynem (dusík)</a:t>
            </a:r>
          </a:p>
          <a:p>
            <a:pPr lvl="2"/>
            <a:r>
              <a:rPr lang="cs-CZ" dirty="0"/>
              <a:t>Neumožňuje pronikání vzduchu do vody</a:t>
            </a:r>
          </a:p>
          <a:p>
            <a:pPr lvl="2"/>
            <a:r>
              <a:rPr lang="cs-CZ" dirty="0"/>
              <a:t>Zabraňuje úbytku vody odparem</a:t>
            </a:r>
          </a:p>
          <a:p>
            <a:pPr lvl="2"/>
            <a:r>
              <a:rPr lang="cs-CZ" dirty="0"/>
              <a:t>Je umístěna v blízkosti kotle, nevyžaduje tepelnou izolaci</a:t>
            </a:r>
          </a:p>
          <a:p>
            <a:pPr lvl="2"/>
            <a:r>
              <a:rPr lang="cs-CZ" dirty="0"/>
              <a:t>Membrána může být zatížena vodou, která má teplotu do 70°C</a:t>
            </a:r>
          </a:p>
          <a:p>
            <a:pPr lvl="2"/>
            <a:r>
              <a:rPr lang="cs-CZ" dirty="0"/>
              <a:t>Vyžaduje odvzdušněné soustavy</a:t>
            </a:r>
          </a:p>
          <a:p>
            <a:pPr lvl="2"/>
            <a:r>
              <a:rPr lang="cs-CZ" dirty="0" smtClean="0"/>
              <a:t>Vyžaduje použití odděleného pojišťovacího zařízení – pojistného ventilu</a:t>
            </a:r>
            <a:endParaRPr lang="cs-CZ" dirty="0"/>
          </a:p>
          <a:p>
            <a:pPr marL="457200" lvl="1" indent="0">
              <a:buNone/>
            </a:pPr>
            <a:endParaRPr lang="cs-CZ" sz="2000" dirty="0"/>
          </a:p>
          <a:p>
            <a:pPr marL="0" indent="0">
              <a:buFont typeface="Arial" panose="020B0604020202020204" pitchFamily="34" charset="0"/>
              <a:buNone/>
            </a:pPr>
            <a:endParaRPr lang="cs-CZ" sz="2000" dirty="0"/>
          </a:p>
          <a:p>
            <a:endParaRPr lang="cs-CZ" sz="2000" dirty="0">
              <a:solidFill>
                <a:schemeClr val="tx1"/>
              </a:solidFill>
            </a:endParaRPr>
          </a:p>
        </p:txBody>
      </p:sp>
      <p:cxnSp>
        <p:nvCxnSpPr>
          <p:cNvPr id="3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4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402885" y="145207"/>
            <a:ext cx="6391709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01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17" name="Nadpis 1"/>
          <p:cNvSpPr txBox="1">
            <a:spLocks/>
          </p:cNvSpPr>
          <p:nvPr/>
        </p:nvSpPr>
        <p:spPr>
          <a:xfrm>
            <a:off x="2402886" y="145207"/>
            <a:ext cx="6547826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9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-49563" y="1273985"/>
            <a:ext cx="9144000" cy="5049881"/>
          </a:xfrm>
        </p:spPr>
        <p:txBody>
          <a:bodyPr>
            <a:normAutofit/>
          </a:bodyPr>
          <a:lstStyle/>
          <a:p>
            <a:pPr lvl="1"/>
            <a:r>
              <a:rPr lang="cs-CZ" sz="2000" dirty="0" smtClean="0"/>
              <a:t>Vyžaduje použití odděleného pojišťovacího zařízení – pojistného ventilu</a:t>
            </a:r>
          </a:p>
          <a:p>
            <a:pPr lvl="1"/>
            <a:r>
              <a:rPr lang="cs-CZ" sz="2000" dirty="0" smtClean="0"/>
              <a:t>Umožňuje provoz otopné soustavy s teplotami vody přes 110°C u kotlů na plyn (havarijní omezovač teploty kotel automaticky odstaví při dosažení maximální teploty)</a:t>
            </a:r>
          </a:p>
          <a:p>
            <a:pPr lvl="1"/>
            <a:r>
              <a:rPr lang="cs-CZ" sz="2000" dirty="0" smtClean="0"/>
              <a:t>Kotle na tuhá paliva – teplota max. 95°C, je nutný přímočinný regulátor přívodu spalovacího vzduchu</a:t>
            </a:r>
          </a:p>
          <a:p>
            <a:pPr lvl="1"/>
            <a:r>
              <a:rPr lang="cs-CZ" sz="2000" dirty="0" smtClean="0"/>
              <a:t>Nádoby vyráběné v ČR jsou konstruované na nejvyšší absolutní tlak v soustavě 350kPa z hlubokotaženého ocelového plechu</a:t>
            </a:r>
          </a:p>
          <a:p>
            <a:pPr lvl="1"/>
            <a:r>
              <a:rPr lang="cs-CZ" sz="2000" dirty="0" smtClean="0"/>
              <a:t>Uvnitř je zalisovaná membrána</a:t>
            </a:r>
          </a:p>
          <a:p>
            <a:pPr lvl="1"/>
            <a:r>
              <a:rPr lang="cs-CZ" sz="2000" dirty="0" smtClean="0"/>
              <a:t>Nátrubek se závitem pro připojení pojistného potrubí</a:t>
            </a:r>
          </a:p>
          <a:p>
            <a:pPr lvl="1"/>
            <a:r>
              <a:rPr lang="cs-CZ" sz="2000" dirty="0" smtClean="0"/>
              <a:t>Ventilek pro kontrolu a doplňování plynu</a:t>
            </a:r>
          </a:p>
          <a:p>
            <a:pPr lvl="1"/>
            <a:r>
              <a:rPr lang="cs-CZ" sz="2000" dirty="0" smtClean="0"/>
              <a:t>Dusík – menší difúze přes membránu než kyslík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68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2402886" y="145207"/>
            <a:ext cx="6555260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67628" y="1055831"/>
            <a:ext cx="8872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 Stanovení </a:t>
            </a:r>
            <a:r>
              <a:rPr lang="cs-CZ" b="1" dirty="0"/>
              <a:t>velikosti expanzní nádoby: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 smtClean="0"/>
              <a:t>Objem </a:t>
            </a:r>
            <a:r>
              <a:rPr lang="cs-CZ" dirty="0"/>
              <a:t>vody v nádobě při nejvyšší pracovní </a:t>
            </a:r>
            <a:r>
              <a:rPr lang="cs-CZ" dirty="0" smtClean="0"/>
              <a:t>teplotě:	</a:t>
            </a:r>
            <a:endParaRPr lang="cs-CZ" dirty="0"/>
          </a:p>
        </p:txBody>
      </p:sp>
      <p:pic>
        <p:nvPicPr>
          <p:cNvPr id="14" name="Obrázek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49" y="1825874"/>
            <a:ext cx="4320540" cy="391604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5418790" y="3480130"/>
            <a:ext cx="1841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b="1" dirty="0"/>
              <a:t>V´= 1,3.G . Dv </a:t>
            </a:r>
            <a:r>
              <a:rPr lang="cs-CZ" b="1" dirty="0" smtClean="0"/>
              <a:t>dm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3172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7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2402885" y="145207"/>
            <a:ext cx="6376841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964265"/>
            <a:ext cx="9144000" cy="50324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	3. </a:t>
            </a:r>
            <a:r>
              <a:rPr lang="cs-CZ" b="1" dirty="0"/>
              <a:t>Uzavřená expanzní nádoba s cizím zdrojem </a:t>
            </a:r>
            <a:r>
              <a:rPr lang="cs-CZ" b="1" dirty="0" smtClean="0"/>
              <a:t>tlaku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Uzavřená expanzní nádoba s cizím zdrojem tlaku – znaky</a:t>
            </a:r>
          </a:p>
          <a:p>
            <a:pPr marL="0" indent="0">
              <a:buNone/>
            </a:pPr>
            <a:endParaRPr lang="cs-CZ" b="1" dirty="0"/>
          </a:p>
          <a:p>
            <a:pPr lvl="3"/>
            <a:r>
              <a:rPr lang="cs-CZ" dirty="0"/>
              <a:t>Umožňuje provoz soustavy s teplotami otopné vody </a:t>
            </a:r>
            <a:r>
              <a:rPr lang="cs-CZ" dirty="0" smtClean="0"/>
              <a:t>do 110°C</a:t>
            </a:r>
            <a:endParaRPr lang="cs-CZ" dirty="0"/>
          </a:p>
          <a:p>
            <a:pPr lvl="3"/>
            <a:r>
              <a:rPr lang="cs-CZ" dirty="0"/>
              <a:t>Tlakový vzduch je dodáván kompresorem nebo z tlakové lahve (dusík)</a:t>
            </a:r>
          </a:p>
          <a:p>
            <a:pPr lvl="3"/>
            <a:r>
              <a:rPr lang="cs-CZ" dirty="0"/>
              <a:t>Umožňuje pronikání vzduchu do vody – časté zavzdušnění soustavy, nevhodné </a:t>
            </a:r>
            <a:r>
              <a:rPr lang="cs-CZ" dirty="0" smtClean="0"/>
              <a:t>u termostatických </a:t>
            </a:r>
            <a:r>
              <a:rPr lang="cs-CZ" dirty="0"/>
              <a:t>ventilů na otopných tělesech</a:t>
            </a:r>
          </a:p>
          <a:p>
            <a:pPr lvl="3"/>
            <a:r>
              <a:rPr lang="cs-CZ" dirty="0"/>
              <a:t>Je umístěna v blízkosti kotle, nevyžaduje tepelnou izolaci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508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4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2402886" y="145207"/>
            <a:ext cx="6614734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0" y="979916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cs-CZ" sz="2400" b="1" dirty="0"/>
              <a:t>Vybavení expanzní nádoby</a:t>
            </a:r>
            <a:r>
              <a:rPr lang="cs-CZ" sz="2400" b="1" dirty="0" smtClean="0"/>
              <a:t>:</a:t>
            </a:r>
          </a:p>
          <a:p>
            <a:pPr lvl="2"/>
            <a:endParaRPr lang="cs-CZ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dirty="0"/>
              <a:t>Pojistný ventil na straně vzdušiny (označen zapínací a vypínací tlak zdroje vzdušiny)Pojistný ventil na straně vody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dirty="0" smtClean="0"/>
              <a:t>Vodoznaky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dirty="0" smtClean="0"/>
              <a:t>Vypouštěcí ventil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dirty="0" smtClean="0"/>
              <a:t>Přivzdušňovací ventil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dirty="0" smtClean="0"/>
              <a:t>Tlakoměr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3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748" y="820747"/>
            <a:ext cx="7886700" cy="1325563"/>
          </a:xfrm>
        </p:spPr>
        <p:txBody>
          <a:bodyPr/>
          <a:lstStyle/>
          <a:p>
            <a:pPr algn="ctr"/>
            <a:r>
              <a:rPr lang="cs-CZ" b="1" dirty="0">
                <a:solidFill>
                  <a:schemeClr val="accent1"/>
                </a:solidFill>
              </a:rPr>
              <a:t>Otázky k opakování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360" y="2141034"/>
            <a:ext cx="8285835" cy="37266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/>
              <a:t>1. Jaká je funkce expanzní nádoby?</a:t>
            </a:r>
          </a:p>
          <a:p>
            <a:pPr marL="0" indent="0">
              <a:buNone/>
            </a:pPr>
            <a:r>
              <a:rPr lang="cs-CZ" sz="2000" dirty="0"/>
              <a:t>2. Kam umisťujeme expanzní nádoby otevřené?</a:t>
            </a:r>
          </a:p>
          <a:p>
            <a:pPr marL="0" indent="0">
              <a:buNone/>
            </a:pPr>
            <a:r>
              <a:rPr lang="cs-CZ" sz="2000" dirty="0"/>
              <a:t>3. Jak pracuje membránová expanzní nádoba?</a:t>
            </a:r>
          </a:p>
          <a:p>
            <a:pPr marL="0" indent="0">
              <a:buNone/>
            </a:pPr>
            <a:r>
              <a:rPr lang="cs-CZ" sz="2000" dirty="0"/>
              <a:t>4. Jak stanovíme objem membránové expanzní nádoby?</a:t>
            </a:r>
          </a:p>
          <a:p>
            <a:pPr marL="0" indent="0">
              <a:buNone/>
            </a:pPr>
            <a:r>
              <a:rPr lang="cs-CZ" sz="2000" dirty="0"/>
              <a:t>5. Znáte některé výrobce expanzních nádob?</a:t>
            </a:r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525524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744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455" y="843854"/>
            <a:ext cx="7886700" cy="1325563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Zdroje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923" y="2040076"/>
            <a:ext cx="6447501" cy="3880773"/>
          </a:xfrm>
        </p:spPr>
        <p:txBody>
          <a:bodyPr/>
          <a:lstStyle/>
          <a:p>
            <a:r>
              <a:rPr lang="cs-CZ" dirty="0"/>
              <a:t>TAJBR, Stanislav. </a:t>
            </a:r>
            <a:r>
              <a:rPr lang="cs-CZ" i="1" dirty="0"/>
              <a:t>Vytápění</a:t>
            </a:r>
            <a:r>
              <a:rPr lang="cs-CZ" dirty="0"/>
              <a:t>. Mostecká 9 Praha </a:t>
            </a:r>
            <a:r>
              <a:rPr lang="cs-CZ" dirty="0" smtClean="0"/>
              <a:t>1:Sobotáles</a:t>
            </a:r>
            <a:r>
              <a:rPr lang="cs-CZ" dirty="0"/>
              <a:t>, 1998, ISBN </a:t>
            </a:r>
            <a:r>
              <a:rPr lang="cs-CZ" dirty="0" smtClean="0"/>
              <a:t>80-85920-53-0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</a:rPr>
              <a:t>Str</a:t>
            </a:r>
            <a:r>
              <a:rPr lang="cs-CZ" dirty="0" smtClean="0"/>
              <a:t>. 218, obrázek č. 6.103</a:t>
            </a:r>
          </a:p>
          <a:p>
            <a:pPr lvl="1"/>
            <a:r>
              <a:rPr lang="cs-CZ" dirty="0"/>
              <a:t>Str. </a:t>
            </a:r>
            <a:r>
              <a:rPr lang="cs-CZ" dirty="0" smtClean="0"/>
              <a:t>217, </a:t>
            </a:r>
            <a:r>
              <a:rPr lang="cs-CZ" dirty="0"/>
              <a:t>obrázek č. </a:t>
            </a:r>
            <a:r>
              <a:rPr lang="cs-CZ" dirty="0" smtClean="0"/>
              <a:t>6.102</a:t>
            </a:r>
            <a:endParaRPr lang="cs-CZ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324802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20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689</Words>
  <Application>Microsoft Office PowerPoint</Application>
  <PresentationFormat>Předvádění na obrazovce (4:3)</PresentationFormat>
  <Paragraphs>130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Office Theme</vt:lpstr>
      <vt:lpstr>Prezentace aplikace PowerPoint</vt:lpstr>
      <vt:lpstr>Expanzní nádoby</vt:lpstr>
      <vt:lpstr>Druhy expanzních nádob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Otázky k 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vytápění</dc:title>
  <dc:creator>Acanthophis</dc:creator>
  <cp:lastModifiedBy>Karel Filas, Ing.</cp:lastModifiedBy>
  <cp:revision>21</cp:revision>
  <dcterms:created xsi:type="dcterms:W3CDTF">2013-03-29T17:42:25Z</dcterms:created>
  <dcterms:modified xsi:type="dcterms:W3CDTF">2013-12-07T22:03:11Z</dcterms:modified>
</cp:coreProperties>
</file>