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0"/>
  </p:notesMasterIdLst>
  <p:sldIdLst>
    <p:sldId id="284" r:id="rId2"/>
    <p:sldId id="256" r:id="rId3"/>
    <p:sldId id="259" r:id="rId4"/>
    <p:sldId id="274" r:id="rId5"/>
    <p:sldId id="285" r:id="rId6"/>
    <p:sldId id="275" r:id="rId7"/>
    <p:sldId id="276" r:id="rId8"/>
    <p:sldId id="277" r:id="rId9"/>
    <p:sldId id="286" r:id="rId10"/>
    <p:sldId id="278" r:id="rId11"/>
    <p:sldId id="287" r:id="rId12"/>
    <p:sldId id="279" r:id="rId13"/>
    <p:sldId id="280" r:id="rId14"/>
    <p:sldId id="281" r:id="rId15"/>
    <p:sldId id="282" r:id="rId16"/>
    <p:sldId id="283" r:id="rId17"/>
    <p:sldId id="273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69" autoAdjust="0"/>
    <p:restoredTop sz="94660"/>
  </p:normalViewPr>
  <p:slideViewPr>
    <p:cSldViewPr snapToGrid="0">
      <p:cViewPr>
        <p:scale>
          <a:sx n="126" d="100"/>
          <a:sy n="126" d="100"/>
        </p:scale>
        <p:origin x="-674" y="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742F3F-5A3A-463C-9FFA-39C32735D8E3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C1C6D2-49E3-4E15-A9FA-151A0283B2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65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C1C6D2-49E3-4E15-A9FA-151A0283B26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87471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C1C6D2-49E3-4E15-A9FA-151A0283B26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87471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570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644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983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791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546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238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858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144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610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342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49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813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g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oizp.cz/wp-content/uploads/teplovod.jpg" TargetMode="External"/><Relationship Id="rId2" Type="http://schemas.openxmlformats.org/officeDocument/2006/relationships/hyperlink" Target="http://cbs.grundfos.com/CBS_Master/lexica/images/image_files/District-heating_fina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image" Target="../media/image2.jpg"/><Relationship Id="rId4" Type="http://schemas.openxmlformats.org/officeDocument/2006/relationships/hyperlink" Target="http://cbs.grundfos.com/GCZ_Czech_Republic/lexica/HEA_District_heating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5" y="145207"/>
            <a:ext cx="6480919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2" name="TextovéPole 9"/>
          <p:cNvSpPr txBox="1"/>
          <p:nvPr/>
        </p:nvSpPr>
        <p:spPr>
          <a:xfrm>
            <a:off x="812214" y="1058093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/>
              <a:t>Ústřední a dálkové vytápění I.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8294" y="1519939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smtClean="0"/>
              <a:t>VY_32_INOVACE_18_351</a:t>
            </a:r>
            <a:endParaRPr lang="cs-CZ" sz="2400" b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9297526"/>
              </p:ext>
            </p:extLst>
          </p:nvPr>
        </p:nvGraphicFramePr>
        <p:xfrm>
          <a:off x="813054" y="2124883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18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dálkovým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vytápěním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Dálkové vytápění, energie, kotelna, teplárna, pára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Vytápění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myšlenkové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mapy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– 3.ročník, žáci 15 – 18 let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370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097196"/>
            <a:ext cx="6858000" cy="2387600"/>
          </a:xfrm>
        </p:spPr>
        <p:txBody>
          <a:bodyPr/>
          <a:lstStyle/>
          <a:p>
            <a:r>
              <a:rPr lang="cs-CZ" b="1" dirty="0" smtClean="0"/>
              <a:t>Ústřední a dálkové vytápění</a:t>
            </a:r>
            <a:endParaRPr lang="cs-CZ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400" b="1" dirty="0">
                <a:solidFill>
                  <a:schemeClr val="accent1"/>
                </a:solidFill>
                <a:latin typeface="Arial" panose="020B0604020202020204" pitchFamily="34" charset="0"/>
              </a:rPr>
              <a:t>Dálkové vytápění</a:t>
            </a:r>
            <a:endParaRPr lang="cs-CZ" sz="4400" b="1" dirty="0">
              <a:solidFill>
                <a:schemeClr val="accent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402885" y="145207"/>
            <a:ext cx="6399143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066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086" y="946883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s-CZ" b="1" dirty="0">
                <a:solidFill>
                  <a:schemeClr val="accent1"/>
                </a:solidFill>
                <a:latin typeface="Arial" panose="020B0604020202020204" pitchFamily="34" charset="0"/>
              </a:rPr>
              <a:t>Dálkové vytápění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0916" y="2207941"/>
            <a:ext cx="8683083" cy="386177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dirty="0" smtClean="0"/>
              <a:t>- dálkové </a:t>
            </a:r>
            <a:r>
              <a:rPr lang="cs-CZ" sz="1800" dirty="0"/>
              <a:t>vytápění je otopná soustava na bázi vody se značnou vzdáleností mezi místem, kde se teplo vytváří (teplárna), a místem, kde se teplo využívá (budova</a:t>
            </a:r>
            <a:r>
              <a:rPr lang="cs-CZ" sz="1800" dirty="0" smtClean="0"/>
              <a:t>)</a:t>
            </a:r>
            <a:endParaRPr lang="cs-CZ" sz="1800" dirty="0" smtClean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9850" indent="0">
              <a:lnSpc>
                <a:spcPct val="150000"/>
              </a:lnSpc>
              <a:buFont typeface="Wingdings 2" panose="05020102010507070707" pitchFamily="18" charset="2"/>
              <a:buNone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tepelná energie je produkována mimo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vytápěné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budovy (obvykle je vytápěno více budov současně - pokud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 teplo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používá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k jiným účelům, hovoříme o centrálním zásobování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teplem)</a:t>
            </a: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9850" indent="0">
              <a:lnSpc>
                <a:spcPct val="150000"/>
              </a:lnSpc>
              <a:buFont typeface="Wingdings 2" panose="05020102010507070707" pitchFamily="18" charset="2"/>
              <a:buNone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velikost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zdroje tepla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soustavy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dálkového vytápění je závislá na rozsahu zásobovaného území a množství tepla, které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je potřeba dodávat</a:t>
            </a: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361973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4080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3550" y="1300976"/>
            <a:ext cx="8980449" cy="46957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b="1" dirty="0"/>
              <a:t>Dálková otopná soustava má tyto </a:t>
            </a:r>
            <a:r>
              <a:rPr lang="cs-CZ" sz="1800" b="1" dirty="0" smtClean="0"/>
              <a:t>části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soustava </a:t>
            </a:r>
            <a:r>
              <a:rPr lang="cs-CZ" sz="1800" dirty="0"/>
              <a:t>výroby tepla (teplárna)</a:t>
            </a:r>
          </a:p>
          <a:p>
            <a:pPr marL="0" indent="0">
              <a:buNone/>
            </a:pPr>
            <a:r>
              <a:rPr lang="cs-CZ" sz="1800" dirty="0" smtClean="0"/>
              <a:t>- rozvodný </a:t>
            </a:r>
            <a:r>
              <a:rPr lang="cs-CZ" sz="1800" dirty="0"/>
              <a:t>systém (podzemní potrubí)</a:t>
            </a:r>
          </a:p>
          <a:p>
            <a:pPr marL="0" indent="0">
              <a:buNone/>
            </a:pPr>
            <a:r>
              <a:rPr lang="cs-CZ" sz="1800" dirty="0" smtClean="0"/>
              <a:t>- spotřebitelská </a:t>
            </a:r>
            <a:r>
              <a:rPr lang="cs-CZ" sz="1800" dirty="0"/>
              <a:t>soustava (individuální otopná soustava uživatele</a:t>
            </a:r>
            <a:r>
              <a:rPr lang="cs-CZ" sz="1800" dirty="0" smtClean="0"/>
              <a:t>)</a:t>
            </a:r>
            <a:endParaRPr lang="cs-CZ" sz="1800" dirty="0"/>
          </a:p>
          <a:p>
            <a:pPr marL="0" indent="0">
              <a:buNone/>
            </a:pP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570129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8354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570129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489" y="1117060"/>
            <a:ext cx="6088698" cy="4790993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6301703" y="4391221"/>
            <a:ext cx="2896108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1. Kotelny</a:t>
            </a:r>
            <a:endParaRPr lang="cs-CZ" sz="1200" dirty="0"/>
          </a:p>
          <a:p>
            <a:r>
              <a:rPr lang="cs-CZ" sz="1200" dirty="0" smtClean="0"/>
              <a:t>2. Teplárna</a:t>
            </a:r>
            <a:endParaRPr lang="cs-CZ" sz="1200" dirty="0"/>
          </a:p>
          <a:p>
            <a:r>
              <a:rPr lang="cs-CZ" sz="1200" dirty="0" smtClean="0"/>
              <a:t>3. Hlavní </a:t>
            </a:r>
            <a:r>
              <a:rPr lang="cs-CZ" sz="1200" dirty="0"/>
              <a:t>výměníková stanice v rozvodní síti</a:t>
            </a:r>
          </a:p>
          <a:p>
            <a:r>
              <a:rPr lang="cs-CZ" sz="1200" dirty="0" smtClean="0"/>
              <a:t>4. Místní </a:t>
            </a:r>
            <a:r>
              <a:rPr lang="cs-CZ" sz="1200" dirty="0"/>
              <a:t>výměníková stanice v budově</a:t>
            </a:r>
          </a:p>
          <a:p>
            <a:r>
              <a:rPr lang="cs-CZ" sz="1200" dirty="0" smtClean="0"/>
              <a:t>5. Místní </a:t>
            </a:r>
            <a:r>
              <a:rPr lang="cs-CZ" sz="1200" dirty="0"/>
              <a:t>výměníková stanice s výrobou teplé vody</a:t>
            </a:r>
          </a:p>
          <a:p>
            <a:r>
              <a:rPr lang="cs-CZ" sz="1200" dirty="0" smtClean="0"/>
              <a:t>6. Hlavní </a:t>
            </a:r>
            <a:r>
              <a:rPr lang="cs-CZ" sz="1200" dirty="0"/>
              <a:t>rozvodní síť</a:t>
            </a:r>
          </a:p>
          <a:p>
            <a:r>
              <a:rPr lang="cs-CZ" sz="1200" dirty="0" smtClean="0"/>
              <a:t>7. Zvyšovací </a:t>
            </a:r>
            <a:r>
              <a:rPr lang="cs-CZ" sz="1200" dirty="0"/>
              <a:t>čerpadla v budově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373120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878" y="1122556"/>
            <a:ext cx="8735122" cy="48742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b="1" dirty="0" smtClean="0"/>
              <a:t>Význam</a:t>
            </a:r>
          </a:p>
          <a:p>
            <a:pPr marL="0" indent="0">
              <a:buNone/>
            </a:pPr>
            <a:r>
              <a:rPr lang="cs-CZ" sz="1800" dirty="0" smtClean="0"/>
              <a:t>- dálkové </a:t>
            </a:r>
            <a:r>
              <a:rPr lang="cs-CZ" sz="1800" dirty="0"/>
              <a:t>vytápění získává na celém světě stále větší oblibu a je možno se s ním setkat ve většině velkých </a:t>
            </a:r>
            <a:r>
              <a:rPr lang="cs-CZ" sz="1800" dirty="0" smtClean="0"/>
              <a:t>měst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v</a:t>
            </a:r>
            <a:r>
              <a:rPr lang="cs-CZ" sz="1800" dirty="0"/>
              <a:t> teplárnách jsou spaliny před vypuštěním do ovzduší podrobeny mimořádně dokonalé </a:t>
            </a:r>
            <a:r>
              <a:rPr lang="cs-CZ" sz="1800" dirty="0" smtClean="0"/>
              <a:t>úpravě</a:t>
            </a:r>
          </a:p>
          <a:p>
            <a:pPr marL="0" indent="0">
              <a:buNone/>
            </a:pPr>
            <a:r>
              <a:rPr lang="cs-CZ" sz="1800" dirty="0" smtClean="0"/>
              <a:t>(tento </a:t>
            </a:r>
            <a:r>
              <a:rPr lang="cs-CZ" sz="1800" dirty="0"/>
              <a:t>fakt se stal důležitým faktorem při zdokonalování kvality ovzduší ve velkých </a:t>
            </a:r>
            <a:r>
              <a:rPr lang="cs-CZ" sz="1800" dirty="0" smtClean="0"/>
              <a:t>městech)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hygienický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význam soustředění výroby tepla zejména v hustě obydlených městských čtvrtích spočívá ve vyřazení velkého počtu malých kotelen, které při svém provozu nadměrně znečišťují ovzduší a životní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prostředí</a:t>
            </a:r>
          </a:p>
          <a:p>
            <a:pPr marL="0" indent="0">
              <a:buNone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malé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kotelny znečišťují ovzduší mnohem víc než průmyslové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závody</a:t>
            </a:r>
          </a:p>
          <a:p>
            <a:pPr marL="0" indent="0">
              <a:buNone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vybudováním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tepláren v okrajových oblastech měst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proto stále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více přispívá  k veřejné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hygieně</a:t>
            </a: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458616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692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018477"/>
            <a:ext cx="8720254" cy="4978285"/>
          </a:xfrm>
        </p:spPr>
        <p:txBody>
          <a:bodyPr>
            <a:noAutofit/>
          </a:bodyPr>
          <a:lstStyle/>
          <a:p>
            <a:pPr marL="69850" indent="0">
              <a:lnSpc>
                <a:spcPct val="150000"/>
              </a:lnSpc>
              <a:buFont typeface="Wingdings 2" panose="05020102010507070707" pitchFamily="18" charset="2"/>
              <a:buNone/>
            </a:pPr>
            <a:r>
              <a:rPr lang="cs-CZ" sz="1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Centralizované zásobování </a:t>
            </a:r>
            <a:r>
              <a:rPr lang="cs-CZ" sz="18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teplem (CZT)</a:t>
            </a:r>
            <a:endParaRPr lang="cs-CZ" sz="18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9850" indent="0" algn="just">
              <a:buNone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zahrnuje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dálkovou dodávku tepla pro vytápění, teplé užitkové vody, výrobu, technologické účely </a:t>
            </a:r>
            <a:r>
              <a:rPr lang="cs-CZ" sz="1800" dirty="0" err="1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atd</a:t>
            </a:r>
            <a:endParaRPr lang="cs-CZ" sz="1800" dirty="0" smtClean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9850" indent="0" algn="just">
              <a:buNone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soustavy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CZT zahrnují jeden nebo více vzájemně propojených centrálních zdrojů o tepelném výkonu větším než 5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MW</a:t>
            </a: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9850" indent="0" algn="just">
              <a:buNone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cs-CZ" sz="18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primární </a:t>
            </a:r>
            <a:r>
              <a:rPr lang="cs-CZ" sz="1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rozvod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je realizován dálkovým potrubím dopravujícím teplonosnou látku o vyšších parametrech a končí v úpravně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parametrů</a:t>
            </a:r>
          </a:p>
          <a:p>
            <a:pPr marL="69850" indent="0" algn="just">
              <a:buNone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cs-CZ" sz="18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sekundární </a:t>
            </a:r>
            <a:r>
              <a:rPr lang="cs-CZ" sz="1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rozvod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začíná v úpravně parametrů a končí u spotřebitelů – rozvod topné vody do otopných těles, rozvod TUV k zařizovacím předmětům, rozvod vody o vyšší teplotě pro výrobní a technologické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účely</a:t>
            </a: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cs-CZ" sz="1800" dirty="0" smtClean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tepelné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sítě dálkového vytápění se vedou k místům spotřeby nejkratší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trasou</a:t>
            </a:r>
          </a:p>
          <a:p>
            <a:pPr marL="0" indent="0">
              <a:buNone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rozloha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zásobované lokality teplem může být i několik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km</a:t>
            </a:r>
          </a:p>
          <a:p>
            <a:pPr marL="0" indent="0">
              <a:buNone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podle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hustoty zástavby, členitosti terénu a potřeby zásobování teplem se provádějí tepelné sítě s různými způsoby vedení, propojení a počty zdrojů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tepla</a:t>
            </a: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62216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3963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46883"/>
            <a:ext cx="9144000" cy="504988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dirty="0" smtClean="0"/>
              <a:t>- teplo </a:t>
            </a:r>
            <a:r>
              <a:rPr lang="cs-CZ" sz="1800" dirty="0"/>
              <a:t>se tradičně vyrábí v teplárnách, kde se spaluje fosilní palivo (uhlí, olej atd.) nebo alternativní paliva (sláma, dřevěné piliny atd</a:t>
            </a:r>
            <a:r>
              <a:rPr lang="cs-CZ" sz="1800" dirty="0" smtClean="0"/>
              <a:t>.) </a:t>
            </a:r>
          </a:p>
          <a:p>
            <a:pPr marL="0" indent="0">
              <a:buNone/>
            </a:pPr>
            <a:r>
              <a:rPr lang="cs-CZ" sz="1800" dirty="0" smtClean="0"/>
              <a:t>- menší </a:t>
            </a:r>
            <a:r>
              <a:rPr lang="cs-CZ" sz="1800" dirty="0"/>
              <a:t>počet tepláren má solární </a:t>
            </a:r>
            <a:r>
              <a:rPr lang="cs-CZ" sz="1800" dirty="0" smtClean="0"/>
              <a:t>systémy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- z</a:t>
            </a:r>
            <a:r>
              <a:rPr lang="cs-CZ" sz="1800" dirty="0"/>
              <a:t> teplárny se teplo rozvádí přenosovým potrubím do výměníkových </a:t>
            </a:r>
            <a:r>
              <a:rPr lang="cs-CZ" sz="1800" dirty="0" smtClean="0"/>
              <a:t>stanic</a:t>
            </a:r>
          </a:p>
          <a:p>
            <a:pPr marL="0" indent="0">
              <a:buNone/>
            </a:pPr>
            <a:r>
              <a:rPr lang="cs-CZ" sz="1800" dirty="0" smtClean="0"/>
              <a:t>- teplo </a:t>
            </a:r>
            <a:r>
              <a:rPr lang="cs-CZ" sz="1800" dirty="0"/>
              <a:t>se obvykle dopravuje mezi teplárnou a výměníkovou stanicí při teplotě otopné kapaliny až </a:t>
            </a:r>
            <a:r>
              <a:rPr lang="cs-CZ" sz="1800" dirty="0" smtClean="0"/>
              <a:t>120°C</a:t>
            </a:r>
          </a:p>
          <a:p>
            <a:pPr marL="0" indent="0">
              <a:buNone/>
            </a:pPr>
            <a:r>
              <a:rPr lang="cs-CZ" sz="1800" dirty="0" smtClean="0"/>
              <a:t>- ve </a:t>
            </a:r>
            <a:r>
              <a:rPr lang="cs-CZ" sz="1800" dirty="0"/>
              <a:t>výměníkové stanici se obvykle tato teplota sníží na </a:t>
            </a:r>
            <a:r>
              <a:rPr lang="cs-CZ" sz="1800" dirty="0" smtClean="0"/>
              <a:t>90°C, teplo </a:t>
            </a:r>
            <a:r>
              <a:rPr lang="cs-CZ" sz="1800" dirty="0"/>
              <a:t>se potom přenáší rozvodným systémem (potrubím) k </a:t>
            </a:r>
            <a:r>
              <a:rPr lang="cs-CZ" sz="1800" dirty="0" smtClean="0"/>
              <a:t>uživateli</a:t>
            </a:r>
            <a:endParaRPr lang="cs-CZ" sz="1800" dirty="0"/>
          </a:p>
          <a:p>
            <a:pPr marL="0" indent="0">
              <a:buNone/>
            </a:pP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324802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8552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324802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2087" y="1183323"/>
            <a:ext cx="4740981" cy="4813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6557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46883"/>
            <a:ext cx="9144000" cy="5049881"/>
          </a:xfrm>
        </p:spPr>
        <p:txBody>
          <a:bodyPr>
            <a:noAutofit/>
          </a:bodyPr>
          <a:lstStyle/>
          <a:p>
            <a:pPr marL="69850" indent="0" algn="just">
              <a:lnSpc>
                <a:spcPct val="150000"/>
              </a:lnSpc>
              <a:buFont typeface="Wingdings 2" panose="05020102010507070707" pitchFamily="18" charset="2"/>
              <a:buNone/>
            </a:pP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Podle druhu teplonosné látky se rozlišují u dálkového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vytápění:</a:t>
            </a:r>
          </a:p>
          <a:p>
            <a:pPr marL="412750" indent="-342900" algn="just">
              <a:lnSpc>
                <a:spcPct val="150000"/>
              </a:lnSpc>
              <a:buFont typeface="Wingdings 2" panose="05020102010507070707" pitchFamily="18" charset="2"/>
              <a:buAutoNum type="arabicParenR"/>
            </a:pPr>
            <a:r>
              <a:rPr lang="cs-CZ" sz="18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rozvody parní</a:t>
            </a:r>
          </a:p>
          <a:p>
            <a:pPr marL="412750" indent="-342900" algn="just">
              <a:lnSpc>
                <a:spcPct val="150000"/>
              </a:lnSpc>
              <a:buFont typeface="Wingdings 2" panose="05020102010507070707" pitchFamily="18" charset="2"/>
              <a:buAutoNum type="arabicParenR"/>
            </a:pPr>
            <a:r>
              <a:rPr lang="cs-CZ" sz="18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rozvody </a:t>
            </a:r>
            <a:r>
              <a:rPr lang="cs-CZ" sz="1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horkovodní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(v primární síti) a </a:t>
            </a:r>
            <a:r>
              <a:rPr lang="cs-CZ" sz="1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teplovodní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(v sekundární síti). </a:t>
            </a:r>
          </a:p>
          <a:p>
            <a:pPr marL="69850" indent="0" algn="just">
              <a:lnSpc>
                <a:spcPct val="150000"/>
              </a:lnSpc>
              <a:buFont typeface="Wingdings 2" panose="05020102010507070707" pitchFamily="18" charset="2"/>
              <a:buNone/>
            </a:pP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Soustavy mohou být podle počtu potrubí jednotrubkové, dvoutrubkové nebo třítrubkové. </a:t>
            </a:r>
          </a:p>
          <a:p>
            <a:pPr marL="0" indent="0">
              <a:buNone/>
            </a:pP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406577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1040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406577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131" y="1225388"/>
            <a:ext cx="5273372" cy="4001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2101" y="1602862"/>
            <a:ext cx="3439356" cy="3737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29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576" y="1293541"/>
            <a:ext cx="8757424" cy="4703223"/>
          </a:xfrm>
        </p:spPr>
        <p:txBody>
          <a:bodyPr>
            <a:noAutofit/>
          </a:bodyPr>
          <a:lstStyle/>
          <a:p>
            <a:pPr marL="69850" indent="0" algn="just">
              <a:lnSpc>
                <a:spcPct val="100000"/>
              </a:lnSpc>
              <a:spcBef>
                <a:spcPts val="0"/>
              </a:spcBef>
              <a:buFont typeface="Wingdings 2" panose="05020102010507070707" pitchFamily="18" charset="2"/>
              <a:buNone/>
            </a:pPr>
            <a:r>
              <a:rPr lang="cs-CZ" sz="18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Jednotrubkové</a:t>
            </a:r>
          </a:p>
          <a:p>
            <a:pPr marL="355600" indent="-285750" algn="just"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dopravují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teplonosnou látku  pouze na místo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spotřeby</a:t>
            </a:r>
          </a:p>
          <a:p>
            <a:pPr marL="355600" indent="-285750" algn="just">
              <a:lnSpc>
                <a:spcPct val="100000"/>
              </a:lnSpc>
              <a:spcBef>
                <a:spcPts val="0"/>
              </a:spcBef>
              <a:buFontTx/>
              <a:buChar char="-"/>
            </a:pP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Font typeface="Wingdings 2" panose="05020102010507070707" pitchFamily="18" charset="2"/>
              <a:buNone/>
            </a:pPr>
            <a:r>
              <a:rPr lang="cs-CZ" sz="1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Dvoutrubkové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cs-CZ" sz="1800" dirty="0" smtClean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55600" indent="-285750" algn="just"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slouží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 dopravu topné vody do místa spotřeby a vratné zpět ke zdroji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ohřátí</a:t>
            </a:r>
          </a:p>
          <a:p>
            <a:pPr marL="355600" indent="-285750" algn="just">
              <a:lnSpc>
                <a:spcPct val="100000"/>
              </a:lnSpc>
              <a:spcBef>
                <a:spcPts val="0"/>
              </a:spcBef>
              <a:buFontTx/>
              <a:buChar char="-"/>
            </a:pP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Font typeface="Wingdings 2" panose="05020102010507070707" pitchFamily="18" charset="2"/>
              <a:buNone/>
            </a:pPr>
            <a:r>
              <a:rPr lang="cs-CZ" sz="18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Třítrubkové</a:t>
            </a:r>
          </a:p>
          <a:p>
            <a:pPr marL="355600" indent="-285750" algn="just"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liší se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od dvoutrubkových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tím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že v každé trubce z topného potrubí se dopravuje teplonosná látka jiných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parametrů</a:t>
            </a:r>
          </a:p>
          <a:p>
            <a:pPr marL="355600" indent="-285750" algn="just"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třítrubkové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sítě, stejně jako jednotrubkové se vyskytují výjimečně.</a:t>
            </a:r>
          </a:p>
          <a:p>
            <a:pPr marL="69850" indent="0" algn="just">
              <a:lnSpc>
                <a:spcPct val="150000"/>
              </a:lnSpc>
              <a:buFont typeface="Wingdings 2" panose="05020102010507070707" pitchFamily="18" charset="2"/>
              <a:buNone/>
            </a:pP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384275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1085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3746" y="1219200"/>
            <a:ext cx="8720254" cy="47775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Regulace tepelných sítí</a:t>
            </a:r>
          </a:p>
          <a:p>
            <a:pPr marL="0" indent="0">
              <a:buNone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pod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pojmem regulace tepelných sítí se rozumí opatření, které slouží k ovládání tepelné spotřeby, která mají vytvořit vhodné provozní podmínky pro zásobování z centrálních zdrojů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tepla</a:t>
            </a:r>
          </a:p>
          <a:p>
            <a:pPr marL="0" indent="0">
              <a:buNone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potřeba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tepla dodávaného z tepelné sítě spotřebiteli závisí na mnoha okolnostech, např. na teplotě venkovního vzduchu, na druhu a pracovním rytmu technologických zařízení a dalších jiných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činitelích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aby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byla zajištěna jakostní dodávka tepla při dodržení technických a ekonomických podmínek, musí se provést různé regulační zásahy odpovídající proměnlivým požadavkům odběru, resp. množství dodávky tepla z tepelné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sítě</a:t>
            </a:r>
          </a:p>
          <a:p>
            <a:pPr marL="0" indent="0">
              <a:buNone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hlavním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cílem regulace je ušetřit množství tepla a tím i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paliva</a:t>
            </a: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473485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8698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312" y="1263805"/>
            <a:ext cx="8727688" cy="4732959"/>
          </a:xfrm>
        </p:spPr>
        <p:txBody>
          <a:bodyPr>
            <a:noAutofit/>
          </a:bodyPr>
          <a:lstStyle/>
          <a:p>
            <a:pPr marL="69850" indent="0" algn="just">
              <a:lnSpc>
                <a:spcPct val="150000"/>
              </a:lnSpc>
              <a:buFont typeface="Wingdings 2" panose="05020102010507070707" pitchFamily="18" charset="2"/>
              <a:buNone/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Rozlišuje </a:t>
            </a:r>
            <a:r>
              <a:rPr lang="cs-CZ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 několik způsobů regulace, a to podle:</a:t>
            </a: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1) Úpravy </a:t>
            </a:r>
            <a:r>
              <a:rPr lang="cs-CZ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parametrů nebo množství topného </a:t>
            </a: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média</a:t>
            </a: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cs-CZ" sz="8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a) </a:t>
            </a: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Kvalitativní</a:t>
            </a:r>
            <a:r>
              <a:rPr lang="cs-CZ" sz="20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- spočívá </a:t>
            </a:r>
            <a:r>
              <a:rPr lang="cs-CZ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 úpravě teploty a tlaku teplonosné </a:t>
            </a:r>
            <a:r>
              <a:rPr lang="cs-CZ" sz="20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látky</a:t>
            </a:r>
            <a:endParaRPr lang="cs-CZ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b) </a:t>
            </a: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Kvantitativní - </a:t>
            </a:r>
            <a:r>
              <a:rPr lang="cs-CZ" sz="20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upravuje </a:t>
            </a:r>
            <a:r>
              <a:rPr lang="cs-CZ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 množství dodávané teplonosné </a:t>
            </a:r>
            <a:r>
              <a:rPr lang="cs-CZ" sz="20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látky</a:t>
            </a: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cs-CZ" sz="2000" dirty="0" smtClean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Font typeface="Wingdings 2" panose="05020102010507070707" pitchFamily="18" charset="2"/>
              <a:buNone/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2) Závislosti </a:t>
            </a:r>
            <a:r>
              <a:rPr lang="cs-CZ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vytápěcí soustavy na zdroji </a:t>
            </a: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tepla</a:t>
            </a: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Font typeface="Wingdings 2" panose="05020102010507070707" pitchFamily="18" charset="2"/>
              <a:buNone/>
            </a:pPr>
            <a:endParaRPr lang="cs-CZ" sz="8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a) </a:t>
            </a: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Přímá</a:t>
            </a:r>
            <a:r>
              <a:rPr lang="cs-CZ" sz="20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- </a:t>
            </a:r>
            <a:r>
              <a:rPr lang="cs-CZ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soustava se reguluje přímo ve zdroji </a:t>
            </a:r>
            <a:r>
              <a:rPr lang="cs-CZ" sz="20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tepla</a:t>
            </a:r>
            <a:endParaRPr lang="cs-CZ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b) </a:t>
            </a: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Nepřímá</a:t>
            </a:r>
            <a:r>
              <a:rPr lang="cs-CZ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teplota </a:t>
            </a:r>
            <a:r>
              <a:rPr lang="cs-CZ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vody ve vytápěcí soustavě se reguluje odděleně od zdroje </a:t>
            </a:r>
            <a:r>
              <a:rPr lang="cs-CZ" sz="20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tepla</a:t>
            </a:r>
            <a:endParaRPr lang="cs-CZ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Font typeface="Wingdings 2" panose="05020102010507070707" pitchFamily="18" charset="2"/>
              <a:buNone/>
            </a:pPr>
            <a:endParaRPr lang="cs-CZ" sz="2000" b="1" dirty="0" smtClean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Font typeface="Wingdings 2" panose="05020102010507070707" pitchFamily="18" charset="2"/>
              <a:buNone/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3) Teploty </a:t>
            </a:r>
            <a:r>
              <a:rPr lang="cs-CZ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vzduchu, podle které regulační zařízení </a:t>
            </a: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pracuje</a:t>
            </a: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Font typeface="Wingdings 2" panose="05020102010507070707" pitchFamily="18" charset="2"/>
              <a:buNone/>
            </a:pPr>
            <a:endParaRPr lang="cs-CZ" sz="8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a) </a:t>
            </a: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Podle </a:t>
            </a:r>
            <a:r>
              <a:rPr lang="cs-CZ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venkovní teploty </a:t>
            </a: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vzduchu -</a:t>
            </a:r>
            <a:r>
              <a:rPr lang="cs-CZ" sz="20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s-CZ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ekvitermní</a:t>
            </a:r>
            <a:r>
              <a:rPr lang="cs-CZ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regulace</a:t>
            </a:r>
            <a:endParaRPr lang="cs-CZ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b) </a:t>
            </a: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Podle </a:t>
            </a:r>
            <a:r>
              <a:rPr lang="cs-CZ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vnitřní </a:t>
            </a: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teploty - </a:t>
            </a:r>
            <a:r>
              <a:rPr lang="cs-CZ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ve vytápěných </a:t>
            </a:r>
            <a:r>
              <a:rPr lang="cs-CZ" sz="20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místnostech</a:t>
            </a:r>
            <a:endParaRPr lang="cs-CZ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cs-CZ" sz="2000" dirty="0" smtClean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cs-CZ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421446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9916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7102" y="1040780"/>
            <a:ext cx="8816898" cy="4955984"/>
          </a:xfrm>
        </p:spPr>
        <p:txBody>
          <a:bodyPr>
            <a:noAutofit/>
          </a:bodyPr>
          <a:lstStyle/>
          <a:p>
            <a:pPr marL="69850" indent="0" algn="just">
              <a:lnSpc>
                <a:spcPct val="150000"/>
              </a:lnSpc>
              <a:buFont typeface="Wingdings 2" panose="05020102010507070707" pitchFamily="18" charset="2"/>
              <a:buNone/>
            </a:pPr>
            <a:r>
              <a:rPr lang="cs-CZ" sz="1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Teplonosné látky</a:t>
            </a: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Font typeface="Wingdings 2" panose="05020102010507070707" pitchFamily="18" charset="2"/>
              <a:buNone/>
            </a:pPr>
            <a:r>
              <a:rPr lang="cs-CZ" sz="1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1) </a:t>
            </a:r>
            <a:r>
              <a:rPr lang="cs-CZ" sz="18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Pára</a:t>
            </a:r>
            <a:endParaRPr lang="cs-CZ" sz="18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pro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dálkové vytápění se v potrubí primárního okruhu (od zdroje tepla do předávací stanice) používá pára, ale její využití je vázáno na její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tlak</a:t>
            </a: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pro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dálkovou dopravu tepla se používá vysokotlaká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pára (její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tlak se pohybuje podle místních podmínek a potřeby nejčastěji od 0,6MPa do 1,5MPa v závodních soustavách i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více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s-CZ" sz="1800" dirty="0" smtClean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Font typeface="Wingdings 2" panose="05020102010507070707" pitchFamily="18" charset="2"/>
              <a:buNone/>
            </a:pPr>
            <a:r>
              <a:rPr lang="cs-CZ" sz="1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2) Voda</a:t>
            </a: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v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primárním okruhu dálkového vytápění se používá horká voda, jejíž teplota je vyšší než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1100C</a:t>
            </a: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aby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mohla mít voda vyšší teplotu  než 1000C, musí být v uzavřeném systému pod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tlakem</a:t>
            </a: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tepelné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spády u horké vody se pohybují v rozmezích 115/70 až 150/70, tedy přívodní teplota od 115°C do 150°C a vratná většinou okolo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70°C</a:t>
            </a: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458616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2890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0917" y="1471960"/>
            <a:ext cx="8281640" cy="4524803"/>
          </a:xfrm>
        </p:spPr>
        <p:txBody>
          <a:bodyPr>
            <a:noAutofit/>
          </a:bodyPr>
          <a:lstStyle/>
          <a:p>
            <a:pPr marL="69850" indent="0" algn="just">
              <a:lnSpc>
                <a:spcPct val="100000"/>
              </a:lnSpc>
              <a:spcBef>
                <a:spcPts val="0"/>
              </a:spcBef>
              <a:buFont typeface="Wingdings 2" panose="05020102010507070707" pitchFamily="18" charset="2"/>
              <a:buNone/>
            </a:pPr>
            <a:r>
              <a:rPr lang="cs-CZ" sz="1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Předávací </a:t>
            </a:r>
            <a:r>
              <a:rPr lang="cs-CZ" sz="18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stanice</a:t>
            </a: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Font typeface="Wingdings 2" panose="05020102010507070707" pitchFamily="18" charset="2"/>
              <a:buNone/>
            </a:pPr>
            <a:endParaRPr lang="cs-CZ" sz="800" b="1" dirty="0" smtClean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tvoří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spojovací článek mezi tepelnou sítí a odběratelskou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soustavou</a:t>
            </a:r>
          </a:p>
          <a:p>
            <a:pPr marL="6985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jejich </a:t>
            </a:r>
            <a:r>
              <a:rPr lang="cs-CZ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hlavním úkolem je propustit z tepelné sítě do připojené soustavy požadované množství tepla, současně ho změřit, a při tom upravit parametry teplonosné látky na hodnoty technicky vhodné, bezpečnostně a hygienicky přípustné pro použití v odběratelské </a:t>
            </a:r>
            <a:r>
              <a:rPr lang="cs-CZ" sz="18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soustavě</a:t>
            </a: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339670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2229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196" y="843854"/>
            <a:ext cx="9144000" cy="1325563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Otázky k opakování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3746" y="2371493"/>
            <a:ext cx="8716059" cy="35493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1) Pokuste se krátce definovat pojem dálkové vytápění.</a:t>
            </a:r>
          </a:p>
          <a:p>
            <a:pPr marL="0" indent="0">
              <a:buNone/>
            </a:pPr>
            <a:r>
              <a:rPr lang="cs-CZ" sz="1800" dirty="0" smtClean="0"/>
              <a:t>2) Jaký je jeho kladný význam?</a:t>
            </a:r>
          </a:p>
          <a:p>
            <a:pPr marL="0" indent="0">
              <a:buNone/>
            </a:pPr>
            <a:r>
              <a:rPr lang="cs-CZ" sz="1800" dirty="0" smtClean="0"/>
              <a:t>3) Uveďte alespoň 2 příklady možností regulace dálkového vytápění.</a:t>
            </a:r>
          </a:p>
          <a:p>
            <a:pPr marL="0" indent="0">
              <a:buNone/>
            </a:pPr>
            <a:r>
              <a:rPr lang="cs-CZ" sz="1800" dirty="0" smtClean="0"/>
              <a:t>4) Co znamená pojem předávací stanice?</a:t>
            </a:r>
          </a:p>
          <a:p>
            <a:pPr marL="0" indent="0">
              <a:buNone/>
            </a:pPr>
            <a:r>
              <a:rPr lang="cs-CZ" sz="1800" dirty="0" smtClean="0"/>
              <a:t>5) Uveďte alespoň 1 druh teplonosné látky využívané při dálkovém vytápění.</a:t>
            </a:r>
          </a:p>
          <a:p>
            <a:endParaRPr lang="cs-CZ" sz="1800" dirty="0" smtClean="0"/>
          </a:p>
          <a:p>
            <a:endParaRPr lang="cs-CZ" sz="1800" dirty="0" smtClean="0">
              <a:solidFill>
                <a:schemeClr val="tx1"/>
              </a:solidFill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406577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083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455" y="843854"/>
            <a:ext cx="7886700" cy="1325563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Zdroje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923" y="2040076"/>
            <a:ext cx="6447501" cy="3880773"/>
          </a:xfrm>
        </p:spPr>
        <p:txBody>
          <a:bodyPr>
            <a:normAutofit/>
          </a:bodyPr>
          <a:lstStyle/>
          <a:p>
            <a:pPr marL="85725" indent="-15875">
              <a:buFont typeface="Wingdings 2" panose="05020102010507070707" pitchFamily="18" charset="2"/>
              <a:buNone/>
            </a:pPr>
            <a:r>
              <a:rPr lang="cs-CZ" sz="1200" dirty="0"/>
              <a:t>Dufka, J.: </a:t>
            </a:r>
            <a:r>
              <a:rPr lang="cs-CZ" sz="1200" i="1" dirty="0"/>
              <a:t>Vytápění pro 3.ročník učebního oboru instalatér. </a:t>
            </a:r>
            <a:r>
              <a:rPr lang="cs-CZ" sz="1200" dirty="0"/>
              <a:t>Praha: Sobotáles, 2006. ISBN: 978-80-86817-43-9 </a:t>
            </a:r>
          </a:p>
          <a:p>
            <a:pPr marL="0" indent="0">
              <a:buNone/>
            </a:pPr>
            <a:r>
              <a:rPr lang="cs-CZ" sz="1200" dirty="0"/>
              <a:t>1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cbs.grundfos.com/CBS_Master/lexica/images/image_files/District-heating_final.jpg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2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oizp.cz/wp-content/uploads/teplovod.jpg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cbs.grundfos.com/GCZ_Czech_Republic/lexica/HEA_District_heating.html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>
              <a:solidFill>
                <a:schemeClr val="tx1"/>
              </a:solidFill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406577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8200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508</TotalTime>
  <Words>1049</Words>
  <Application>Microsoft Office PowerPoint</Application>
  <PresentationFormat>Předvádění na obrazovce (4:3)</PresentationFormat>
  <Paragraphs>153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Office Theme</vt:lpstr>
      <vt:lpstr>Prezentace aplikace PowerPoint</vt:lpstr>
      <vt:lpstr>Ústřední a dálkové vytápění</vt:lpstr>
      <vt:lpstr>Dálkové vytápění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 k 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vytápění</dc:title>
  <dc:creator>Acanthophis</dc:creator>
  <cp:lastModifiedBy>Ivana Gajdošová Ing.</cp:lastModifiedBy>
  <cp:revision>58</cp:revision>
  <dcterms:created xsi:type="dcterms:W3CDTF">2013-03-29T17:42:25Z</dcterms:created>
  <dcterms:modified xsi:type="dcterms:W3CDTF">2013-12-09T11:09:59Z</dcterms:modified>
</cp:coreProperties>
</file>