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1"/>
  </p:notesMasterIdLst>
  <p:sldIdLst>
    <p:sldId id="256" r:id="rId2"/>
    <p:sldId id="288" r:id="rId3"/>
    <p:sldId id="259" r:id="rId4"/>
    <p:sldId id="279" r:id="rId5"/>
    <p:sldId id="274" r:id="rId6"/>
    <p:sldId id="275" r:id="rId7"/>
    <p:sldId id="280" r:id="rId8"/>
    <p:sldId id="281" r:id="rId9"/>
    <p:sldId id="282" r:id="rId10"/>
    <p:sldId id="276" r:id="rId11"/>
    <p:sldId id="277" r:id="rId12"/>
    <p:sldId id="278" r:id="rId13"/>
    <p:sldId id="283" r:id="rId14"/>
    <p:sldId id="284" r:id="rId15"/>
    <p:sldId id="285" r:id="rId16"/>
    <p:sldId id="286" r:id="rId17"/>
    <p:sldId id="287" r:id="rId18"/>
    <p:sldId id="273" r:id="rId19"/>
    <p:sldId id="272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2" autoAdjust="0"/>
    <p:restoredTop sz="94660"/>
  </p:normalViewPr>
  <p:slideViewPr>
    <p:cSldViewPr snapToGrid="0">
      <p:cViewPr>
        <p:scale>
          <a:sx n="126" d="100"/>
          <a:sy n="126" d="100"/>
        </p:scale>
        <p:origin x="-1182" y="-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742F3F-5A3A-463C-9FFA-39C32735D8E3}" type="datetimeFigureOut">
              <a:rPr lang="cs-CZ" smtClean="0"/>
              <a:t>7. 12. 2013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C1C6D2-49E3-4E15-A9FA-151A0283B2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665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7. 12. 2013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35704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7. 12. 2013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9644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7. 12. 2013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29831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7. 12. 2013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27919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7. 12. 2013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45468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7. 12. 2013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02389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7. 12. 2013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98588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7. 12. 2013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8144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7. 12. 2013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56101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7. 12. 2013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53421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7. 12. 2013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9495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9367D4-85F1-430D-8111-632E529431DD}" type="datetimeFigureOut">
              <a:rPr lang="cs-CZ" smtClean="0"/>
              <a:t>7. 12. 2013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08136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emf"/><Relationship Id="rId4" Type="http://schemas.openxmlformats.org/officeDocument/2006/relationships/image" Target="../media/image6.e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e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2402886" y="145207"/>
            <a:ext cx="6436314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12" name="TextovéPole 9"/>
          <p:cNvSpPr txBox="1"/>
          <p:nvPr/>
        </p:nvSpPr>
        <p:spPr>
          <a:xfrm>
            <a:off x="812214" y="1058093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b="1" dirty="0"/>
              <a:t>Ú</a:t>
            </a:r>
            <a:r>
              <a:rPr lang="cs-CZ" sz="2400" b="1" dirty="0" smtClean="0"/>
              <a:t>střední a dálkové vytápění II.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08294" y="1519939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b="1" dirty="0" smtClean="0"/>
              <a:t>VY_32_INOVACE_18_352</a:t>
            </a:r>
            <a:endParaRPr lang="cs-CZ" sz="2400" b="1" dirty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51642051"/>
              </p:ext>
            </p:extLst>
          </p:nvPr>
        </p:nvGraphicFramePr>
        <p:xfrm>
          <a:off x="742437" y="2166447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18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Základní poznatky o ústředním vytápění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Ústřední vytápění, energie, kotelna, pára, oběh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Vytápění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Ludvík </a:t>
                      </a:r>
                      <a:r>
                        <a:rPr lang="cs-CZ" sz="1200" dirty="0" err="1" smtClean="0">
                          <a:effectLst/>
                        </a:rPr>
                        <a:t>Hrtánek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Doplňování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myšlenkové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mapy 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– 3. ročník, žáci 15 – 18 let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32066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097196"/>
            <a:ext cx="6858000" cy="2387600"/>
          </a:xfrm>
        </p:spPr>
        <p:txBody>
          <a:bodyPr/>
          <a:lstStyle/>
          <a:p>
            <a:r>
              <a:rPr lang="cs-CZ" b="1" dirty="0" smtClean="0"/>
              <a:t>Ústřední a dálkové vytápění</a:t>
            </a:r>
            <a:endParaRPr lang="cs-CZ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4400" b="1" dirty="0">
                <a:solidFill>
                  <a:schemeClr val="accent1"/>
                </a:solidFill>
              </a:rPr>
              <a:t>Ústřední vytápění</a:t>
            </a: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2402885" y="145207"/>
            <a:ext cx="6466051" cy="698646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4441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9086" y="946883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cs-CZ" b="1" dirty="0">
                <a:solidFill>
                  <a:schemeClr val="accent1"/>
                </a:solidFill>
              </a:rPr>
              <a:t>Ústřední vytápění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119735"/>
            <a:ext cx="9144000" cy="387702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800" dirty="0" smtClean="0"/>
              <a:t>- ústřední </a:t>
            </a:r>
            <a:r>
              <a:rPr lang="cs-CZ" sz="1800" dirty="0"/>
              <a:t>vytápění má v současné době asi nejvíce rodinných domků, rekreačních zařízení, atd., protože je to vzhledem ke své ceně a pohodlí </a:t>
            </a:r>
            <a:r>
              <a:rPr lang="cs-CZ" sz="1800" dirty="0" smtClean="0"/>
              <a:t>nejvýhodnější</a:t>
            </a:r>
          </a:p>
          <a:p>
            <a:pPr>
              <a:buFontTx/>
              <a:buChar char="-"/>
            </a:pPr>
            <a:r>
              <a:rPr lang="cs-CZ" sz="1800" dirty="0" smtClean="0"/>
              <a:t>také </a:t>
            </a:r>
            <a:r>
              <a:rPr lang="cs-CZ" sz="1800" dirty="0"/>
              <a:t>provozní náklady </a:t>
            </a:r>
            <a:r>
              <a:rPr lang="cs-CZ" sz="1800" dirty="0" smtClean="0"/>
              <a:t>lze </a:t>
            </a:r>
            <a:r>
              <a:rPr lang="cs-CZ" sz="1800" dirty="0"/>
              <a:t>snížit dobrou regulací vytápěcích systémů na </a:t>
            </a:r>
            <a:r>
              <a:rPr lang="cs-CZ" sz="1800" dirty="0" smtClean="0"/>
              <a:t>minimum</a:t>
            </a:r>
          </a:p>
          <a:p>
            <a:pPr marL="0" indent="0">
              <a:buNone/>
            </a:pPr>
            <a:endParaRPr lang="cs-CZ" sz="1800" b="1" dirty="0" smtClean="0"/>
          </a:p>
          <a:p>
            <a:pPr marL="0" indent="0">
              <a:buNone/>
            </a:pPr>
            <a:r>
              <a:rPr lang="cs-CZ" sz="1800" b="1" dirty="0" smtClean="0"/>
              <a:t>Ekonomika </a:t>
            </a:r>
            <a:r>
              <a:rPr lang="cs-CZ" sz="1800" b="1" dirty="0"/>
              <a:t>provozu</a:t>
            </a:r>
          </a:p>
          <a:p>
            <a:pPr>
              <a:buFontTx/>
              <a:buChar char="-"/>
            </a:pPr>
            <a:r>
              <a:rPr lang="cs-CZ" sz="1800" dirty="0" smtClean="0"/>
              <a:t>moderní </a:t>
            </a:r>
            <a:r>
              <a:rPr lang="cs-CZ" sz="1800" dirty="0"/>
              <a:t>vytápěcí soustavy </a:t>
            </a:r>
            <a:r>
              <a:rPr lang="cs-CZ" sz="1800" i="1" dirty="0"/>
              <a:t>zajišťují tepelnou pohodu</a:t>
            </a:r>
            <a:r>
              <a:rPr lang="cs-CZ" sz="1800" dirty="0"/>
              <a:t> i </a:t>
            </a:r>
            <a:r>
              <a:rPr lang="cs-CZ" sz="1800" i="1" dirty="0"/>
              <a:t>při</a:t>
            </a:r>
            <a:r>
              <a:rPr lang="cs-CZ" sz="1800" dirty="0"/>
              <a:t> </a:t>
            </a:r>
            <a:r>
              <a:rPr lang="cs-CZ" sz="1800" i="1" dirty="0" smtClean="0"/>
              <a:t>hospodárném provozu</a:t>
            </a:r>
            <a:endParaRPr lang="cs-CZ" sz="1800" dirty="0"/>
          </a:p>
          <a:p>
            <a:pPr>
              <a:buFontTx/>
              <a:buChar char="-"/>
            </a:pPr>
            <a:r>
              <a:rPr lang="cs-CZ" sz="1800" dirty="0" smtClean="0"/>
              <a:t>nové </a:t>
            </a:r>
            <a:r>
              <a:rPr lang="cs-CZ" sz="1800" dirty="0"/>
              <a:t>soustavy se proti starým vyznačují dynamickým provozem, hydraulickou vyvážeností, malým objemem vody a velkoplošnými otopnými </a:t>
            </a:r>
            <a:r>
              <a:rPr lang="cs-CZ" sz="1800" dirty="0" smtClean="0"/>
              <a:t>tělesy (malý </a:t>
            </a:r>
            <a:r>
              <a:rPr lang="cs-CZ" sz="1800" dirty="0"/>
              <a:t>objem </a:t>
            </a:r>
            <a:r>
              <a:rPr lang="cs-CZ" sz="1800" dirty="0" smtClean="0"/>
              <a:t>vody umožňuje </a:t>
            </a:r>
            <a:r>
              <a:rPr lang="cs-CZ" sz="1800" dirty="0"/>
              <a:t>pružnou reakci na regulační </a:t>
            </a:r>
            <a:r>
              <a:rPr lang="cs-CZ" sz="1800" dirty="0" smtClean="0"/>
              <a:t>zásah</a:t>
            </a:r>
            <a:r>
              <a:rPr lang="cs-CZ" sz="1800" dirty="0"/>
              <a:t>)</a:t>
            </a:r>
          </a:p>
          <a:p>
            <a:pPr marL="0" indent="0">
              <a:buNone/>
            </a:pPr>
            <a:r>
              <a:rPr lang="cs-CZ" sz="1800" b="1" dirty="0"/>
              <a:t>Topná tělesa</a:t>
            </a:r>
          </a:p>
          <a:p>
            <a:pPr marL="0" indent="0">
              <a:buNone/>
            </a:pPr>
            <a:r>
              <a:rPr lang="cs-CZ" sz="1800" dirty="0" smtClean="0"/>
              <a:t>- tělesa </a:t>
            </a:r>
            <a:r>
              <a:rPr lang="cs-CZ" sz="1800" dirty="0"/>
              <a:t>se používají buď v panelovém provedení anebo v individuální konstrukci určené pro specifické provedení </a:t>
            </a:r>
            <a:r>
              <a:rPr lang="cs-CZ" sz="1800" dirty="0" smtClean="0"/>
              <a:t>(mezi </a:t>
            </a:r>
            <a:r>
              <a:rPr lang="cs-CZ" sz="1800" dirty="0"/>
              <a:t>nejoblíbenější patří tzv. koupelnové </a:t>
            </a:r>
            <a:r>
              <a:rPr lang="cs-CZ" sz="1800" dirty="0" smtClean="0"/>
              <a:t>žebříky</a:t>
            </a:r>
            <a:r>
              <a:rPr lang="cs-CZ" sz="1800" dirty="0"/>
              <a:t>)</a:t>
            </a:r>
          </a:p>
          <a:p>
            <a:pPr>
              <a:buFontTx/>
              <a:buChar char="-"/>
            </a:pPr>
            <a:endParaRPr lang="cs-CZ" sz="1800" dirty="0"/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5" y="145207"/>
            <a:ext cx="6495787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4080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9086" y="946883"/>
            <a:ext cx="7886700" cy="1325563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chemeClr val="accent1"/>
                </a:solidFill>
              </a:rPr>
              <a:t>Ústřední vytápění s přirozeným oběhem vody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119735"/>
            <a:ext cx="9144000" cy="387702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800" dirty="0" smtClean="0"/>
              <a:t>- cirkulace </a:t>
            </a:r>
            <a:r>
              <a:rPr lang="cs-CZ" sz="1800" dirty="0"/>
              <a:t>otopné vody v soustavě je dán rozdílnou hmotností otopné vody v </a:t>
            </a:r>
            <a:r>
              <a:rPr lang="cs-CZ" sz="1800" dirty="0" smtClean="0"/>
              <a:t>přívodním a </a:t>
            </a:r>
            <a:r>
              <a:rPr lang="cs-CZ" sz="1800" dirty="0"/>
              <a:t>vratném potrubí a výškovým rozdílem </a:t>
            </a:r>
            <a:r>
              <a:rPr lang="cs-CZ" sz="1800" dirty="0" smtClean="0"/>
              <a:t>h</a:t>
            </a:r>
            <a:endParaRPr lang="cs-CZ" sz="1800" dirty="0"/>
          </a:p>
          <a:p>
            <a:pPr>
              <a:buFontTx/>
              <a:buChar char="-"/>
            </a:pPr>
            <a:r>
              <a:rPr lang="cs-CZ" sz="1800" dirty="0" smtClean="0"/>
              <a:t>v soustavě </a:t>
            </a:r>
            <a:r>
              <a:rPr lang="cs-CZ" sz="1800" dirty="0"/>
              <a:t>vzniká tlakový rozdíl </a:t>
            </a:r>
            <a:r>
              <a:rPr lang="cs-CZ" sz="1800" b="1" dirty="0" err="1" smtClean="0"/>
              <a:t>pc</a:t>
            </a:r>
            <a:r>
              <a:rPr lang="cs-CZ" sz="1800" b="1" dirty="0" smtClean="0"/>
              <a:t> </a:t>
            </a:r>
            <a:r>
              <a:rPr lang="cs-CZ" sz="1800" dirty="0"/>
              <a:t>mezi hydrostatickým tlakem ve zpětném </a:t>
            </a:r>
            <a:r>
              <a:rPr lang="cs-CZ" sz="1800" dirty="0" smtClean="0"/>
              <a:t>potrubí </a:t>
            </a:r>
            <a:r>
              <a:rPr lang="cs-CZ" sz="1800" b="1" dirty="0" smtClean="0"/>
              <a:t>p2 </a:t>
            </a:r>
            <a:r>
              <a:rPr lang="cs-CZ" sz="1800" dirty="0"/>
              <a:t>a v přívodním potrubí </a:t>
            </a:r>
            <a:r>
              <a:rPr lang="cs-CZ" sz="1800" b="1" dirty="0"/>
              <a:t>p1</a:t>
            </a:r>
            <a:r>
              <a:rPr lang="cs-CZ" sz="1800" dirty="0"/>
              <a:t>, který kryje tlakové ztráty v okruzích jednotlivých </a:t>
            </a:r>
            <a:r>
              <a:rPr lang="cs-CZ" sz="1800" dirty="0" smtClean="0"/>
              <a:t>otopných těles</a:t>
            </a:r>
          </a:p>
          <a:p>
            <a:pPr>
              <a:buFontTx/>
              <a:buChar char="-"/>
            </a:pPr>
            <a:r>
              <a:rPr lang="cs-CZ" sz="1800" dirty="0" smtClean="0"/>
              <a:t>tento </a:t>
            </a:r>
            <a:r>
              <a:rPr lang="cs-CZ" sz="1800" dirty="0"/>
              <a:t>tlakový rozdíl nazýváme </a:t>
            </a:r>
            <a:r>
              <a:rPr lang="cs-CZ" sz="1800" b="1" dirty="0"/>
              <a:t>účinným tlakem </a:t>
            </a:r>
            <a:r>
              <a:rPr lang="cs-CZ" sz="1800" b="1" dirty="0" err="1" smtClean="0"/>
              <a:t>pc</a:t>
            </a:r>
            <a:endParaRPr lang="cs-CZ" sz="1800" dirty="0"/>
          </a:p>
          <a:p>
            <a:pPr>
              <a:buFontTx/>
              <a:buChar char="-"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b="1" dirty="0"/>
              <a:t>Vhodné pro:</a:t>
            </a: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- soustavy </a:t>
            </a:r>
            <a:r>
              <a:rPr lang="cs-CZ" sz="1800" dirty="0"/>
              <a:t>málo půdorysně rozlehlé</a:t>
            </a:r>
          </a:p>
          <a:p>
            <a:pPr marL="0" indent="0">
              <a:buNone/>
            </a:pPr>
            <a:r>
              <a:rPr lang="cs-CZ" sz="1800" dirty="0" smtClean="0"/>
              <a:t>- soustavy </a:t>
            </a:r>
            <a:r>
              <a:rPr lang="cs-CZ" sz="1800" dirty="0"/>
              <a:t>s většími </a:t>
            </a:r>
            <a:r>
              <a:rPr lang="cs-CZ" sz="1800" dirty="0" smtClean="0"/>
              <a:t>výškovými rozdíly </a:t>
            </a:r>
            <a:r>
              <a:rPr lang="cs-CZ" sz="1800" dirty="0"/>
              <a:t>H mezi otopnými tělesy a zdrojem tepla</a:t>
            </a:r>
          </a:p>
          <a:p>
            <a:pPr marL="0" indent="0">
              <a:buNone/>
            </a:pPr>
            <a:r>
              <a:rPr lang="cs-CZ" sz="1800" dirty="0" smtClean="0"/>
              <a:t>- soustavy </a:t>
            </a:r>
            <a:r>
              <a:rPr lang="cs-CZ" sz="1800" dirty="0"/>
              <a:t>teplovodní (90/70°C)</a:t>
            </a:r>
          </a:p>
          <a:p>
            <a:pPr marL="0" indent="0">
              <a:buNone/>
            </a:pPr>
            <a:r>
              <a:rPr lang="cs-CZ" sz="1800" dirty="0" smtClean="0"/>
              <a:t>- pro </a:t>
            </a:r>
            <a:r>
              <a:rPr lang="cs-CZ" sz="1800" dirty="0"/>
              <a:t>rodinné domky a menší objekty</a:t>
            </a:r>
          </a:p>
          <a:p>
            <a:pPr>
              <a:buFontTx/>
              <a:buChar char="-"/>
            </a:pPr>
            <a:endParaRPr lang="cs-CZ" sz="1800" dirty="0"/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6" y="145207"/>
            <a:ext cx="6458616" cy="698646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81758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46883"/>
            <a:ext cx="9144000" cy="504988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800" b="1" dirty="0"/>
              <a:t>Výhody</a:t>
            </a: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- soustava </a:t>
            </a:r>
            <a:r>
              <a:rPr lang="cs-CZ" sz="1800" dirty="0"/>
              <a:t>je nezávislá na elektrické energii (bez čerpadla)</a:t>
            </a:r>
          </a:p>
          <a:p>
            <a:pPr marL="0" indent="0">
              <a:buNone/>
            </a:pPr>
            <a:r>
              <a:rPr lang="cs-CZ" sz="1800" dirty="0" smtClean="0"/>
              <a:t>- bez </a:t>
            </a:r>
            <a:r>
              <a:rPr lang="cs-CZ" sz="1800" dirty="0"/>
              <a:t>zdroje hluku</a:t>
            </a:r>
          </a:p>
          <a:p>
            <a:pPr marL="0" indent="0">
              <a:buNone/>
            </a:pPr>
            <a:r>
              <a:rPr lang="cs-CZ" sz="1800" dirty="0" smtClean="0"/>
              <a:t>- jednoduché </a:t>
            </a:r>
            <a:r>
              <a:rPr lang="cs-CZ" sz="1800" dirty="0"/>
              <a:t>zařízení, jednoduchá a nenáročná obsluha</a:t>
            </a:r>
          </a:p>
          <a:p>
            <a:pPr marL="0" indent="0">
              <a:buNone/>
            </a:pPr>
            <a:endParaRPr lang="cs-CZ" sz="1800" b="1" dirty="0" smtClean="0"/>
          </a:p>
          <a:p>
            <a:pPr marL="0" indent="0">
              <a:buNone/>
            </a:pPr>
            <a:r>
              <a:rPr lang="cs-CZ" sz="1800" b="1" dirty="0" smtClean="0"/>
              <a:t>Nevýhody</a:t>
            </a: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- účinný </a:t>
            </a:r>
            <a:r>
              <a:rPr lang="cs-CZ" sz="1800" dirty="0"/>
              <a:t>tlak je malý (cca 300 Pa) malé tlakové ztráty</a:t>
            </a:r>
          </a:p>
          <a:p>
            <a:pPr marL="0" indent="0">
              <a:buNone/>
            </a:pPr>
            <a:r>
              <a:rPr lang="cs-CZ" sz="1800" dirty="0" smtClean="0"/>
              <a:t>- malá </a:t>
            </a:r>
            <a:r>
              <a:rPr lang="cs-CZ" sz="1800" dirty="0"/>
              <a:t>rychlost v potrubí</a:t>
            </a:r>
          </a:p>
          <a:p>
            <a:pPr marL="0" indent="0">
              <a:buNone/>
            </a:pPr>
            <a:r>
              <a:rPr lang="cs-CZ" sz="1800" dirty="0" smtClean="0"/>
              <a:t>- velké </a:t>
            </a:r>
            <a:r>
              <a:rPr lang="cs-CZ" sz="1800" dirty="0"/>
              <a:t>průměry potrubí</a:t>
            </a:r>
          </a:p>
          <a:p>
            <a:pPr marL="0" indent="0">
              <a:buNone/>
            </a:pPr>
            <a:r>
              <a:rPr lang="cs-CZ" sz="1800" dirty="0" smtClean="0"/>
              <a:t>- hodně </a:t>
            </a:r>
            <a:r>
              <a:rPr lang="cs-CZ" sz="1800" dirty="0"/>
              <a:t>vody v systému</a:t>
            </a:r>
          </a:p>
          <a:p>
            <a:pPr marL="0" indent="0">
              <a:buNone/>
            </a:pPr>
            <a:r>
              <a:rPr lang="cs-CZ" sz="1800" dirty="0" smtClean="0"/>
              <a:t>- pomalý </a:t>
            </a:r>
            <a:r>
              <a:rPr lang="cs-CZ" sz="1800" dirty="0"/>
              <a:t>zátop a pomalá reakce na klimatické změny</a:t>
            </a:r>
          </a:p>
          <a:p>
            <a:pPr marL="0" indent="0">
              <a:buNone/>
            </a:pPr>
            <a:r>
              <a:rPr lang="cs-CZ" sz="1800" dirty="0" smtClean="0"/>
              <a:t>- armatury </a:t>
            </a:r>
            <a:r>
              <a:rPr lang="cs-CZ" sz="1800" dirty="0"/>
              <a:t>s malými tlakovými ztrátami</a:t>
            </a:r>
          </a:p>
          <a:p>
            <a:pPr marL="0" indent="0">
              <a:buNone/>
            </a:pPr>
            <a:endParaRPr lang="cs-CZ" sz="1800" dirty="0"/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6" y="145207"/>
            <a:ext cx="6540392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51270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46883"/>
            <a:ext cx="9144000" cy="504988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800" b="1" dirty="0"/>
              <a:t>Druhy teplovodních soustav s přirozeným </a:t>
            </a:r>
            <a:r>
              <a:rPr lang="cs-CZ" sz="1800" b="1" dirty="0" smtClean="0"/>
              <a:t>oběhem</a:t>
            </a:r>
          </a:p>
          <a:p>
            <a:pPr marL="0" indent="0">
              <a:buNone/>
            </a:pPr>
            <a:r>
              <a:rPr lang="cs-CZ" sz="1800" dirty="0" smtClean="0"/>
              <a:t>- zapojení dvoutrubkové, rozvod </a:t>
            </a:r>
            <a:r>
              <a:rPr lang="cs-CZ" sz="1800" dirty="0"/>
              <a:t>k tělesům je </a:t>
            </a:r>
            <a:r>
              <a:rPr lang="cs-CZ" sz="1800" dirty="0" smtClean="0"/>
              <a:t>vertikální a </a:t>
            </a:r>
            <a:r>
              <a:rPr lang="cs-CZ" sz="1800" dirty="0"/>
              <a:t>expanzní </a:t>
            </a:r>
            <a:r>
              <a:rPr lang="cs-CZ" sz="1800" dirty="0" smtClean="0"/>
              <a:t>nádoba je </a:t>
            </a:r>
            <a:r>
              <a:rPr lang="cs-CZ" sz="1800" dirty="0"/>
              <a:t>nejčastěji otevřená </a:t>
            </a:r>
          </a:p>
          <a:p>
            <a:pPr marL="0" indent="0">
              <a:buNone/>
            </a:pPr>
            <a:endParaRPr lang="cs-CZ" sz="1800" b="1" dirty="0" smtClean="0"/>
          </a:p>
          <a:p>
            <a:pPr marL="0" indent="0" algn="ctr">
              <a:buNone/>
            </a:pPr>
            <a:r>
              <a:rPr lang="cs-CZ" sz="1800" b="1" dirty="0"/>
              <a:t>Dvoutrubková horizontální soustava se spodním rozvodem, souproudé provedení</a:t>
            </a:r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5" y="145207"/>
            <a:ext cx="6473485" cy="804634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9" name="Obrázek 8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2886" y="2365695"/>
            <a:ext cx="3535959" cy="363106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58061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46883"/>
            <a:ext cx="9144000" cy="5049881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1800" b="1" dirty="0"/>
              <a:t>Dvoutrubková vertikální soustava s horním rozvodem</a:t>
            </a:r>
            <a:endParaRPr lang="cs-CZ" sz="1800" dirty="0"/>
          </a:p>
          <a:p>
            <a:pPr marL="0" indent="0">
              <a:buNone/>
            </a:pPr>
            <a:endParaRPr lang="cs-CZ" sz="1800" dirty="0"/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5" y="145207"/>
            <a:ext cx="6473485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9" name="Obrázek 8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8243" y="1729494"/>
            <a:ext cx="3444243" cy="4267269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extovéPole 1"/>
          <p:cNvSpPr txBox="1"/>
          <p:nvPr/>
        </p:nvSpPr>
        <p:spPr>
          <a:xfrm>
            <a:off x="406414" y="1440337"/>
            <a:ext cx="5870325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přívodní </a:t>
            </a:r>
            <a:r>
              <a:rPr lang="cs-CZ" dirty="0"/>
              <a:t>potrubí je vedeno pod stropem nejvyššího podlaží </a:t>
            </a:r>
            <a:endParaRPr lang="cs-CZ" dirty="0" smtClean="0"/>
          </a:p>
          <a:p>
            <a:r>
              <a:rPr lang="cs-CZ" dirty="0" smtClean="0"/>
              <a:t>nebo </a:t>
            </a:r>
            <a:r>
              <a:rPr lang="cs-CZ" dirty="0"/>
              <a:t>v podstřešním prostoru</a:t>
            </a:r>
          </a:p>
          <a:p>
            <a:r>
              <a:rPr lang="cs-CZ" dirty="0" smtClean="0"/>
              <a:t>- vratné </a:t>
            </a:r>
            <a:r>
              <a:rPr lang="cs-CZ" dirty="0"/>
              <a:t>potrubí vedeme pod tělesy nebo v kanále</a:t>
            </a:r>
          </a:p>
          <a:p>
            <a:r>
              <a:rPr lang="cs-CZ" dirty="0" smtClean="0"/>
              <a:t>- používáme </a:t>
            </a:r>
            <a:r>
              <a:rPr lang="cs-CZ" dirty="0"/>
              <a:t>tam, kde není sklep</a:t>
            </a:r>
          </a:p>
          <a:p>
            <a:endParaRPr lang="cs-CZ" b="1" dirty="0" smtClean="0"/>
          </a:p>
          <a:p>
            <a:r>
              <a:rPr lang="cs-CZ" b="1" dirty="0" smtClean="0"/>
              <a:t>Výhody</a:t>
            </a:r>
            <a:endParaRPr lang="cs-CZ" dirty="0"/>
          </a:p>
          <a:p>
            <a:r>
              <a:rPr lang="cs-CZ" dirty="0" smtClean="0"/>
              <a:t>- zlepší </a:t>
            </a:r>
            <a:r>
              <a:rPr lang="cs-CZ" dirty="0"/>
              <a:t>se přirozený oběh vody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2326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4440" y="1732156"/>
            <a:ext cx="8237034" cy="491881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800" b="1" dirty="0"/>
              <a:t>Dvoutrubková soustava etážového </a:t>
            </a:r>
            <a:r>
              <a:rPr lang="cs-CZ" sz="1800" b="1" dirty="0" smtClean="0"/>
              <a:t>vytápění</a:t>
            </a:r>
          </a:p>
          <a:p>
            <a:pPr marL="0" indent="0">
              <a:buNone/>
            </a:pPr>
            <a:r>
              <a:rPr lang="cs-CZ" sz="1800" dirty="0" smtClean="0"/>
              <a:t>- vytápění </a:t>
            </a:r>
            <a:r>
              <a:rPr lang="cs-CZ" sz="1800" dirty="0"/>
              <a:t>jediného podlaží, zpravidla </a:t>
            </a:r>
            <a:r>
              <a:rPr lang="cs-CZ" sz="1800" dirty="0" smtClean="0"/>
              <a:t>1bytu</a:t>
            </a: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- zdroj </a:t>
            </a:r>
            <a:r>
              <a:rPr lang="cs-CZ" sz="1800" dirty="0"/>
              <a:t>tepla je ve stejném podlaží jako otopná </a:t>
            </a:r>
            <a:r>
              <a:rPr lang="cs-CZ" sz="1800" dirty="0" smtClean="0"/>
              <a:t>tělesa</a:t>
            </a: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- oběh </a:t>
            </a:r>
            <a:r>
              <a:rPr lang="cs-CZ" sz="1800" dirty="0"/>
              <a:t>otopného média přirozený i nucený (lepší</a:t>
            </a:r>
            <a:r>
              <a:rPr lang="cs-CZ" sz="1800" dirty="0" smtClean="0"/>
              <a:t>)</a:t>
            </a: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- některé </a:t>
            </a:r>
            <a:r>
              <a:rPr lang="cs-CZ" sz="1800" dirty="0"/>
              <a:t>části potrubí se nesmí izolovat</a:t>
            </a:r>
          </a:p>
          <a:p>
            <a:pPr marL="0" indent="0">
              <a:buNone/>
            </a:pPr>
            <a:endParaRPr lang="cs-CZ" sz="1800" b="1" dirty="0"/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5" y="145207"/>
            <a:ext cx="6488353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0647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9086" y="946883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cs-CZ" b="1" dirty="0">
                <a:solidFill>
                  <a:schemeClr val="accent1"/>
                </a:solidFill>
              </a:rPr>
              <a:t>Ústřední vytápění s nuceným oběhem vody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119735"/>
            <a:ext cx="9144000" cy="387702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800" dirty="0" smtClean="0"/>
              <a:t>- oběh </a:t>
            </a:r>
            <a:r>
              <a:rPr lang="cs-CZ" sz="1800" dirty="0"/>
              <a:t>vody v otopné soustavě je zajišťován oběhovými čerpadly, která </a:t>
            </a:r>
            <a:r>
              <a:rPr lang="cs-CZ" sz="1800" dirty="0" smtClean="0"/>
              <a:t>překonávají mnohonásobně </a:t>
            </a:r>
            <a:r>
              <a:rPr lang="cs-CZ" sz="1800" dirty="0"/>
              <a:t>větší tlakové </a:t>
            </a:r>
            <a:r>
              <a:rPr lang="cs-CZ" sz="1800" dirty="0" smtClean="0"/>
              <a:t>ztráty</a:t>
            </a:r>
            <a:endParaRPr lang="cs-CZ" sz="1800" dirty="0"/>
          </a:p>
          <a:p>
            <a:pPr marL="0" indent="0">
              <a:buNone/>
            </a:pPr>
            <a:endParaRPr lang="cs-CZ" sz="1800" b="1" dirty="0" smtClean="0"/>
          </a:p>
          <a:p>
            <a:pPr marL="0" indent="0">
              <a:buNone/>
            </a:pPr>
            <a:r>
              <a:rPr lang="cs-CZ" sz="1800" b="1" dirty="0" smtClean="0"/>
              <a:t>Výhody </a:t>
            </a:r>
            <a:r>
              <a:rPr lang="cs-CZ" sz="1800" b="1" dirty="0"/>
              <a:t>nuceného oběhu</a:t>
            </a:r>
          </a:p>
          <a:p>
            <a:pPr marL="0" indent="0">
              <a:buNone/>
            </a:pPr>
            <a:r>
              <a:rPr lang="cs-CZ" sz="1800" dirty="0" smtClean="0"/>
              <a:t>- jmenovité </a:t>
            </a:r>
            <a:r>
              <a:rPr lang="cs-CZ" sz="1800" dirty="0"/>
              <a:t>světlosti potrubí jsou menší – vyšší rychlosti potrubí, vyšší tlakové ztráty</a:t>
            </a:r>
          </a:p>
          <a:p>
            <a:pPr marL="0" indent="0">
              <a:buNone/>
            </a:pPr>
            <a:r>
              <a:rPr lang="cs-CZ" sz="1800" dirty="0" smtClean="0"/>
              <a:t>- hrazené </a:t>
            </a:r>
            <a:r>
              <a:rPr lang="cs-CZ" sz="1800" dirty="0"/>
              <a:t>čerpadlem, nižší investiční </a:t>
            </a:r>
            <a:r>
              <a:rPr lang="cs-CZ" sz="1800" dirty="0" smtClean="0"/>
              <a:t>náklady</a:t>
            </a: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- otopná </a:t>
            </a:r>
            <a:r>
              <a:rPr lang="cs-CZ" sz="1800" dirty="0"/>
              <a:t>tělesa i ve stejné úrovni jako zdroj tepla</a:t>
            </a:r>
          </a:p>
          <a:p>
            <a:pPr marL="0" indent="0">
              <a:buNone/>
            </a:pPr>
            <a:r>
              <a:rPr lang="cs-CZ" sz="1800" dirty="0" smtClean="0"/>
              <a:t>- menší </a:t>
            </a:r>
            <a:r>
              <a:rPr lang="cs-CZ" sz="1800" dirty="0"/>
              <a:t>objem vody v otopné soustavě</a:t>
            </a:r>
          </a:p>
          <a:p>
            <a:pPr marL="0" indent="0">
              <a:buNone/>
            </a:pPr>
            <a:r>
              <a:rPr lang="cs-CZ" sz="1800" dirty="0" smtClean="0"/>
              <a:t>- regulace </a:t>
            </a:r>
            <a:r>
              <a:rPr lang="cs-CZ" sz="1800" dirty="0"/>
              <a:t>soustavy i zátop jsou </a:t>
            </a:r>
            <a:r>
              <a:rPr lang="cs-CZ" sz="1800" dirty="0" smtClean="0"/>
              <a:t>rychlejší (efektivní provoz)</a:t>
            </a: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- výhodnější </a:t>
            </a:r>
            <a:r>
              <a:rPr lang="cs-CZ" sz="1800" dirty="0"/>
              <a:t>začlenění rozvodu do interiéru</a:t>
            </a:r>
          </a:p>
          <a:p>
            <a:pPr marL="0" indent="0">
              <a:buNone/>
            </a:pPr>
            <a:r>
              <a:rPr lang="cs-CZ" sz="1800" dirty="0" smtClean="0"/>
              <a:t>- použití </a:t>
            </a:r>
            <a:r>
              <a:rPr lang="cs-CZ" sz="1800" dirty="0"/>
              <a:t>více druhů otopných soustav (jednotrubkové soustavy, ....)</a:t>
            </a:r>
          </a:p>
          <a:p>
            <a:pPr>
              <a:buFontTx/>
              <a:buChar char="-"/>
            </a:pPr>
            <a:endParaRPr lang="cs-CZ" sz="1800" dirty="0"/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6" y="145207"/>
            <a:ext cx="6540392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4139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96176" y="1204332"/>
            <a:ext cx="8147824" cy="479243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800" b="1" dirty="0"/>
              <a:t>Nevýhody nuceného oběhu</a:t>
            </a:r>
          </a:p>
          <a:p>
            <a:pPr marL="0" indent="0">
              <a:buNone/>
            </a:pPr>
            <a:r>
              <a:rPr lang="cs-CZ" sz="1800" dirty="0" smtClean="0"/>
              <a:t>- provoz </a:t>
            </a:r>
            <a:r>
              <a:rPr lang="cs-CZ" sz="1800" dirty="0"/>
              <a:t>je závislý na dodávce elektrické energie</a:t>
            </a:r>
          </a:p>
          <a:p>
            <a:pPr>
              <a:buFontTx/>
              <a:buChar char="-"/>
            </a:pPr>
            <a:r>
              <a:rPr lang="cs-CZ" sz="1800" dirty="0" smtClean="0"/>
              <a:t>soustava </a:t>
            </a:r>
            <a:r>
              <a:rPr lang="cs-CZ" sz="1800" dirty="0"/>
              <a:t>je provozně </a:t>
            </a:r>
            <a:r>
              <a:rPr lang="cs-CZ" sz="1800" dirty="0" smtClean="0"/>
              <a:t>nákladnější</a:t>
            </a:r>
          </a:p>
          <a:p>
            <a:pPr>
              <a:buFontTx/>
              <a:buChar char="-"/>
            </a:pPr>
            <a:r>
              <a:rPr lang="cs-CZ" sz="1800" dirty="0" smtClean="0"/>
              <a:t>hluk</a:t>
            </a:r>
          </a:p>
          <a:p>
            <a:pPr>
              <a:buFontTx/>
              <a:buChar char="-"/>
            </a:pPr>
            <a:endParaRPr lang="cs-CZ" sz="1800" dirty="0"/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21050" y="115133"/>
            <a:ext cx="6425584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12191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46883"/>
            <a:ext cx="9144000" cy="504988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800" b="1" dirty="0"/>
              <a:t>Čerpadla</a:t>
            </a:r>
          </a:p>
          <a:p>
            <a:pPr marL="0" indent="0">
              <a:buNone/>
            </a:pPr>
            <a:r>
              <a:rPr lang="cs-CZ" sz="1800" dirty="0"/>
              <a:t>- odstředivá</a:t>
            </a:r>
          </a:p>
          <a:p>
            <a:pPr marL="0" indent="0">
              <a:buNone/>
            </a:pPr>
            <a:r>
              <a:rPr lang="cs-CZ" sz="1800" dirty="0"/>
              <a:t>- umístění</a:t>
            </a:r>
          </a:p>
          <a:p>
            <a:pPr marL="0" indent="0">
              <a:buNone/>
            </a:pPr>
            <a:r>
              <a:rPr lang="cs-CZ" sz="1800" dirty="0"/>
              <a:t>	</a:t>
            </a:r>
            <a:r>
              <a:rPr lang="cs-CZ" sz="1800" b="1" dirty="0"/>
              <a:t>Malá</a:t>
            </a:r>
            <a:r>
              <a:rPr lang="cs-CZ" sz="1800" dirty="0"/>
              <a:t> – do potrubí</a:t>
            </a:r>
          </a:p>
          <a:p>
            <a:pPr marL="0" indent="0">
              <a:buNone/>
            </a:pPr>
            <a:r>
              <a:rPr lang="cs-CZ" sz="1800" dirty="0"/>
              <a:t>	</a:t>
            </a:r>
            <a:r>
              <a:rPr lang="cs-CZ" sz="1800" b="1" dirty="0"/>
              <a:t>Velká</a:t>
            </a:r>
            <a:r>
              <a:rPr lang="cs-CZ" sz="1800" dirty="0"/>
              <a:t> – na samostatném </a:t>
            </a:r>
            <a:r>
              <a:rPr lang="cs-CZ" sz="1800" dirty="0" smtClean="0"/>
              <a:t>základu</a:t>
            </a:r>
          </a:p>
          <a:p>
            <a:pPr marL="0" indent="0">
              <a:buNone/>
            </a:pPr>
            <a:r>
              <a:rPr lang="cs-CZ" sz="1800" b="1" dirty="0" smtClean="0"/>
              <a:t>Vratné </a:t>
            </a:r>
            <a:r>
              <a:rPr lang="cs-CZ" sz="1800" b="1" dirty="0"/>
              <a:t>potrubí </a:t>
            </a:r>
            <a:r>
              <a:rPr lang="cs-CZ" sz="1800" dirty="0"/>
              <a:t>– méně tepelně namáháno, horší rozložení tlaků v soustavě</a:t>
            </a:r>
          </a:p>
          <a:p>
            <a:pPr marL="0" indent="0">
              <a:buNone/>
            </a:pPr>
            <a:r>
              <a:rPr lang="cs-CZ" sz="1800" b="1" dirty="0"/>
              <a:t>Přívodní potrubí </a:t>
            </a:r>
            <a:r>
              <a:rPr lang="cs-CZ" sz="1800" dirty="0"/>
              <a:t>- více tepelně namáháno, lepší rozložení tlaků v </a:t>
            </a:r>
            <a:r>
              <a:rPr lang="cs-CZ" sz="1800" dirty="0" smtClean="0"/>
              <a:t>soustavě, vhodnější </a:t>
            </a:r>
            <a:r>
              <a:rPr lang="cs-CZ" sz="1800" dirty="0"/>
              <a:t>pro regulaci soustavy</a:t>
            </a:r>
          </a:p>
          <a:p>
            <a:pPr marL="0" indent="0">
              <a:buNone/>
            </a:pPr>
            <a:r>
              <a:rPr lang="cs-CZ" sz="1800" b="1" dirty="0"/>
              <a:t>Záloha čerpadel </a:t>
            </a:r>
            <a:r>
              <a:rPr lang="cs-CZ" sz="1800" dirty="0"/>
              <a:t>- </a:t>
            </a:r>
            <a:r>
              <a:rPr lang="cs-CZ" sz="1800" dirty="0" smtClean="0"/>
              <a:t>soustava </a:t>
            </a:r>
            <a:r>
              <a:rPr lang="cs-CZ" sz="1800" dirty="0"/>
              <a:t>s výkonem od 63 KW</a:t>
            </a:r>
          </a:p>
          <a:p>
            <a:pPr marL="0" indent="0">
              <a:buNone/>
            </a:pPr>
            <a:r>
              <a:rPr lang="cs-CZ" sz="1800" dirty="0" smtClean="0"/>
              <a:t>	- při </a:t>
            </a:r>
            <a:r>
              <a:rPr lang="cs-CZ" sz="1800" dirty="0"/>
              <a:t>poruše nejvýkonnějšího čerpadla musí zbývající uhradit 100% výkon (</a:t>
            </a:r>
            <a:r>
              <a:rPr lang="cs-CZ" sz="1800" dirty="0" smtClean="0"/>
              <a:t>použití nejméně </a:t>
            </a:r>
            <a:r>
              <a:rPr lang="cs-CZ" sz="1800" dirty="0"/>
              <a:t>2 čerpadel, každé o 100% </a:t>
            </a:r>
            <a:r>
              <a:rPr lang="cs-CZ" sz="1800" dirty="0" smtClean="0"/>
              <a:t>	výkonu </a:t>
            </a:r>
            <a:r>
              <a:rPr lang="cs-CZ" sz="1800" dirty="0"/>
              <a:t>– provozní + záložní).</a:t>
            </a:r>
          </a:p>
          <a:p>
            <a:pPr marL="0" indent="0">
              <a:buNone/>
            </a:pPr>
            <a:r>
              <a:rPr lang="cs-CZ" sz="1800" dirty="0" smtClean="0"/>
              <a:t>	- záložní </a:t>
            </a:r>
            <a:r>
              <a:rPr lang="cs-CZ" sz="1800" dirty="0"/>
              <a:t>čerpadlo se neprojektuje, pokud má provozovatel čerpadla </a:t>
            </a:r>
            <a:r>
              <a:rPr lang="cs-CZ" sz="1800" dirty="0" smtClean="0"/>
              <a:t>připravená k výměně (výměna </a:t>
            </a:r>
            <a:r>
              <a:rPr lang="cs-CZ" sz="1800" dirty="0"/>
              <a:t>musí být provedena </a:t>
            </a:r>
            <a:r>
              <a:rPr lang="cs-CZ" sz="1800" dirty="0" smtClean="0"/>
              <a:t>	do </a:t>
            </a:r>
            <a:r>
              <a:rPr lang="cs-CZ" sz="1800" dirty="0"/>
              <a:t>8 hod od vzniku </a:t>
            </a:r>
            <a:r>
              <a:rPr lang="cs-CZ" sz="1800" dirty="0" smtClean="0"/>
              <a:t>závady)</a:t>
            </a: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	- paralelně </a:t>
            </a:r>
            <a:r>
              <a:rPr lang="cs-CZ" sz="1800" dirty="0"/>
              <a:t>se soustavou čerpadel se někdy navrhuje obtok, který po vypnutí čerpadel </a:t>
            </a:r>
            <a:r>
              <a:rPr lang="cs-CZ" sz="1800" dirty="0" smtClean="0"/>
              <a:t>a otevření </a:t>
            </a:r>
            <a:r>
              <a:rPr lang="cs-CZ" sz="1800" dirty="0"/>
              <a:t>šoupátka umožní </a:t>
            </a:r>
            <a:r>
              <a:rPr lang="cs-CZ" sz="1800" dirty="0" smtClean="0"/>
              <a:t>	přirozený </a:t>
            </a:r>
            <a:r>
              <a:rPr lang="cs-CZ" sz="1800" dirty="0"/>
              <a:t>oběh a tím chlazení kotle (hlavně u kotlů na </a:t>
            </a:r>
            <a:r>
              <a:rPr lang="cs-CZ" sz="1800" dirty="0" smtClean="0"/>
              <a:t>tuhá paliva)</a:t>
            </a:r>
            <a:endParaRPr lang="cs-CZ" sz="1800" dirty="0"/>
          </a:p>
          <a:p>
            <a:pPr>
              <a:buFontTx/>
              <a:buChar char="-"/>
            </a:pPr>
            <a:endParaRPr lang="cs-CZ" sz="1800" dirty="0"/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6" y="145207"/>
            <a:ext cx="6436314" cy="698646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6565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7154" y="2368974"/>
            <a:ext cx="4030910" cy="2691087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46883"/>
            <a:ext cx="8460059" cy="504988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800" b="1" dirty="0"/>
              <a:t>Dvoutrubková soustava</a:t>
            </a: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- nejpoužívanější </a:t>
            </a:r>
            <a:r>
              <a:rPr lang="cs-CZ" sz="1800" dirty="0"/>
              <a:t>pro svou provozní spolehlivost, hydraulickou a tepelnou stabilitu </a:t>
            </a:r>
            <a:r>
              <a:rPr lang="cs-CZ" sz="1800" dirty="0" smtClean="0"/>
              <a:t>a relativní </a:t>
            </a:r>
            <a:r>
              <a:rPr lang="cs-CZ" sz="1800" dirty="0"/>
              <a:t>vzájemnou nezávislost </a:t>
            </a:r>
            <a:r>
              <a:rPr lang="cs-CZ" sz="1800" dirty="0" smtClean="0"/>
              <a:t>těles</a:t>
            </a: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- provedení </a:t>
            </a:r>
            <a:r>
              <a:rPr lang="cs-CZ" sz="1800" dirty="0"/>
              <a:t>soustav je obdobné jako u soustav s přirozeným </a:t>
            </a:r>
            <a:r>
              <a:rPr lang="cs-CZ" sz="1800" dirty="0" smtClean="0"/>
              <a:t>oběhem</a:t>
            </a:r>
            <a:endParaRPr lang="cs-CZ" sz="1800" dirty="0"/>
          </a:p>
          <a:p>
            <a:pPr>
              <a:buFontTx/>
              <a:buChar char="-"/>
            </a:pPr>
            <a:r>
              <a:rPr lang="cs-CZ" sz="1800" dirty="0" smtClean="0"/>
              <a:t>tělesa </a:t>
            </a:r>
            <a:r>
              <a:rPr lang="cs-CZ" sz="1800" dirty="0"/>
              <a:t>pracují se stejnými teplotními parametry otopné </a:t>
            </a:r>
            <a:r>
              <a:rPr lang="cs-CZ" sz="1800" dirty="0" smtClean="0"/>
              <a:t>vody</a:t>
            </a:r>
          </a:p>
          <a:p>
            <a:pPr>
              <a:buFontTx/>
              <a:buChar char="-"/>
            </a:pPr>
            <a:endParaRPr lang="cs-CZ" sz="1800" dirty="0" smtClean="0"/>
          </a:p>
          <a:p>
            <a:pPr>
              <a:buFontTx/>
              <a:buChar char="-"/>
            </a:pPr>
            <a:endParaRPr lang="cs-CZ" sz="1800" dirty="0"/>
          </a:p>
          <a:p>
            <a:pPr>
              <a:buFontTx/>
              <a:buChar char="-"/>
            </a:pPr>
            <a:endParaRPr lang="cs-CZ" sz="1800" dirty="0" smtClean="0"/>
          </a:p>
          <a:p>
            <a:pPr>
              <a:buFontTx/>
              <a:buChar char="-"/>
            </a:pPr>
            <a:endParaRPr lang="cs-CZ" sz="1800" dirty="0"/>
          </a:p>
          <a:p>
            <a:pPr marL="0" indent="0">
              <a:buNone/>
            </a:pPr>
            <a:r>
              <a:rPr lang="cs-CZ" sz="1800" b="1" dirty="0"/>
              <a:t>Etážové vytápění s nuceným oběhem vody</a:t>
            </a:r>
          </a:p>
          <a:p>
            <a:pPr marL="0" indent="0">
              <a:buNone/>
            </a:pPr>
            <a:r>
              <a:rPr lang="cs-CZ" sz="1800" dirty="0" smtClean="0"/>
              <a:t>- výhodnější </a:t>
            </a:r>
            <a:r>
              <a:rPr lang="cs-CZ" sz="1800" dirty="0"/>
              <a:t>než samotížné (interiér místnosti)</a:t>
            </a:r>
          </a:p>
          <a:p>
            <a:pPr marL="0" indent="0">
              <a:buNone/>
            </a:pPr>
            <a:r>
              <a:rPr lang="cs-CZ" sz="1800" dirty="0" smtClean="0"/>
              <a:t>- nezáleží </a:t>
            </a:r>
            <a:r>
              <a:rPr lang="cs-CZ" sz="1800" dirty="0"/>
              <a:t>na poloze těles a </a:t>
            </a:r>
            <a:r>
              <a:rPr lang="cs-CZ" sz="1800" dirty="0" smtClean="0"/>
              <a:t>kotle (kotle </a:t>
            </a:r>
            <a:r>
              <a:rPr lang="cs-CZ" sz="1800" dirty="0"/>
              <a:t>bývají nástěnné (lepší vzhled interiéru</a:t>
            </a:r>
            <a:r>
              <a:rPr lang="cs-CZ" sz="1800" dirty="0" smtClean="0"/>
              <a:t>))</a:t>
            </a: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- můžeme </a:t>
            </a:r>
            <a:r>
              <a:rPr lang="cs-CZ" sz="1800" dirty="0"/>
              <a:t>použít jednotrubkovou soustavu</a:t>
            </a:r>
          </a:p>
          <a:p>
            <a:pPr marL="0" indent="0">
              <a:buNone/>
            </a:pPr>
            <a:r>
              <a:rPr lang="cs-CZ" sz="1800" dirty="0" smtClean="0"/>
              <a:t>- automatická </a:t>
            </a:r>
            <a:r>
              <a:rPr lang="cs-CZ" sz="1800" dirty="0"/>
              <a:t>regulace (plyn, el.) ⇒ komfortní a hospodárné</a:t>
            </a:r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6" y="145207"/>
            <a:ext cx="6655178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0933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3482" y="1048215"/>
            <a:ext cx="8690517" cy="494854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800" b="1" dirty="0"/>
              <a:t>Jednotrubková soustava</a:t>
            </a: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- v </a:t>
            </a:r>
            <a:r>
              <a:rPr lang="cs-CZ" sz="1800" dirty="0"/>
              <a:t>rozvodu je použita pouze jedna </a:t>
            </a:r>
            <a:r>
              <a:rPr lang="cs-CZ" sz="1800" dirty="0" smtClean="0"/>
              <a:t>trubka (soustava </a:t>
            </a:r>
            <a:r>
              <a:rPr lang="cs-CZ" sz="1800" dirty="0"/>
              <a:t>vykazuje větší tepelné </a:t>
            </a:r>
            <a:r>
              <a:rPr lang="cs-CZ" sz="1800" dirty="0" smtClean="0"/>
              <a:t>ztráty)</a:t>
            </a: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- tělesa </a:t>
            </a:r>
            <a:r>
              <a:rPr lang="cs-CZ" sz="1800" dirty="0"/>
              <a:t>jsou zapojena sériově</a:t>
            </a:r>
          </a:p>
          <a:p>
            <a:pPr marL="0" indent="0">
              <a:buNone/>
            </a:pPr>
            <a:r>
              <a:rPr lang="cs-CZ" sz="1800" dirty="0" smtClean="0"/>
              <a:t>- teplota </a:t>
            </a:r>
            <a:r>
              <a:rPr lang="cs-CZ" sz="1800" dirty="0"/>
              <a:t>vody se průtokem otopnými tělesy postupně snižuje</a:t>
            </a:r>
          </a:p>
          <a:p>
            <a:pPr>
              <a:buFontTx/>
              <a:buChar char="-"/>
            </a:pPr>
            <a:r>
              <a:rPr lang="cs-CZ" sz="1800" dirty="0" smtClean="0"/>
              <a:t>tělesa </a:t>
            </a:r>
            <a:r>
              <a:rPr lang="cs-CZ" sz="1800" dirty="0"/>
              <a:t>nemají stejné střední teploty a nemají tedy stejné přestupní plochy při stejném </a:t>
            </a:r>
            <a:r>
              <a:rPr lang="cs-CZ" sz="1800" dirty="0" smtClean="0"/>
              <a:t>výkonu</a:t>
            </a:r>
          </a:p>
          <a:p>
            <a:pPr>
              <a:buFontTx/>
              <a:buChar char="-"/>
            </a:pPr>
            <a:endParaRPr lang="cs-CZ" sz="1800" dirty="0"/>
          </a:p>
          <a:p>
            <a:pPr marL="0" indent="0">
              <a:buNone/>
            </a:pPr>
            <a:r>
              <a:rPr lang="cs-CZ" sz="1800" b="1" dirty="0"/>
              <a:t>Rozdělení soustav</a:t>
            </a:r>
          </a:p>
          <a:p>
            <a:pPr marL="0" indent="0">
              <a:buNone/>
            </a:pPr>
            <a:r>
              <a:rPr lang="cs-CZ" sz="1800" b="1" dirty="0" smtClean="0"/>
              <a:t>1) Průtočná</a:t>
            </a:r>
            <a:endParaRPr lang="cs-CZ" sz="1800" b="1" dirty="0"/>
          </a:p>
          <a:p>
            <a:pPr marL="0" indent="0">
              <a:buNone/>
            </a:pPr>
            <a:r>
              <a:rPr lang="cs-CZ" sz="1800" b="1" dirty="0" smtClean="0"/>
              <a:t>2) S obtokem</a:t>
            </a:r>
          </a:p>
          <a:p>
            <a:pPr marL="0" indent="0">
              <a:buNone/>
            </a:pPr>
            <a:r>
              <a:rPr lang="cs-CZ" sz="1800" b="1" dirty="0" smtClean="0"/>
              <a:t>3) Se </a:t>
            </a:r>
            <a:r>
              <a:rPr lang="cs-CZ" sz="1800" b="1" dirty="0"/>
              <a:t>speciální armaturou</a:t>
            </a:r>
          </a:p>
          <a:p>
            <a:pPr>
              <a:buFontTx/>
              <a:buChar char="-"/>
            </a:pPr>
            <a:endParaRPr lang="cs-CZ" sz="1800" dirty="0"/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6" y="145207"/>
            <a:ext cx="6547826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44555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46883"/>
            <a:ext cx="9144000" cy="504988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800" b="1" dirty="0" smtClean="0"/>
              <a:t>1) Průtočná </a:t>
            </a:r>
            <a:r>
              <a:rPr lang="cs-CZ" sz="1800" b="1" dirty="0"/>
              <a:t>jednotrubková </a:t>
            </a:r>
            <a:r>
              <a:rPr lang="cs-CZ" sz="1800" b="1" dirty="0" smtClean="0"/>
              <a:t>soustava</a:t>
            </a:r>
            <a:endParaRPr lang="cs-CZ" sz="1800" b="1" dirty="0"/>
          </a:p>
          <a:p>
            <a:pPr marL="0" indent="0">
              <a:buNone/>
            </a:pPr>
            <a:r>
              <a:rPr lang="cs-CZ" sz="1800" dirty="0" smtClean="0"/>
              <a:t>- nejjednodušší varianta, celý </a:t>
            </a:r>
            <a:r>
              <a:rPr lang="cs-CZ" sz="1800" dirty="0"/>
              <a:t>okruh se chová jako jedno </a:t>
            </a:r>
            <a:r>
              <a:rPr lang="cs-CZ" sz="1800" dirty="0" smtClean="0"/>
              <a:t>těleso s </a:t>
            </a:r>
            <a:r>
              <a:rPr lang="cs-CZ" sz="1800" dirty="0"/>
              <a:t>proměnnou </a:t>
            </a:r>
            <a:r>
              <a:rPr lang="cs-CZ" sz="1800" dirty="0" smtClean="0"/>
              <a:t>teplotou</a:t>
            </a: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- použití </a:t>
            </a:r>
            <a:r>
              <a:rPr lang="cs-CZ" sz="1800" dirty="0"/>
              <a:t>tělesa v jedné velké </a:t>
            </a:r>
            <a:r>
              <a:rPr lang="cs-CZ" sz="1800" dirty="0" smtClean="0"/>
              <a:t>místnosti, zóny </a:t>
            </a:r>
            <a:r>
              <a:rPr lang="cs-CZ" sz="1800" dirty="0"/>
              <a:t>v administrativní budově </a:t>
            </a:r>
            <a:r>
              <a:rPr lang="cs-CZ" sz="1800" dirty="0" smtClean="0"/>
              <a:t>bez požadavku </a:t>
            </a:r>
            <a:r>
              <a:rPr lang="cs-CZ" sz="1800" dirty="0"/>
              <a:t>na individuální regulaci</a:t>
            </a:r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6" y="145207"/>
            <a:ext cx="6518090" cy="698646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9" name="Obrázek 8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1102" y="2326888"/>
            <a:ext cx="1963298" cy="359396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Obrázek 9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2996" y="2918736"/>
            <a:ext cx="4395936" cy="20277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89402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0194" y="1033346"/>
            <a:ext cx="8883805" cy="496341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800" b="1" dirty="0" smtClean="0"/>
              <a:t>2) Jednotrubková </a:t>
            </a:r>
            <a:r>
              <a:rPr lang="cs-CZ" sz="1800" b="1" dirty="0"/>
              <a:t>soustava s </a:t>
            </a:r>
            <a:r>
              <a:rPr lang="cs-CZ" sz="1800" b="1" dirty="0" smtClean="0"/>
              <a:t>obtokem</a:t>
            </a: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- </a:t>
            </a:r>
            <a:r>
              <a:rPr lang="cs-CZ" sz="1800" dirty="0"/>
              <a:t>o</a:t>
            </a:r>
            <a:r>
              <a:rPr lang="cs-CZ" sz="1800" dirty="0" smtClean="0"/>
              <a:t>btok </a:t>
            </a:r>
            <a:r>
              <a:rPr lang="cs-CZ" sz="1800" dirty="0"/>
              <a:t>umožňuje regulaci jednotlivých </a:t>
            </a:r>
            <a:r>
              <a:rPr lang="cs-CZ" sz="1800" dirty="0" smtClean="0"/>
              <a:t>těles</a:t>
            </a: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- průtok </a:t>
            </a:r>
            <a:r>
              <a:rPr lang="cs-CZ" sz="1800" dirty="0"/>
              <a:t>tělesem je regulován nastavením hydraulického odporu otopného tělesa </a:t>
            </a:r>
            <a:r>
              <a:rPr lang="cs-CZ" sz="1800" dirty="0" smtClean="0"/>
              <a:t>a obtoku</a:t>
            </a: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- regulační </a:t>
            </a:r>
            <a:r>
              <a:rPr lang="cs-CZ" sz="1800" dirty="0"/>
              <a:t>armatura buď na přípojce tělesa nebo v </a:t>
            </a:r>
            <a:r>
              <a:rPr lang="cs-CZ" sz="1800" dirty="0" smtClean="0"/>
              <a:t>obtoku</a:t>
            </a:r>
            <a:endParaRPr lang="cs-CZ" sz="1800" dirty="0"/>
          </a:p>
          <a:p>
            <a:pPr marL="0" indent="0">
              <a:buNone/>
            </a:pPr>
            <a:endParaRPr lang="cs-CZ" sz="1800" dirty="0"/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5" y="145207"/>
            <a:ext cx="6406577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9" name="Obrázek 8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1765" y="2557666"/>
            <a:ext cx="4716815" cy="333310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54034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5854" y="1033346"/>
            <a:ext cx="8958146" cy="496341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800" b="1" dirty="0" smtClean="0"/>
              <a:t>3) </a:t>
            </a:r>
            <a:r>
              <a:rPr lang="cs-CZ" sz="1800" b="1" dirty="0"/>
              <a:t>Jednotrubková soustava se speciální </a:t>
            </a:r>
            <a:r>
              <a:rPr lang="cs-CZ" sz="1800" b="1" dirty="0" smtClean="0"/>
              <a:t>armaturou</a:t>
            </a: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- jedná </a:t>
            </a:r>
            <a:r>
              <a:rPr lang="cs-CZ" sz="1800" dirty="0"/>
              <a:t>se vlastně o zapojení s </a:t>
            </a:r>
            <a:r>
              <a:rPr lang="cs-CZ" sz="1800" dirty="0" smtClean="0"/>
              <a:t>obtokem</a:t>
            </a: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- čtyřcestné </a:t>
            </a:r>
            <a:r>
              <a:rPr lang="cs-CZ" sz="1800" dirty="0"/>
              <a:t>a trojcestné armatury umožňují nastavit poměr protékající a </a:t>
            </a:r>
            <a:r>
              <a:rPr lang="cs-CZ" sz="1800" dirty="0" smtClean="0"/>
              <a:t>zatékající otopné </a:t>
            </a:r>
            <a:r>
              <a:rPr lang="cs-CZ" sz="1800" dirty="0"/>
              <a:t>vody pro dané </a:t>
            </a:r>
            <a:r>
              <a:rPr lang="cs-CZ" sz="1800" dirty="0" smtClean="0"/>
              <a:t>těleso</a:t>
            </a: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- možnost </a:t>
            </a:r>
            <a:r>
              <a:rPr lang="cs-CZ" sz="1800" dirty="0"/>
              <a:t>použití termostatických </a:t>
            </a:r>
            <a:r>
              <a:rPr lang="cs-CZ" sz="1800" dirty="0" smtClean="0"/>
              <a:t>hlavic</a:t>
            </a:r>
            <a:endParaRPr lang="cs-CZ" sz="1800" dirty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/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6" y="145207"/>
            <a:ext cx="6399372" cy="698646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9" name="Obrázek 8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186" y="2986064"/>
            <a:ext cx="3807798" cy="1436368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Obrázek 9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659" y="4595816"/>
            <a:ext cx="3807798" cy="1596453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Obrázek 10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1718" y="2625443"/>
            <a:ext cx="4320540" cy="27686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23368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3288" y="1100254"/>
            <a:ext cx="8950712" cy="489651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800" b="1" dirty="0"/>
              <a:t>Výhody jednotrubkových </a:t>
            </a:r>
            <a:r>
              <a:rPr lang="cs-CZ" sz="1800" b="1" dirty="0" smtClean="0"/>
              <a:t>soustav</a:t>
            </a: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- samostatné </a:t>
            </a:r>
            <a:r>
              <a:rPr lang="cs-CZ" sz="1800" dirty="0"/>
              <a:t>napojení bytů a </a:t>
            </a:r>
            <a:r>
              <a:rPr lang="cs-CZ" sz="1800" dirty="0" smtClean="0"/>
              <a:t>zón a nezávislá </a:t>
            </a:r>
            <a:r>
              <a:rPr lang="cs-CZ" sz="1800" dirty="0"/>
              <a:t>regulace v bytech a zónách podle okamžité potřeby tepla v bytě</a:t>
            </a:r>
          </a:p>
          <a:p>
            <a:pPr marL="0" indent="0">
              <a:buNone/>
            </a:pPr>
            <a:r>
              <a:rPr lang="cs-CZ" sz="1800" dirty="0" smtClean="0"/>
              <a:t>- lepší </a:t>
            </a:r>
            <a:r>
              <a:rPr lang="cs-CZ" sz="1800" dirty="0"/>
              <a:t>vzhled interiéru - potrubí pod tělesy nebo ve zdi</a:t>
            </a:r>
          </a:p>
          <a:p>
            <a:pPr marL="0" indent="0">
              <a:buNone/>
            </a:pPr>
            <a:r>
              <a:rPr lang="cs-CZ" sz="1800" dirty="0" smtClean="0"/>
              <a:t>- soustavy </a:t>
            </a:r>
            <a:r>
              <a:rPr lang="cs-CZ" sz="1800" dirty="0"/>
              <a:t>snadno instalujeme do starší </a:t>
            </a:r>
            <a:r>
              <a:rPr lang="cs-CZ" sz="1800" dirty="0" smtClean="0"/>
              <a:t>zástavby (kratší rozvody)</a:t>
            </a: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- minimální </a:t>
            </a:r>
            <a:r>
              <a:rPr lang="cs-CZ" sz="1800" dirty="0"/>
              <a:t>počet svislých potrubí v objektu, jednodušší rozvod v technickém podlaží</a:t>
            </a:r>
          </a:p>
          <a:p>
            <a:pPr marL="0" indent="0">
              <a:buNone/>
            </a:pPr>
            <a:r>
              <a:rPr lang="cs-CZ" sz="1800" dirty="0" smtClean="0"/>
              <a:t>- vhodné </a:t>
            </a:r>
            <a:r>
              <a:rPr lang="cs-CZ" sz="1800" dirty="0"/>
              <a:t>pro měření a regulaci ⇒ samostatné okruhy s vlastní regulací výkonu </a:t>
            </a:r>
            <a:r>
              <a:rPr lang="cs-CZ" sz="1800" dirty="0" smtClean="0"/>
              <a:t>na odbočce </a:t>
            </a:r>
            <a:r>
              <a:rPr lang="cs-CZ" sz="1800" dirty="0"/>
              <a:t>z hlavního rozvodu (např. stoupačky)</a:t>
            </a:r>
          </a:p>
          <a:p>
            <a:pPr marL="0" indent="0">
              <a:buNone/>
            </a:pPr>
            <a:endParaRPr lang="cs-CZ" sz="1800" b="1" dirty="0" smtClean="0"/>
          </a:p>
          <a:p>
            <a:pPr marL="0" indent="0">
              <a:buNone/>
            </a:pPr>
            <a:r>
              <a:rPr lang="cs-CZ" sz="1800" b="1" dirty="0" smtClean="0"/>
              <a:t>Nevýhody</a:t>
            </a:r>
          </a:p>
          <a:p>
            <a:pPr marL="0" indent="0">
              <a:buNone/>
            </a:pPr>
            <a:r>
              <a:rPr lang="cs-CZ" sz="1800" dirty="0" smtClean="0"/>
              <a:t>- nestejná </a:t>
            </a:r>
            <a:r>
              <a:rPr lang="cs-CZ" sz="1800" dirty="0"/>
              <a:t>střední teplota těles ⇒ obtížný výpočet</a:t>
            </a:r>
          </a:p>
          <a:p>
            <a:pPr marL="0" indent="0">
              <a:buNone/>
            </a:pPr>
            <a:r>
              <a:rPr lang="cs-CZ" sz="1800" dirty="0" smtClean="0"/>
              <a:t>- odvzdušnění </a:t>
            </a:r>
            <a:r>
              <a:rPr lang="cs-CZ" sz="1800" dirty="0"/>
              <a:t>každého tělesa</a:t>
            </a:r>
          </a:p>
          <a:p>
            <a:pPr marL="0" indent="0">
              <a:buNone/>
            </a:pPr>
            <a:r>
              <a:rPr lang="cs-CZ" sz="1800" dirty="0" smtClean="0"/>
              <a:t>- speciální </a:t>
            </a:r>
            <a:r>
              <a:rPr lang="cs-CZ" sz="1800" dirty="0"/>
              <a:t>připojovací armatury</a:t>
            </a:r>
          </a:p>
          <a:p>
            <a:pPr marL="0" indent="0">
              <a:buNone/>
            </a:pPr>
            <a:endParaRPr lang="cs-CZ" sz="1800" dirty="0"/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5" y="145207"/>
            <a:ext cx="6488353" cy="698646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5781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4196" y="843854"/>
            <a:ext cx="9144000" cy="1325563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Otázky k opakování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049" y="2520176"/>
            <a:ext cx="8693756" cy="3400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1) Uveďte alespoň 2 výhody Ústředního </a:t>
            </a:r>
            <a:r>
              <a:rPr lang="cs-CZ" sz="1800" dirty="0"/>
              <a:t>vytápění s přirozeným oběhem </a:t>
            </a:r>
            <a:r>
              <a:rPr lang="cs-CZ" sz="1800" dirty="0" smtClean="0"/>
              <a:t>vody. </a:t>
            </a:r>
          </a:p>
          <a:p>
            <a:pPr marL="0" indent="0">
              <a:buNone/>
            </a:pPr>
            <a:r>
              <a:rPr lang="cs-CZ" sz="1800" dirty="0" smtClean="0"/>
              <a:t>2) Nakreslete zjednodušené schéma Dvoutrubkové </a:t>
            </a:r>
            <a:r>
              <a:rPr lang="cs-CZ" sz="1800" dirty="0"/>
              <a:t>vertikální </a:t>
            </a:r>
            <a:r>
              <a:rPr lang="cs-CZ" sz="1800" dirty="0" smtClean="0"/>
              <a:t>soustavy </a:t>
            </a:r>
            <a:r>
              <a:rPr lang="cs-CZ" sz="1800" dirty="0"/>
              <a:t>s horním </a:t>
            </a:r>
            <a:r>
              <a:rPr lang="cs-CZ" sz="1800" dirty="0" smtClean="0"/>
              <a:t>rozvodem.</a:t>
            </a:r>
          </a:p>
          <a:p>
            <a:pPr marL="0" indent="0">
              <a:buNone/>
            </a:pPr>
            <a:r>
              <a:rPr lang="cs-CZ" sz="1800" dirty="0" smtClean="0"/>
              <a:t>3) Uveďte způsob zapojení čerpadel do systému.</a:t>
            </a:r>
          </a:p>
          <a:p>
            <a:pPr marL="0" indent="0">
              <a:buNone/>
            </a:pPr>
            <a:r>
              <a:rPr lang="cs-CZ" sz="1800" dirty="0" smtClean="0"/>
              <a:t>4) Jaké jsou výhody </a:t>
            </a:r>
            <a:r>
              <a:rPr lang="cs-CZ" sz="1800" dirty="0"/>
              <a:t>Jednotrubková </a:t>
            </a:r>
            <a:r>
              <a:rPr lang="cs-CZ" sz="1800" dirty="0" smtClean="0"/>
              <a:t>soustavy?</a:t>
            </a:r>
          </a:p>
          <a:p>
            <a:pPr marL="0" indent="0">
              <a:buNone/>
            </a:pPr>
            <a:r>
              <a:rPr lang="cs-CZ" sz="1800" dirty="0" smtClean="0"/>
              <a:t>5) </a:t>
            </a:r>
            <a:r>
              <a:rPr lang="cs-CZ" sz="1800" dirty="0"/>
              <a:t>Nakreslete zjednodušené schéma </a:t>
            </a:r>
            <a:r>
              <a:rPr lang="cs-CZ" sz="1800" dirty="0" smtClean="0"/>
              <a:t>Jednotrubkové soustavy </a:t>
            </a:r>
            <a:r>
              <a:rPr lang="cs-CZ" sz="1800" dirty="0"/>
              <a:t>s </a:t>
            </a:r>
            <a:r>
              <a:rPr lang="cs-CZ" sz="1800" dirty="0" smtClean="0"/>
              <a:t>obtokem.</a:t>
            </a:r>
            <a:endParaRPr lang="cs-CZ" sz="1800" dirty="0"/>
          </a:p>
          <a:p>
            <a:endParaRPr lang="cs-CZ" sz="1800" dirty="0" smtClean="0"/>
          </a:p>
          <a:p>
            <a:endParaRPr lang="cs-CZ" sz="1800" dirty="0" smtClean="0">
              <a:solidFill>
                <a:schemeClr val="tx1"/>
              </a:solidFill>
            </a:endParaRPr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5" y="145207"/>
            <a:ext cx="6480919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083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4455" y="843854"/>
            <a:ext cx="7886700" cy="1325563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Zdroje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1923" y="2040076"/>
            <a:ext cx="6447501" cy="3880773"/>
          </a:xfrm>
        </p:spPr>
        <p:txBody>
          <a:bodyPr>
            <a:normAutofit/>
          </a:bodyPr>
          <a:lstStyle/>
          <a:p>
            <a:r>
              <a:rPr lang="cs-CZ" sz="1000" dirty="0"/>
              <a:t>TAJBR, Stanislav. </a:t>
            </a:r>
            <a:r>
              <a:rPr lang="cs-CZ" sz="1000" i="1" dirty="0"/>
              <a:t>Vytápění</a:t>
            </a:r>
            <a:r>
              <a:rPr lang="cs-CZ" sz="1000" dirty="0"/>
              <a:t>. Mostecká 9 Praha </a:t>
            </a:r>
            <a:r>
              <a:rPr lang="cs-CZ" sz="1000" dirty="0" smtClean="0"/>
              <a:t>1:Sobotáles</a:t>
            </a:r>
            <a:r>
              <a:rPr lang="cs-CZ" sz="1000" dirty="0"/>
              <a:t>, 1998, ISBN </a:t>
            </a:r>
            <a:r>
              <a:rPr lang="cs-CZ" sz="1000" dirty="0" smtClean="0"/>
              <a:t>80-85920-53-0</a:t>
            </a: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>
              <a:solidFill>
                <a:schemeClr val="tx1"/>
              </a:solidFill>
            </a:endParaRPr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5" y="145207"/>
            <a:ext cx="6607299" cy="698646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8200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452</TotalTime>
  <Words>1113</Words>
  <Application>Microsoft Office PowerPoint</Application>
  <PresentationFormat>Předvádění na obrazovce (4:3)</PresentationFormat>
  <Paragraphs>185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Office Theme</vt:lpstr>
      <vt:lpstr>Prezentace aplikace PowerPoint</vt:lpstr>
      <vt:lpstr>Ústřední a dálkové vytápění</vt:lpstr>
      <vt:lpstr>Ústřední vytápění</vt:lpstr>
      <vt:lpstr>Ústřední vytápění s přirozeným oběhem vody</vt:lpstr>
      <vt:lpstr>Prezentace aplikace PowerPoint</vt:lpstr>
      <vt:lpstr>Prezentace aplikace PowerPoint</vt:lpstr>
      <vt:lpstr>Prezentace aplikace PowerPoint</vt:lpstr>
      <vt:lpstr>Prezentace aplikace PowerPoint</vt:lpstr>
      <vt:lpstr>Ústřední vytápění s nuceným oběhem vody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Otázky k opakování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Druhy vytápění</dc:title>
  <dc:creator>Acanthophis</dc:creator>
  <cp:lastModifiedBy>Karel Filas, Ing.</cp:lastModifiedBy>
  <cp:revision>58</cp:revision>
  <dcterms:created xsi:type="dcterms:W3CDTF">2013-03-29T17:42:25Z</dcterms:created>
  <dcterms:modified xsi:type="dcterms:W3CDTF">2013-12-07T22:04:12Z</dcterms:modified>
</cp:coreProperties>
</file>