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256" r:id="rId2"/>
    <p:sldId id="275" r:id="rId3"/>
    <p:sldId id="259" r:id="rId4"/>
    <p:sldId id="260" r:id="rId5"/>
    <p:sldId id="261" r:id="rId6"/>
    <p:sldId id="262" r:id="rId7"/>
    <p:sldId id="276" r:id="rId8"/>
    <p:sldId id="263" r:id="rId9"/>
    <p:sldId id="264" r:id="rId10"/>
    <p:sldId id="265" r:id="rId11"/>
    <p:sldId id="267" r:id="rId12"/>
    <p:sldId id="274" r:id="rId13"/>
    <p:sldId id="279" r:id="rId14"/>
    <p:sldId id="278" r:id="rId15"/>
    <p:sldId id="277" r:id="rId16"/>
    <p:sldId id="273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96" autoAdjust="0"/>
    <p:restoredTop sz="94660"/>
  </p:normalViewPr>
  <p:slideViewPr>
    <p:cSldViewPr snapToGrid="0">
      <p:cViewPr>
        <p:scale>
          <a:sx n="126" d="100"/>
          <a:sy n="126" d="100"/>
        </p:scale>
        <p:origin x="-668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povica.cz/" TargetMode="External"/><Relationship Id="rId2" Type="http://schemas.openxmlformats.org/officeDocument/2006/relationships/hyperlink" Target="http://www.koralux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hyperlink" Target="http://www.korado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51182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Vytápění průmyslových staveb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VY_32_INOVACE_18_353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6787118"/>
              </p:ext>
            </p:extLst>
          </p:nvPr>
        </p:nvGraphicFramePr>
        <p:xfrm>
          <a:off x="678527" y="2166446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vytápěním průmyslových staveb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Průmyslové stavby, vytápění,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kotelny, kotle, zdroje tepla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/>
              <a:t>Vytápění průmyslových staveb</a:t>
            </a:r>
            <a:endParaRPr lang="cs-CZ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Kotelny</a:t>
            </a:r>
          </a:p>
          <a:p>
            <a:endParaRPr lang="cs-CZ" sz="4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51065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9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Kotelny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4"/>
            <a:ext cx="9144000" cy="4029740"/>
          </a:xfrm>
        </p:spPr>
        <p:txBody>
          <a:bodyPr>
            <a:normAutofit/>
          </a:bodyPr>
          <a:lstStyle/>
          <a:p>
            <a:r>
              <a:rPr lang="cs-CZ" sz="2000" dirty="0"/>
              <a:t>Kotelnou rozumíme samostatnou budovu , stavební objekt</a:t>
            </a:r>
            <a:r>
              <a:rPr lang="cs-CZ" sz="2000" dirty="0" smtClean="0"/>
              <a:t>, přístavek</a:t>
            </a:r>
            <a:r>
              <a:rPr lang="cs-CZ" sz="2000" dirty="0"/>
              <a:t>, místnost, skříň nebo vyhrazený prostor, ve kterém </a:t>
            </a:r>
            <a:r>
              <a:rPr lang="cs-CZ" sz="2000" dirty="0" smtClean="0"/>
              <a:t>je umístěn </a:t>
            </a:r>
            <a:r>
              <a:rPr lang="cs-CZ" sz="2000" dirty="0"/>
              <a:t>jeden či více kotlů pro ústřední vytápění, ohřev </a:t>
            </a:r>
            <a:r>
              <a:rPr lang="cs-CZ" sz="2000" dirty="0" smtClean="0"/>
              <a:t>teplé vody</a:t>
            </a:r>
            <a:r>
              <a:rPr lang="cs-CZ" sz="2000" dirty="0"/>
              <a:t>, pro výrobu technologického tepla. </a:t>
            </a:r>
            <a:endParaRPr lang="cs-CZ" sz="2000" dirty="0" smtClean="0"/>
          </a:p>
          <a:p>
            <a:r>
              <a:rPr lang="cs-CZ" sz="2000" dirty="0" smtClean="0"/>
              <a:t>Provedení </a:t>
            </a:r>
            <a:r>
              <a:rPr lang="cs-CZ" sz="2000" dirty="0"/>
              <a:t>kotelny </a:t>
            </a:r>
            <a:r>
              <a:rPr lang="cs-CZ" sz="2000" dirty="0" smtClean="0"/>
              <a:t>je dáno </a:t>
            </a:r>
            <a:r>
              <a:rPr lang="cs-CZ" sz="2000" dirty="0"/>
              <a:t>druhem a způsobem spalování paliva a typem </a:t>
            </a:r>
            <a:r>
              <a:rPr lang="cs-CZ" sz="2000" dirty="0" smtClean="0"/>
              <a:t>kotlů (podle </a:t>
            </a:r>
            <a:r>
              <a:rPr lang="cs-CZ" sz="2000" dirty="0"/>
              <a:t>toho jsou pro kotelny platné odlišné předpisy a </a:t>
            </a:r>
            <a:r>
              <a:rPr lang="cs-CZ" sz="2000" dirty="0" smtClean="0"/>
              <a:t>normy).</a:t>
            </a:r>
            <a:endParaRPr lang="cs-CZ" sz="2000" dirty="0"/>
          </a:p>
          <a:p>
            <a:r>
              <a:rPr lang="cs-CZ" sz="2000" dirty="0"/>
              <a:t>Prostor pro umístění zdroje musí zajistit jeho </a:t>
            </a:r>
            <a:r>
              <a:rPr lang="cs-CZ" sz="2000" dirty="0" smtClean="0"/>
              <a:t>bezproblémovou instalaci </a:t>
            </a:r>
            <a:r>
              <a:rPr lang="cs-CZ" sz="2000" dirty="0"/>
              <a:t>a bezpečný provoz, stejně tak musí </a:t>
            </a:r>
            <a:r>
              <a:rPr lang="cs-CZ" sz="2000" dirty="0" smtClean="0"/>
              <a:t>zabezpečit podmínky </a:t>
            </a:r>
            <a:r>
              <a:rPr lang="cs-CZ" sz="2000" dirty="0"/>
              <a:t>pro obsluhu i případný servis. </a:t>
            </a:r>
            <a:endParaRPr lang="cs-CZ" sz="2000" dirty="0" smtClean="0"/>
          </a:p>
          <a:p>
            <a:r>
              <a:rPr lang="cs-CZ" sz="2000" dirty="0" smtClean="0"/>
              <a:t>Zařízení</a:t>
            </a:r>
            <a:r>
              <a:rPr lang="cs-CZ" sz="2000" dirty="0"/>
              <a:t>, ve kterém </a:t>
            </a:r>
            <a:r>
              <a:rPr lang="cs-CZ" sz="2000" dirty="0" smtClean="0"/>
              <a:t>se spaluje </a:t>
            </a:r>
            <a:r>
              <a:rPr lang="cs-CZ" sz="2000" dirty="0"/>
              <a:t>palivo a ohřívá teplonosná látka se nazývá kotel. </a:t>
            </a:r>
            <a:endParaRPr lang="cs-CZ" sz="2000" dirty="0" smtClean="0"/>
          </a:p>
          <a:p>
            <a:r>
              <a:rPr lang="cs-CZ" sz="2000" dirty="0" smtClean="0"/>
              <a:t>Volba kotle </a:t>
            </a:r>
            <a:r>
              <a:rPr lang="cs-CZ" sz="2000" dirty="0"/>
              <a:t>je ovlivněna nejen druhem paliva, ale i možnosti umístění</a:t>
            </a:r>
            <a:r>
              <a:rPr lang="cs-CZ" sz="2000" dirty="0" smtClean="0"/>
              <a:t>, řešením </a:t>
            </a:r>
            <a:r>
              <a:rPr lang="cs-CZ" sz="2000" dirty="0"/>
              <a:t>odvodu spalin, větráním prostoru nebo </a:t>
            </a:r>
            <a:r>
              <a:rPr lang="cs-CZ" sz="2000" dirty="0" smtClean="0"/>
              <a:t>přívodem vzduchu </a:t>
            </a:r>
            <a:r>
              <a:rPr lang="cs-CZ" sz="2000" dirty="0"/>
              <a:t>pro spalování, velikostí a druhem otopného </a:t>
            </a:r>
            <a:r>
              <a:rPr lang="cs-CZ" sz="2000" dirty="0" smtClean="0"/>
              <a:t>systému, řešením </a:t>
            </a:r>
            <a:r>
              <a:rPr lang="cs-CZ" sz="2000" dirty="0"/>
              <a:t>ohřevu teplé vody, potřebou tepla pro </a:t>
            </a:r>
            <a:r>
              <a:rPr lang="cs-CZ" sz="2000" dirty="0" smtClean="0"/>
              <a:t>pokrytí tepelných </a:t>
            </a:r>
            <a:r>
              <a:rPr lang="cs-CZ" sz="2000" dirty="0"/>
              <a:t>ztrát objektu, ostatními potřebami tepla, </a:t>
            </a:r>
            <a:r>
              <a:rPr lang="cs-CZ" sz="2000" dirty="0" smtClean="0"/>
              <a:t>požadavky na </a:t>
            </a:r>
            <a:r>
              <a:rPr lang="cs-CZ" sz="2000" dirty="0"/>
              <a:t>provoz a regulaci.</a:t>
            </a:r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52085"/>
            <a:ext cx="9144000" cy="39446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Podle druhu paliva:</a:t>
            </a:r>
          </a:p>
          <a:p>
            <a:pPr marL="0" indent="0">
              <a:buNone/>
            </a:pPr>
            <a:r>
              <a:rPr lang="cs-CZ" sz="2000" dirty="0"/>
              <a:t>- plynové,</a:t>
            </a:r>
          </a:p>
          <a:p>
            <a:pPr marL="0" indent="0">
              <a:buNone/>
            </a:pPr>
            <a:r>
              <a:rPr lang="cs-CZ" sz="2000" dirty="0"/>
              <a:t>- na kapalná paliva,</a:t>
            </a:r>
          </a:p>
          <a:p>
            <a:pPr marL="0" indent="0">
              <a:buNone/>
            </a:pPr>
            <a:r>
              <a:rPr lang="cs-CZ" sz="2000" dirty="0"/>
              <a:t>- na tuhá paliva,</a:t>
            </a:r>
          </a:p>
          <a:p>
            <a:pPr>
              <a:buFontTx/>
              <a:buChar char="-"/>
            </a:pPr>
            <a:r>
              <a:rPr lang="cs-CZ" sz="2000" dirty="0" smtClean="0"/>
              <a:t>elektrokotle.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Podle pracovního (teplonosného) média se kotelny dělí na:</a:t>
            </a:r>
          </a:p>
          <a:p>
            <a:pPr marL="0" indent="0">
              <a:buNone/>
            </a:pPr>
            <a:r>
              <a:rPr lang="cs-CZ" sz="2000" dirty="0"/>
              <a:t>- teplovodní (s teplotou vody do 115oC),</a:t>
            </a:r>
          </a:p>
          <a:p>
            <a:pPr marL="0" indent="0">
              <a:buNone/>
            </a:pPr>
            <a:r>
              <a:rPr lang="cs-CZ" sz="2000" dirty="0"/>
              <a:t>- horkovodní (s teplotou vody nad 115oC),</a:t>
            </a:r>
          </a:p>
          <a:p>
            <a:pPr marL="0" indent="0">
              <a:buNone/>
            </a:pPr>
            <a:r>
              <a:rPr lang="cs-CZ" sz="2000" dirty="0"/>
              <a:t>- parní (nízkotlaké, středotlaké,…).</a:t>
            </a:r>
          </a:p>
          <a:p>
            <a:endParaRPr lang="cs-CZ" sz="2000" b="1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0070C0"/>
                </a:solidFill>
              </a:rPr>
              <a:t>Rozdělení kotlů jako </a:t>
            </a:r>
            <a:r>
              <a:rPr lang="cs-CZ" b="1" dirty="0" smtClean="0">
                <a:solidFill>
                  <a:srgbClr val="0070C0"/>
                </a:solidFill>
              </a:rPr>
              <a:t>zdrojů tepla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0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0" y="949841"/>
            <a:ext cx="9144000" cy="59081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Podle použitého materiálu:</a:t>
            </a:r>
          </a:p>
          <a:p>
            <a:pPr marL="0" indent="0">
              <a:buNone/>
            </a:pPr>
            <a:r>
              <a:rPr lang="cs-CZ" sz="2000" dirty="0"/>
              <a:t>- ocelové</a:t>
            </a:r>
          </a:p>
          <a:p>
            <a:pPr marL="0" indent="0">
              <a:buNone/>
            </a:pPr>
            <a:r>
              <a:rPr lang="cs-CZ" sz="2000" dirty="0"/>
              <a:t>- litinové článkové</a:t>
            </a:r>
          </a:p>
          <a:p>
            <a:pPr>
              <a:buFontTx/>
              <a:buChar char="-"/>
            </a:pPr>
            <a:r>
              <a:rPr lang="cs-CZ" sz="2000" dirty="0" smtClean="0"/>
              <a:t>jiné</a:t>
            </a:r>
            <a:r>
              <a:rPr lang="cs-CZ" sz="2000" dirty="0"/>
              <a:t>, kombinace matriálů, speciální </a:t>
            </a:r>
            <a:r>
              <a:rPr lang="cs-CZ" sz="2000" dirty="0" smtClean="0"/>
              <a:t>materiály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Podle způsobu umístění a upevnění:</a:t>
            </a:r>
          </a:p>
          <a:p>
            <a:pPr marL="0" indent="0">
              <a:buNone/>
            </a:pPr>
            <a:r>
              <a:rPr lang="cs-CZ" sz="2000" dirty="0"/>
              <a:t>- stacionární (na podlaze či </a:t>
            </a:r>
            <a:r>
              <a:rPr lang="cs-CZ" sz="2000" dirty="0" err="1"/>
              <a:t>soklíku</a:t>
            </a:r>
            <a:r>
              <a:rPr lang="cs-CZ" sz="2000" dirty="0"/>
              <a:t>)</a:t>
            </a:r>
          </a:p>
          <a:p>
            <a:pPr>
              <a:buFontTx/>
              <a:buChar char="-"/>
            </a:pPr>
            <a:r>
              <a:rPr lang="cs-CZ" sz="2000" dirty="0" smtClean="0"/>
              <a:t>závěsné </a:t>
            </a:r>
            <a:r>
              <a:rPr lang="cs-CZ" sz="2000" dirty="0"/>
              <a:t>(na zdi</a:t>
            </a:r>
            <a:r>
              <a:rPr lang="cs-CZ" sz="2000" dirty="0" smtClean="0"/>
              <a:t>)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Podle způsobu odvodu spalin:</a:t>
            </a:r>
          </a:p>
          <a:p>
            <a:pPr marL="0" indent="0">
              <a:buNone/>
            </a:pPr>
            <a:r>
              <a:rPr lang="cs-CZ" sz="2000" dirty="0"/>
              <a:t>- do komína, kouřovodu s funkcí komína</a:t>
            </a:r>
          </a:p>
          <a:p>
            <a:pPr marL="0" indent="0">
              <a:buNone/>
            </a:pPr>
            <a:r>
              <a:rPr lang="cs-CZ" sz="2000" dirty="0"/>
              <a:t>- na (venkovní fasádu) nebo nad střechu v provedení turbo</a:t>
            </a:r>
          </a:p>
          <a:p>
            <a:endParaRPr lang="cs-CZ" sz="2000" dirty="0"/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1809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24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5" y="145207"/>
            <a:ext cx="6417249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-4196" y="979915"/>
            <a:ext cx="9144000" cy="50168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/>
              <a:t>Plynové kotle dělíme podle možného způsobu provozu na:</a:t>
            </a:r>
          </a:p>
          <a:p>
            <a:pPr marL="0" indent="0">
              <a:buNone/>
            </a:pPr>
            <a:r>
              <a:rPr lang="cs-CZ" dirty="0"/>
              <a:t>- klasické (teplota zpětné vody do kotle nemá poklesnout pod 60 </a:t>
            </a:r>
            <a:r>
              <a:rPr lang="cs-CZ" dirty="0" err="1"/>
              <a:t>oC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/>
              <a:t>- nízkoteplotní (teploty vody na kotli nesmějí poklesnout pod 50/40oC)</a:t>
            </a:r>
          </a:p>
          <a:p>
            <a:pPr>
              <a:buFontTx/>
              <a:buChar char="-"/>
            </a:pPr>
            <a:r>
              <a:rPr lang="cs-CZ" dirty="0" smtClean="0"/>
              <a:t>kondenzační </a:t>
            </a:r>
            <a:r>
              <a:rPr lang="cs-CZ" dirty="0"/>
              <a:t>( teploty vody na kotli mohou poklesnout pod 50/40oC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Podle počtu výkonových stupňů hořáku dělíme kotle na:</a:t>
            </a:r>
          </a:p>
          <a:p>
            <a:pPr marL="0" indent="0">
              <a:buNone/>
            </a:pPr>
            <a:r>
              <a:rPr lang="cs-CZ" dirty="0"/>
              <a:t>- jednostupňové</a:t>
            </a:r>
          </a:p>
          <a:p>
            <a:pPr marL="0" indent="0">
              <a:buNone/>
            </a:pPr>
            <a:r>
              <a:rPr lang="cs-CZ" dirty="0"/>
              <a:t>- dvoustupňové (dva výkonové stupně, nejčastěji 50 a 100 % výkonu)</a:t>
            </a:r>
          </a:p>
          <a:p>
            <a:pPr marL="0" indent="0">
              <a:buNone/>
            </a:pPr>
            <a:r>
              <a:rPr lang="cs-CZ" dirty="0"/>
              <a:t>- spojité (mezi cca 10 až 50 % pevný výkonový stupeň, pak do100% spojitě)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Podle </a:t>
            </a:r>
            <a:r>
              <a:rPr lang="cs-CZ" b="1" dirty="0"/>
              <a:t>typu hořáku</a:t>
            </a:r>
          </a:p>
          <a:p>
            <a:pPr marL="0" indent="0">
              <a:buNone/>
            </a:pPr>
            <a:r>
              <a:rPr lang="cs-CZ" dirty="0"/>
              <a:t>- s tlakovými hořáky</a:t>
            </a:r>
          </a:p>
          <a:p>
            <a:pPr marL="0" indent="0">
              <a:buNone/>
            </a:pPr>
            <a:r>
              <a:rPr lang="cs-CZ" dirty="0"/>
              <a:t>- s atmosférickými hořáky</a:t>
            </a:r>
          </a:p>
        </p:txBody>
      </p:sp>
    </p:spTree>
    <p:extLst>
      <p:ext uri="{BB962C8B-B14F-4D97-AF65-F5344CB8AC3E}">
        <p14:creationId xmlns:p14="http://schemas.microsoft.com/office/powerpoint/2010/main" val="138205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5" y="145207"/>
            <a:ext cx="6417249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94" y="1025337"/>
            <a:ext cx="8255141" cy="504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98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" y="949841"/>
            <a:ext cx="9143999" cy="50469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Kotelny III. </a:t>
            </a:r>
            <a:r>
              <a:rPr lang="cs-CZ" sz="2000" b="1" dirty="0" smtClean="0"/>
              <a:t>Kategorie</a:t>
            </a:r>
          </a:p>
          <a:p>
            <a:pPr marL="0" indent="0">
              <a:buNone/>
            </a:pPr>
            <a:r>
              <a:rPr lang="cs-CZ" sz="2000" dirty="0" smtClean="0"/>
              <a:t>- kotelny </a:t>
            </a:r>
            <a:r>
              <a:rPr lang="cs-CZ" sz="2000" dirty="0"/>
              <a:t>se jmenovitým tepelným </a:t>
            </a:r>
            <a:r>
              <a:rPr lang="cs-CZ" sz="2000" dirty="0" smtClean="0"/>
              <a:t>výkonem jednoho </a:t>
            </a:r>
            <a:r>
              <a:rPr lang="cs-CZ" sz="2000" dirty="0"/>
              <a:t>kotle od 50 kW do součtu jmenovitých tepelných výkonů </a:t>
            </a:r>
            <a:r>
              <a:rPr lang="cs-CZ" sz="2000" dirty="0" smtClean="0"/>
              <a:t>kotlů 0,5 </a:t>
            </a:r>
            <a:r>
              <a:rPr lang="cs-CZ" sz="2000" dirty="0"/>
              <a:t>MW včetně a kotelny se součtem jmenovitých tepelných </a:t>
            </a:r>
            <a:r>
              <a:rPr lang="cs-CZ" sz="2000" dirty="0" smtClean="0"/>
              <a:t>výkonů kotlů </a:t>
            </a:r>
            <a:r>
              <a:rPr lang="cs-CZ" sz="2000" dirty="0"/>
              <a:t>větším než 100 kW, i když ani jeden z nich </a:t>
            </a:r>
            <a:r>
              <a:rPr lang="cs-CZ" sz="2000" dirty="0" smtClean="0"/>
              <a:t>nedosahuje jmenovitého </a:t>
            </a:r>
            <a:r>
              <a:rPr lang="cs-CZ" sz="2000" dirty="0"/>
              <a:t>tepelného výkonu od 50 kW.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Kotelny </a:t>
            </a:r>
            <a:r>
              <a:rPr lang="cs-CZ" sz="2000" b="1" dirty="0"/>
              <a:t>II. </a:t>
            </a:r>
            <a:r>
              <a:rPr lang="cs-CZ" sz="2000" b="1" dirty="0" smtClean="0"/>
              <a:t>Kategorie</a:t>
            </a:r>
          </a:p>
          <a:p>
            <a:pPr>
              <a:buFontTx/>
              <a:buChar char="-"/>
            </a:pPr>
            <a:r>
              <a:rPr lang="cs-CZ" sz="2000" dirty="0" smtClean="0"/>
              <a:t>kotelny </a:t>
            </a:r>
            <a:r>
              <a:rPr lang="cs-CZ" sz="2000" dirty="0"/>
              <a:t>se součtem jmenovitých </a:t>
            </a:r>
            <a:r>
              <a:rPr lang="cs-CZ" sz="2000" dirty="0" smtClean="0"/>
              <a:t>výkonů kotlů </a:t>
            </a:r>
            <a:r>
              <a:rPr lang="cs-CZ" sz="2000" dirty="0"/>
              <a:t>nad 0,5 MW do 3,5 MW </a:t>
            </a:r>
            <a:r>
              <a:rPr lang="cs-CZ" sz="2000" dirty="0" smtClean="0"/>
              <a:t>včetně.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Kotelny </a:t>
            </a:r>
            <a:r>
              <a:rPr lang="cs-CZ" sz="2000" b="1" dirty="0"/>
              <a:t>I. kategorie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dirty="0" smtClean="0"/>
              <a:t>- </a:t>
            </a:r>
            <a:r>
              <a:rPr lang="cs-CZ" sz="2000" dirty="0"/>
              <a:t>kotelny se součtem jmenovitých </a:t>
            </a:r>
            <a:r>
              <a:rPr lang="cs-CZ" sz="2000" dirty="0" smtClean="0"/>
              <a:t>tepelných výkonů </a:t>
            </a:r>
            <a:r>
              <a:rPr lang="cs-CZ" sz="2000" dirty="0"/>
              <a:t>kotlů nad 3,5 MW.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73485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0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321110" y="145207"/>
            <a:ext cx="6406577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78421" y="1048215"/>
            <a:ext cx="8965580" cy="4872822"/>
          </a:xfrm>
        </p:spPr>
        <p:txBody>
          <a:bodyPr>
            <a:noAutofit/>
          </a:bodyPr>
          <a:lstStyle/>
          <a:p>
            <a:r>
              <a:rPr lang="cs-CZ" sz="1800" b="1" dirty="0"/>
              <a:t>Dle ČSN 73 0802 je kotelna od součtového výkonu zdrojů 140 kW nebo </a:t>
            </a:r>
            <a:r>
              <a:rPr lang="cs-CZ" sz="1800" b="1" dirty="0" smtClean="0"/>
              <a:t>výkonu jednoho </a:t>
            </a:r>
            <a:r>
              <a:rPr lang="cs-CZ" sz="1800" b="1" dirty="0"/>
              <a:t>kotle 70kW samostatným požárním úsekem</a:t>
            </a:r>
            <a:r>
              <a:rPr lang="cs-CZ" sz="1800" b="1" dirty="0" smtClean="0"/>
              <a:t>.</a:t>
            </a:r>
          </a:p>
          <a:p>
            <a:endParaRPr lang="cs-CZ" sz="1800" b="1" dirty="0"/>
          </a:p>
          <a:p>
            <a:r>
              <a:rPr lang="cs-CZ" sz="1800" dirty="0"/>
              <a:t>Do jedné kotelny nelze instalovat současně spotřebiče (</a:t>
            </a:r>
            <a:r>
              <a:rPr lang="cs-CZ" sz="1800" dirty="0" smtClean="0"/>
              <a:t>kotle</a:t>
            </a:r>
            <a:r>
              <a:rPr lang="cs-CZ" sz="1800" dirty="0"/>
              <a:t>) s přetlakovými </a:t>
            </a:r>
            <a:r>
              <a:rPr lang="cs-CZ" sz="1800" dirty="0" smtClean="0"/>
              <a:t>a atmosférickými </a:t>
            </a:r>
            <a:r>
              <a:rPr lang="cs-CZ" sz="1800" dirty="0"/>
              <a:t>hořáky.</a:t>
            </a:r>
          </a:p>
          <a:p>
            <a:r>
              <a:rPr lang="cs-CZ" sz="1800" dirty="0"/>
              <a:t>Prostory kotelen musí být </a:t>
            </a:r>
            <a:r>
              <a:rPr lang="cs-CZ" sz="1800" b="1" dirty="0"/>
              <a:t>účinně větrány </a:t>
            </a:r>
            <a:r>
              <a:rPr lang="cs-CZ" sz="1800" dirty="0"/>
              <a:t>za všech provozních režimů. </a:t>
            </a:r>
            <a:endParaRPr lang="cs-CZ" sz="1800" dirty="0" smtClean="0"/>
          </a:p>
          <a:p>
            <a:r>
              <a:rPr lang="cs-CZ" sz="1800" dirty="0" smtClean="0"/>
              <a:t>Způsob větrání </a:t>
            </a:r>
            <a:r>
              <a:rPr lang="cs-CZ" sz="1800" dirty="0"/>
              <a:t>nesmí ovlivnit funkci hořáků a odvádění spalin. </a:t>
            </a:r>
            <a:endParaRPr lang="cs-CZ" sz="1800" dirty="0" smtClean="0"/>
          </a:p>
          <a:p>
            <a:r>
              <a:rPr lang="cs-CZ" sz="1800" dirty="0" smtClean="0"/>
              <a:t>Za </a:t>
            </a:r>
            <a:r>
              <a:rPr lang="cs-CZ" sz="1800" dirty="0"/>
              <a:t>všech </a:t>
            </a:r>
            <a:r>
              <a:rPr lang="cs-CZ" sz="1800" dirty="0" smtClean="0"/>
              <a:t>provozních podmínek </a:t>
            </a:r>
            <a:r>
              <a:rPr lang="cs-CZ" sz="1800" dirty="0"/>
              <a:t>musí být zajištěn průtok větracího vzduchu s minimální intenzitou 0,5 </a:t>
            </a:r>
            <a:r>
              <a:rPr lang="cs-CZ" sz="1800" dirty="0" smtClean="0"/>
              <a:t>x/hod.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</a:p>
          <a:p>
            <a:r>
              <a:rPr lang="cs-CZ" sz="1800" b="1" dirty="0" smtClean="0"/>
              <a:t>Kotelna I</a:t>
            </a:r>
            <a:r>
              <a:rPr lang="cs-CZ" sz="1800" dirty="0" smtClean="0"/>
              <a:t>. kategorie </a:t>
            </a:r>
            <a:r>
              <a:rPr lang="cs-CZ" sz="1800" dirty="0"/>
              <a:t>musí mít havarijní větrání.</a:t>
            </a:r>
          </a:p>
          <a:p>
            <a:r>
              <a:rPr lang="cs-CZ" sz="1800" b="1" dirty="0"/>
              <a:t>Kotelna </a:t>
            </a:r>
            <a:r>
              <a:rPr lang="cs-CZ" sz="1800" b="1" dirty="0" smtClean="0"/>
              <a:t>I. </a:t>
            </a:r>
            <a:r>
              <a:rPr lang="cs-CZ" sz="1800" dirty="0"/>
              <a:t>a</a:t>
            </a:r>
            <a:r>
              <a:rPr lang="cs-CZ" sz="1800" b="1" dirty="0"/>
              <a:t> II</a:t>
            </a:r>
            <a:r>
              <a:rPr lang="cs-CZ" sz="1800" dirty="0"/>
              <a:t>. kategorie musí mít (mimo výjimky dle ČSN 07 0703 čl. 9.1.1</a:t>
            </a:r>
            <a:r>
              <a:rPr lang="cs-CZ" sz="1800" dirty="0" smtClean="0"/>
              <a:t>) samostatný </a:t>
            </a:r>
            <a:r>
              <a:rPr lang="cs-CZ" sz="1800" dirty="0"/>
              <a:t>přívod plynu. </a:t>
            </a:r>
            <a:endParaRPr lang="cs-CZ" sz="1800" dirty="0" smtClean="0"/>
          </a:p>
          <a:p>
            <a:r>
              <a:rPr lang="cs-CZ" sz="1800" b="1" dirty="0" smtClean="0"/>
              <a:t>Kotelna </a:t>
            </a:r>
            <a:r>
              <a:rPr lang="cs-CZ" sz="1800" b="1" dirty="0"/>
              <a:t>III. </a:t>
            </a:r>
            <a:r>
              <a:rPr lang="cs-CZ" sz="1800" dirty="0"/>
              <a:t>kategorie může mít společný přívod </a:t>
            </a:r>
            <a:r>
              <a:rPr lang="cs-CZ" sz="1800" dirty="0" smtClean="0"/>
              <a:t>plynu s </a:t>
            </a:r>
            <a:r>
              <a:rPr lang="cs-CZ" sz="1800" dirty="0"/>
              <a:t>odběrnými zařízeními jiných odběratelů v objektu. Připojení musí být </a:t>
            </a:r>
            <a:r>
              <a:rPr lang="cs-CZ" sz="1800" dirty="0" smtClean="0"/>
              <a:t>před hlavním </a:t>
            </a:r>
            <a:r>
              <a:rPr lang="cs-CZ" sz="1800" dirty="0"/>
              <a:t>uzávěrem kotelny.</a:t>
            </a:r>
          </a:p>
        </p:txBody>
      </p:sp>
    </p:spTree>
    <p:extLst>
      <p:ext uri="{BB962C8B-B14F-4D97-AF65-F5344CB8AC3E}">
        <p14:creationId xmlns:p14="http://schemas.microsoft.com/office/powerpoint/2010/main" val="15716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02885" y="145207"/>
            <a:ext cx="6391709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-4196" y="1006796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Podlaha </a:t>
            </a:r>
            <a:r>
              <a:rPr lang="cs-CZ" sz="2000" dirty="0"/>
              <a:t>v kotelně musí být nehořlavá, </a:t>
            </a:r>
            <a:r>
              <a:rPr lang="cs-CZ" sz="2000" dirty="0" err="1"/>
              <a:t>vyspádována</a:t>
            </a:r>
            <a:r>
              <a:rPr lang="cs-CZ" sz="2000" dirty="0"/>
              <a:t> k podlahové vpusti.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Dveře se </a:t>
            </a:r>
            <a:r>
              <a:rPr lang="cs-CZ" sz="2000" dirty="0"/>
              <a:t>otevírají ven (ve směru úniku).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Stacionární </a:t>
            </a:r>
            <a:r>
              <a:rPr lang="cs-CZ" sz="2000" dirty="0"/>
              <a:t>kotle se umísťují na betonový </a:t>
            </a:r>
            <a:r>
              <a:rPr lang="cs-CZ" sz="2000" dirty="0" smtClean="0"/>
              <a:t>sokl výšky </a:t>
            </a:r>
            <a:r>
              <a:rPr lang="cs-CZ" sz="2000" dirty="0"/>
              <a:t>50 až 100mm.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Veškerá </a:t>
            </a:r>
            <a:r>
              <a:rPr lang="cs-CZ" sz="2000" dirty="0"/>
              <a:t>zařízení s povrchovou teplotou nad </a:t>
            </a:r>
            <a:r>
              <a:rPr lang="cs-CZ" sz="2000" dirty="0" smtClean="0"/>
              <a:t>60°C </a:t>
            </a:r>
            <a:r>
              <a:rPr lang="cs-CZ" sz="2000" dirty="0"/>
              <a:t>musí být </a:t>
            </a:r>
            <a:r>
              <a:rPr lang="cs-CZ" sz="2000" dirty="0" smtClean="0"/>
              <a:t>izolována.</a:t>
            </a:r>
          </a:p>
          <a:p>
            <a:pPr marL="342900" indent="-342900">
              <a:buFontTx/>
              <a:buChar char="-"/>
            </a:pPr>
            <a:r>
              <a:rPr lang="pl-PL" sz="2000" dirty="0" smtClean="0"/>
              <a:t>Do </a:t>
            </a:r>
            <a:r>
              <a:rPr lang="pl-PL" sz="2000" dirty="0"/>
              <a:t>kotelny je potřeba zajistit přívod studené vody. </a:t>
            </a:r>
            <a:endParaRPr lang="pl-PL" sz="2000" dirty="0" smtClean="0"/>
          </a:p>
          <a:p>
            <a:pPr marL="342900" indent="-342900">
              <a:buFontTx/>
              <a:buChar char="-"/>
            </a:pPr>
            <a:r>
              <a:rPr lang="pl-PL" sz="2000" dirty="0" smtClean="0"/>
              <a:t>Podchodná </a:t>
            </a:r>
            <a:r>
              <a:rPr lang="pl-PL" sz="2000" dirty="0"/>
              <a:t>výška </a:t>
            </a:r>
            <a:r>
              <a:rPr lang="pl-PL" sz="2000" dirty="0" smtClean="0"/>
              <a:t>pod instalacemi </a:t>
            </a:r>
            <a:r>
              <a:rPr lang="pl-PL" sz="2000" dirty="0"/>
              <a:t>(potrubím) je minimálně 2,1m.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17317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51809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64265"/>
            <a:ext cx="9144000" cy="50324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/>
              <a:t>Kotelny a kotle na tuhá paliva</a:t>
            </a:r>
          </a:p>
          <a:p>
            <a:endParaRPr lang="cs-CZ" sz="2000" dirty="0"/>
          </a:p>
          <a:p>
            <a:pPr>
              <a:buFontTx/>
              <a:buChar char="-"/>
            </a:pPr>
            <a:r>
              <a:rPr lang="cs-CZ" sz="2000" dirty="0" smtClean="0"/>
              <a:t>Tyto </a:t>
            </a:r>
            <a:r>
              <a:rPr lang="cs-CZ" sz="2000" dirty="0"/>
              <a:t>kotle umísťujeme do samostatné místnosti zvané kotelna, </a:t>
            </a:r>
            <a:r>
              <a:rPr lang="cs-CZ" sz="2000" dirty="0" smtClean="0"/>
              <a:t>suchého, neobytnému prostoru.</a:t>
            </a:r>
          </a:p>
          <a:p>
            <a:pPr>
              <a:buFontTx/>
              <a:buChar char="-"/>
            </a:pPr>
            <a:r>
              <a:rPr lang="cs-CZ" sz="2000" dirty="0" smtClean="0"/>
              <a:t>Tuhými </a:t>
            </a:r>
            <a:r>
              <a:rPr lang="cs-CZ" sz="2000" dirty="0"/>
              <a:t>palivy rozumíme paliva neobnovitelná a biomasu (EOZ).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Tuhá </a:t>
            </a:r>
            <a:r>
              <a:rPr lang="cs-CZ" sz="2000" b="1" dirty="0"/>
              <a:t>paliva</a:t>
            </a:r>
          </a:p>
          <a:p>
            <a:pPr marL="0" indent="0">
              <a:buNone/>
            </a:pPr>
            <a:r>
              <a:rPr lang="cs-CZ" sz="2000" dirty="0" smtClean="0"/>
              <a:t>- hnědé </a:t>
            </a:r>
            <a:r>
              <a:rPr lang="cs-CZ" sz="2000" dirty="0"/>
              <a:t>a černé uhlí (různá kvalita a zrnění), lignit, brikety, </a:t>
            </a:r>
            <a:r>
              <a:rPr lang="cs-CZ" sz="2000" dirty="0" smtClean="0"/>
              <a:t>koks, dřevo </a:t>
            </a:r>
            <a:r>
              <a:rPr lang="cs-CZ" sz="2000" dirty="0"/>
              <a:t>a dřevní hmoty, dřevěné brikety, dřevěné pelety, brikety a pelety </a:t>
            </a:r>
            <a:r>
              <a:rPr lang="cs-CZ" sz="2000" dirty="0" smtClean="0"/>
              <a:t>ze stébelnin</a:t>
            </a:r>
            <a:r>
              <a:rPr lang="cs-CZ" sz="2000" dirty="0"/>
              <a:t>, typicky rostlinné či alternativní, </a:t>
            </a:r>
            <a:r>
              <a:rPr lang="cs-CZ" sz="2000" dirty="0" smtClean="0"/>
              <a:t>štěpka</a:t>
            </a:r>
            <a:r>
              <a:rPr lang="cs-CZ" sz="2000" dirty="0"/>
              <a:t>, </a:t>
            </a:r>
            <a:r>
              <a:rPr lang="cs-CZ" sz="2000" dirty="0" smtClean="0"/>
              <a:t>sláma.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Spalování </a:t>
            </a:r>
            <a:r>
              <a:rPr lang="cs-CZ" sz="2000" b="1" dirty="0"/>
              <a:t>biomasy lze rozdělit na:</a:t>
            </a:r>
          </a:p>
          <a:p>
            <a:pPr marL="0" indent="0">
              <a:buNone/>
            </a:pPr>
            <a:r>
              <a:rPr lang="cs-CZ" sz="2000" dirty="0"/>
              <a:t>- Klasické spalování suché biomasy</a:t>
            </a:r>
          </a:p>
          <a:p>
            <a:pPr marL="0" indent="0">
              <a:buNone/>
            </a:pPr>
            <a:r>
              <a:rPr lang="cs-CZ" sz="2000" dirty="0"/>
              <a:t>- Spalování při vývinu dřevoplynu</a:t>
            </a:r>
          </a:p>
          <a:p>
            <a:r>
              <a:rPr lang="cs-CZ" sz="2000" dirty="0"/>
              <a:t>Kotle výkonů cca do 50 kW</a:t>
            </a:r>
          </a:p>
          <a:p>
            <a:r>
              <a:rPr lang="cs-CZ" sz="2000" dirty="0"/>
              <a:t>Kotle pro větší kotelny</a:t>
            </a:r>
          </a:p>
        </p:txBody>
      </p:sp>
    </p:spTree>
    <p:extLst>
      <p:ext uri="{BB962C8B-B14F-4D97-AF65-F5344CB8AC3E}">
        <p14:creationId xmlns:p14="http://schemas.microsoft.com/office/powerpoint/2010/main" val="79508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5" y="145207"/>
            <a:ext cx="636197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64265"/>
            <a:ext cx="9144000" cy="50324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Kotle na uhlí</a:t>
            </a:r>
          </a:p>
          <a:p>
            <a:pPr>
              <a:buFontTx/>
              <a:buChar char="-"/>
            </a:pPr>
            <a:r>
              <a:rPr lang="cs-CZ" sz="2000" dirty="0" smtClean="0"/>
              <a:t>Kotle </a:t>
            </a:r>
            <a:r>
              <a:rPr lang="cs-CZ" sz="2000" dirty="0"/>
              <a:t>na tuhá paliva do 50 </a:t>
            </a:r>
            <a:r>
              <a:rPr lang="cs-CZ" sz="2000" dirty="0" smtClean="0"/>
              <a:t>kW</a:t>
            </a:r>
          </a:p>
          <a:p>
            <a:pPr>
              <a:buFontTx/>
              <a:buChar char="-"/>
            </a:pPr>
            <a:r>
              <a:rPr lang="cs-CZ" sz="2000" dirty="0" smtClean="0"/>
              <a:t>Klasické </a:t>
            </a:r>
            <a:r>
              <a:rPr lang="cs-CZ" sz="2000" dirty="0"/>
              <a:t>atmosférické kotle na pevná paliva, určené pro spalování uhlí, </a:t>
            </a:r>
            <a:r>
              <a:rPr lang="cs-CZ" sz="2000" dirty="0" smtClean="0"/>
              <a:t>briket, koksu</a:t>
            </a:r>
            <a:r>
              <a:rPr lang="cs-CZ" sz="2000" dirty="0"/>
              <a:t>, dřeva. </a:t>
            </a: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Vyžadují </a:t>
            </a:r>
            <a:r>
              <a:rPr lang="cs-CZ" sz="2000" dirty="0"/>
              <a:t>obsluhu uživatele – ruční přikládání</a:t>
            </a:r>
            <a:r>
              <a:rPr lang="cs-CZ" sz="2000" dirty="0" smtClean="0"/>
              <a:t>.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Automatické kotle s mechanickým přísunem paliva z vestavěného zásobníku </a:t>
            </a:r>
            <a:r>
              <a:rPr lang="cs-CZ" sz="2000" dirty="0" smtClean="0"/>
              <a:t>a vzduchovým </a:t>
            </a:r>
            <a:r>
              <a:rPr lang="cs-CZ" sz="2000" dirty="0"/>
              <a:t>ventilátorem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Kotle nad 50 </a:t>
            </a:r>
            <a:r>
              <a:rPr lang="cs-CZ" sz="2000" b="1" dirty="0" smtClean="0"/>
              <a:t>kW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Kotle na dřevo</a:t>
            </a:r>
          </a:p>
          <a:p>
            <a:pPr marL="0" indent="0">
              <a:buNone/>
            </a:pPr>
            <a:r>
              <a:rPr lang="cs-CZ" sz="2000" dirty="0" smtClean="0"/>
              <a:t>- Spalování </a:t>
            </a:r>
            <a:r>
              <a:rPr lang="cs-CZ" sz="2000" dirty="0"/>
              <a:t>kusové dřevní </a:t>
            </a:r>
            <a:r>
              <a:rPr lang="cs-CZ" sz="2000" dirty="0" smtClean="0"/>
              <a:t>hmoty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4727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5" y="145207"/>
            <a:ext cx="636197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082" y="1015706"/>
            <a:ext cx="4325625" cy="4917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57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5" y="145207"/>
            <a:ext cx="636197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376" y="1102509"/>
            <a:ext cx="3549595" cy="4894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27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5" y="145207"/>
            <a:ext cx="636197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730" y="1099966"/>
            <a:ext cx="3191072" cy="469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87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2550253"/>
            <a:ext cx="7886700" cy="362671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Rozdělení kotlů dle paliv.</a:t>
            </a:r>
          </a:p>
          <a:p>
            <a:pPr marL="514350" indent="-514350">
              <a:buAutoNum type="arabicPeriod"/>
            </a:pPr>
            <a:r>
              <a:rPr lang="cs-CZ" dirty="0" smtClean="0"/>
              <a:t>Rozdělení kotlů dle umístění.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s-CZ" dirty="0" smtClean="0"/>
              <a:t>Rozdělení kotlů dle způsobu odvodu spalin.</a:t>
            </a:r>
            <a:endParaRPr lang="cs-CZ" b="1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Otázky k opakování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09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r>
              <a:rPr lang="cs-CZ" dirty="0"/>
              <a:t>TAJBR, Stanislav. </a:t>
            </a:r>
            <a:r>
              <a:rPr lang="cs-CZ" i="1" dirty="0"/>
              <a:t>Vytápění</a:t>
            </a:r>
            <a:r>
              <a:rPr lang="cs-CZ" dirty="0"/>
              <a:t>. Mostecká 9 Praha 1:Sobotáles, 1998, ISBN 80-85920-53-0 </a:t>
            </a:r>
            <a:endParaRPr lang="cs-CZ" dirty="0" smtClean="0"/>
          </a:p>
          <a:p>
            <a:pPr lvl="1"/>
            <a:r>
              <a:rPr lang="cs-CZ" dirty="0" smtClean="0"/>
              <a:t>Str. 177, obrázek č. 6.45</a:t>
            </a:r>
          </a:p>
          <a:p>
            <a:pPr lvl="1"/>
            <a:r>
              <a:rPr lang="cs-CZ" dirty="0"/>
              <a:t>Str. </a:t>
            </a:r>
            <a:r>
              <a:rPr lang="cs-CZ" dirty="0" smtClean="0"/>
              <a:t>181, </a:t>
            </a:r>
            <a:r>
              <a:rPr lang="cs-CZ" dirty="0"/>
              <a:t>obrázek č. </a:t>
            </a:r>
            <a:r>
              <a:rPr lang="cs-CZ" dirty="0" smtClean="0"/>
              <a:t>6.51</a:t>
            </a:r>
            <a:endParaRPr lang="cs-CZ" dirty="0"/>
          </a:p>
          <a:p>
            <a:r>
              <a:rPr lang="cs-CZ" dirty="0" smtClean="0">
                <a:hlinkClick r:id="rId2"/>
              </a:rPr>
              <a:t>www.koralux.cz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www.lipovica.cz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www.korado.cz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9578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1054</Words>
  <Application>Microsoft Office PowerPoint</Application>
  <PresentationFormat>Předvádění na obrazovce (4:3)</PresentationFormat>
  <Paragraphs>157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Office Theme</vt:lpstr>
      <vt:lpstr>Prezentace aplikace PowerPoint</vt:lpstr>
      <vt:lpstr>Vytápění průmyslových staveb</vt:lpstr>
      <vt:lpstr>Kotelny</vt:lpstr>
      <vt:lpstr>Rozdělení kotlů jako zdrojů tepla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33</cp:revision>
  <dcterms:created xsi:type="dcterms:W3CDTF">2013-03-29T17:42:25Z</dcterms:created>
  <dcterms:modified xsi:type="dcterms:W3CDTF">2013-12-09T11:13:42Z</dcterms:modified>
</cp:coreProperties>
</file>