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3" r:id="rId2"/>
    <p:sldId id="264" r:id="rId3"/>
    <p:sldId id="265" r:id="rId4"/>
    <p:sldId id="266" r:id="rId5"/>
    <p:sldId id="261" r:id="rId6"/>
    <p:sldId id="259" r:id="rId7"/>
    <p:sldId id="260" r:id="rId8"/>
    <p:sldId id="262" r:id="rId9"/>
    <p:sldId id="25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NÁZEV:</a:t>
          </a:r>
          <a:r>
            <a:rPr lang="cs-CZ" sz="2000" baseline="0" dirty="0" smtClean="0">
              <a:solidFill>
                <a:schemeClr val="accent5">
                  <a:lumMod val="50000"/>
                </a:schemeClr>
              </a:solidFill>
            </a:rPr>
            <a:t> VY_32_INOVACE_01_01_09_Písmeno v, V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NÁZEV ŠKOLY: Základní škola a mateřská škola Lukavice, okres Ústí nad Orlicí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AUTOR: Mgr. Blanka </a:t>
          </a:r>
          <a:r>
            <a:rPr lang="cs-CZ" sz="2000" dirty="0" err="1" smtClean="0">
              <a:solidFill>
                <a:schemeClr val="accent5">
                  <a:lumMod val="50000"/>
                </a:schemeClr>
              </a:solidFill>
            </a:rPr>
            <a:t>Goňová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TEMA: Písmeno v, V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ČÍSLO PROJEKTU:</a:t>
          </a:r>
          <a:r>
            <a:rPr lang="cs-CZ" sz="2000" b="0" dirty="0" smtClean="0">
              <a:solidFill>
                <a:schemeClr val="accent5">
                  <a:lumMod val="50000"/>
                </a:schemeClr>
              </a:solidFill>
            </a:rPr>
            <a:t>CZ.1.07/1.4.00/21.1744 </a:t>
          </a:r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 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 custLinFactNeighborY="1130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87E923-BA3D-458D-80A9-B9ED99F1F7F9}" type="presOf" srcId="{4C35D32F-0EAB-4CD7-82EE-45574DC2A586}" destId="{8BEBB6EC-1DAA-4CAC-8A25-BC0FCBD5DBD5}" srcOrd="0" destOrd="0" presId="urn:microsoft.com/office/officeart/2005/8/layout/target3"/>
    <dgm:cxn modelId="{33584ED9-B075-486C-BF19-31C10F7DDC93}" type="presOf" srcId="{D1D4F407-5343-4D3F-B5B9-D407B03CAEB4}" destId="{AED2198E-93D5-4001-81B4-73124B309672}" srcOrd="1" destOrd="0" presId="urn:microsoft.com/office/officeart/2005/8/layout/target3"/>
    <dgm:cxn modelId="{B728CA7B-C12B-4614-A0DA-8D0266820745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BD60130-7A35-4F9C-A97B-1D4F43368271}" type="presOf" srcId="{D8197B8C-B260-4A16-BDF4-0947B075E274}" destId="{5A5FFA88-C948-4069-8E93-59FA12366E83}" srcOrd="1" destOrd="0" presId="urn:microsoft.com/office/officeart/2005/8/layout/target3"/>
    <dgm:cxn modelId="{4AB34091-687D-4E29-84B6-BD84F14EDE34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DF7B159-8E07-4E6E-BE03-2DEEBF7773A7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D6CEDD-0A87-4C1C-BEB3-C7C3FB555AD3}" type="presOf" srcId="{B651F6E3-6281-48DB-9319-2AEAFDAE7572}" destId="{6BB5E863-4638-4E1D-BFDE-399D028AC4ED}" srcOrd="1" destOrd="0" presId="urn:microsoft.com/office/officeart/2005/8/layout/target3"/>
    <dgm:cxn modelId="{D4E9D518-421F-45CC-BA67-733233CB8942}" type="presOf" srcId="{B651F6E3-6281-48DB-9319-2AEAFDAE7572}" destId="{619D679B-A015-4ECF-8348-D1034C574F40}" srcOrd="0" destOrd="0" presId="urn:microsoft.com/office/officeart/2005/8/layout/target3"/>
    <dgm:cxn modelId="{5CE145E3-E6F1-4722-A1B6-7578D4897512}" type="presOf" srcId="{D1B46980-6531-4606-95E6-44980827E919}" destId="{2BE915AB-18AA-4053-B92C-3BFC9ED204BB}" srcOrd="1" destOrd="0" presId="urn:microsoft.com/office/officeart/2005/8/layout/target3"/>
    <dgm:cxn modelId="{94707D23-DE1C-4DB2-B173-B5D8D01EAD1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5806438-DE85-4908-81BD-027AB78209E6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8E46D4-B9D2-41D5-87CA-536BAEC1A5CD}" type="presParOf" srcId="{333A1088-737F-45CB-B68E-254E46348037}" destId="{F5ABB229-8D3B-4694-996A-96F23CF14429}" srcOrd="0" destOrd="0" presId="urn:microsoft.com/office/officeart/2005/8/layout/target3"/>
    <dgm:cxn modelId="{9B331FE0-0881-468F-ACCC-48BEE2EC471B}" type="presParOf" srcId="{333A1088-737F-45CB-B68E-254E46348037}" destId="{F41139FD-01EE-4571-8B17-4FB00FC51163}" srcOrd="1" destOrd="0" presId="urn:microsoft.com/office/officeart/2005/8/layout/target3"/>
    <dgm:cxn modelId="{1ECA2B88-482D-438E-B022-06394C82F8C0}" type="presParOf" srcId="{333A1088-737F-45CB-B68E-254E46348037}" destId="{D005CE8C-CC26-4C3E-AC11-E15060ECD759}" srcOrd="2" destOrd="0" presId="urn:microsoft.com/office/officeart/2005/8/layout/target3"/>
    <dgm:cxn modelId="{856A2580-9506-4164-B2E2-5E94DB508EC7}" type="presParOf" srcId="{333A1088-737F-45CB-B68E-254E46348037}" destId="{2C702D82-9B77-49B7-9568-BB8EB47C3372}" srcOrd="3" destOrd="0" presId="urn:microsoft.com/office/officeart/2005/8/layout/target3"/>
    <dgm:cxn modelId="{7BD9FA08-1A31-458F-B944-49EB0B99BCE7}" type="presParOf" srcId="{333A1088-737F-45CB-B68E-254E46348037}" destId="{A52A0455-90FF-4808-ABD0-F02540D31D5A}" srcOrd="4" destOrd="0" presId="urn:microsoft.com/office/officeart/2005/8/layout/target3"/>
    <dgm:cxn modelId="{227504DB-BA77-4680-A6E6-3B3DAD4EE900}" type="presParOf" srcId="{333A1088-737F-45CB-B68E-254E46348037}" destId="{6140AFEC-043D-4C43-A2F9-D0F5331DF3A3}" srcOrd="5" destOrd="0" presId="urn:microsoft.com/office/officeart/2005/8/layout/target3"/>
    <dgm:cxn modelId="{942FA36A-C372-4132-9352-2CD55E82FFC3}" type="presParOf" srcId="{333A1088-737F-45CB-B68E-254E46348037}" destId="{9358AC05-5D7D-4327-9F80-1AD486AEA664}" srcOrd="6" destOrd="0" presId="urn:microsoft.com/office/officeart/2005/8/layout/target3"/>
    <dgm:cxn modelId="{F6382011-8617-4351-BBED-5A2A6D11474C}" type="presParOf" srcId="{333A1088-737F-45CB-B68E-254E46348037}" destId="{313FC574-E1CD-4FB4-B054-0B805CE0447D}" srcOrd="7" destOrd="0" presId="urn:microsoft.com/office/officeart/2005/8/layout/target3"/>
    <dgm:cxn modelId="{A7E843AA-2578-4266-B0B5-939DEEF6111E}" type="presParOf" srcId="{333A1088-737F-45CB-B68E-254E46348037}" destId="{619D679B-A015-4ECF-8348-D1034C574F40}" srcOrd="8" destOrd="0" presId="urn:microsoft.com/office/officeart/2005/8/layout/target3"/>
    <dgm:cxn modelId="{9FDBF85C-F4C9-4E96-8D17-90902E510EE5}" type="presParOf" srcId="{333A1088-737F-45CB-B68E-254E46348037}" destId="{322283A8-4A27-4CDA-BAE3-F381106A9174}" srcOrd="9" destOrd="0" presId="urn:microsoft.com/office/officeart/2005/8/layout/target3"/>
    <dgm:cxn modelId="{91829FFA-BA13-4BF8-B89F-BA59CB610F58}" type="presParOf" srcId="{333A1088-737F-45CB-B68E-254E46348037}" destId="{FFC9F71D-1B4F-4AD9-A4A6-86ADEFC8AF5C}" srcOrd="10" destOrd="0" presId="urn:microsoft.com/office/officeart/2005/8/layout/target3"/>
    <dgm:cxn modelId="{96D44131-EEBF-454F-B216-C947AE07EA29}" type="presParOf" srcId="{333A1088-737F-45CB-B68E-254E46348037}" destId="{25B08C86-7E15-44DC-BE7F-FFB55DD49D12}" srcOrd="11" destOrd="0" presId="urn:microsoft.com/office/officeart/2005/8/layout/target3"/>
    <dgm:cxn modelId="{863FA643-D8CE-4E1F-8207-A52F5F394375}" type="presParOf" srcId="{333A1088-737F-45CB-B68E-254E46348037}" destId="{76644BE8-9D7C-4C09-B250-3D10AF48CBB7}" srcOrd="12" destOrd="0" presId="urn:microsoft.com/office/officeart/2005/8/layout/target3"/>
    <dgm:cxn modelId="{34DB7F68-9323-481C-8265-05140FB1A875}" type="presParOf" srcId="{333A1088-737F-45CB-B68E-254E46348037}" destId="{EE85B701-7295-41C0-BA7A-34D3756A2AE6}" srcOrd="13" destOrd="0" presId="urn:microsoft.com/office/officeart/2005/8/layout/target3"/>
    <dgm:cxn modelId="{F3F06C34-921D-4117-A72B-DFD6E530580D}" type="presParOf" srcId="{333A1088-737F-45CB-B68E-254E46348037}" destId="{8BEBB6EC-1DAA-4CAC-8A25-BC0FCBD5DBD5}" srcOrd="14" destOrd="0" presId="urn:microsoft.com/office/officeart/2005/8/layout/target3"/>
    <dgm:cxn modelId="{8D16545E-61F0-41C1-8E36-4ED6E8C69BB0}" type="presParOf" srcId="{333A1088-737F-45CB-B68E-254E46348037}" destId="{AED2198E-93D5-4001-81B4-73124B309672}" srcOrd="15" destOrd="0" presId="urn:microsoft.com/office/officeart/2005/8/layout/target3"/>
    <dgm:cxn modelId="{FDF7F765-0C27-4841-8F18-F980D35123F6}" type="presParOf" srcId="{333A1088-737F-45CB-B68E-254E46348037}" destId="{2BE915AB-18AA-4053-B92C-3BFC9ED204BB}" srcOrd="16" destOrd="0" presId="urn:microsoft.com/office/officeart/2005/8/layout/target3"/>
    <dgm:cxn modelId="{833886EE-D46C-47F6-81CC-4A7376336F9F}" type="presParOf" srcId="{333A1088-737F-45CB-B68E-254E46348037}" destId="{6BB5E863-4638-4E1D-BFDE-399D028AC4ED}" srcOrd="17" destOrd="0" presId="urn:microsoft.com/office/officeart/2005/8/layout/target3"/>
    <dgm:cxn modelId="{3909DD91-6317-4909-8BDB-AA80F8D6AE30}" type="presParOf" srcId="{333A1088-737F-45CB-B68E-254E46348037}" destId="{5A5FFA88-C948-4069-8E93-59FA12366E83}" srcOrd="18" destOrd="0" presId="urn:microsoft.com/office/officeart/2005/8/layout/target3"/>
    <dgm:cxn modelId="{9137C6D8-B5ED-4CC5-917A-FC0DEC3F6D2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4572" y="0"/>
          <a:ext cx="6224228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NÁZEV ŠKOLY: Základní škola a mateřská škola Lukavice, okres Ústí nad Orlicí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44572" y="0"/>
        <a:ext cx="6224228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224228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AUTOR: Mgr. Blanka </a:t>
          </a:r>
          <a:r>
            <a:rPr lang="cs-CZ" sz="2000" kern="1200" dirty="0" err="1" smtClean="0">
              <a:solidFill>
                <a:schemeClr val="accent5">
                  <a:lumMod val="50000"/>
                </a:schemeClr>
              </a:solidFill>
            </a:rPr>
            <a:t>Goňová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541500"/>
        <a:ext cx="6224228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224228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NÁZEV:</a:t>
          </a:r>
          <a:r>
            <a:rPr lang="cs-CZ" sz="2000" kern="1200" baseline="0" dirty="0" smtClean="0">
              <a:solidFill>
                <a:schemeClr val="accent5">
                  <a:lumMod val="50000"/>
                </a:schemeClr>
              </a:solidFill>
            </a:rPr>
            <a:t> VY_32_INOVACE_01_01_09_Písmeno v, V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1083000"/>
        <a:ext cx="6224228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4500"/>
          <a:ext cx="6224228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TEMA: Písmeno v, V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1624500"/>
        <a:ext cx="6224228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224228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ČÍSLO PROJEKTU:</a:t>
          </a:r>
          <a:r>
            <a:rPr lang="cs-CZ" sz="2000" b="0" kern="1200" dirty="0" smtClean="0">
              <a:solidFill>
                <a:schemeClr val="accent5">
                  <a:lumMod val="50000"/>
                </a:schemeClr>
              </a:solidFill>
            </a:rPr>
            <a:t>CZ.1.07/1.4.00/21.1744 </a:t>
          </a: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 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2166000"/>
        <a:ext cx="6224228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B8747-B403-4481-A3AE-3D9211D40AA3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9AAA8A-7473-4849-BBAB-C8A6351700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108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9DA3F74-4984-4924-965F-FE366D1D59DF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02D019A-B31A-4470-811E-0121AFD57AA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5621032"/>
              </p:ext>
            </p:extLst>
          </p:nvPr>
        </p:nvGraphicFramePr>
        <p:xfrm>
          <a:off x="467544" y="764704"/>
          <a:ext cx="7916416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9824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slouží k prezentaci na interaktivní tabuli. Je určen k seznámení s písmenem v, V. Žáci si nacvičují čtení slabik s v, V. Čtou slova, tvoří  a čtou věty. Na závěr skládají slova z písmen. Na každém snímku jsou pokyny. Prezentace je motivována Vánocemi.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DUM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vhodný doplněk pro výuku.</a:t>
            </a:r>
          </a:p>
        </p:txBody>
      </p:sp>
    </p:spTree>
    <p:extLst>
      <p:ext uri="{BB962C8B-B14F-4D97-AF65-F5344CB8AC3E}">
        <p14:creationId xmlns:p14="http://schemas.microsoft.com/office/powerpoint/2010/main" val="1456122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CITACE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Obrázky a ilustrace: kliparty </a:t>
            </a:r>
            <a:r>
              <a:rPr lang="cs-CZ" smtClean="0">
                <a:solidFill>
                  <a:schemeClr val="accent5">
                    <a:lumMod val="50000"/>
                  </a:schemeClr>
                </a:solidFill>
              </a:rPr>
              <a:t>Microsoft Office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3634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060848"/>
            <a:ext cx="8229600" cy="1600200"/>
          </a:xfrm>
        </p:spPr>
        <p:txBody>
          <a:bodyPr/>
          <a:lstStyle/>
          <a:p>
            <a:r>
              <a:rPr lang="cs-CZ" dirty="0" smtClean="0"/>
              <a:t>Písmeno v, 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2577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9HFY8E4H\MC90039651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36712"/>
            <a:ext cx="2691063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852871" y="1052734"/>
            <a:ext cx="2689225" cy="468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720190" y="2821569"/>
            <a:ext cx="2265359" cy="162000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endParaRPr lang="cs-CZ" sz="9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064805" y="4924273"/>
            <a:ext cx="2265359" cy="162000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V</a:t>
            </a:r>
            <a:endParaRPr lang="cs-CZ" sz="9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58864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Blanka\AppData\Local\Microsoft\Windows\Temporary Internet Files\Content.IE5\9HFY8E4H\MC9003984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08720"/>
            <a:ext cx="8717841" cy="1954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Blanka\AppData\Local\Microsoft\Windows\Temporary Internet Files\Content.IE5\9HFY8E4H\MC90039842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99" y="4149080"/>
            <a:ext cx="8352928" cy="186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332656"/>
            <a:ext cx="79928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Vá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ve       </a:t>
            </a:r>
            <a:r>
              <a:rPr lang="cs-CZ" sz="60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vo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60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vi</a:t>
            </a:r>
            <a:endParaRPr lang="cs-CZ" sz="6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3140968"/>
            <a:ext cx="850181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Vů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vy       </a:t>
            </a:r>
            <a:r>
              <a:rPr lang="cs-CZ" sz="6000" dirty="0" err="1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Vu</a:t>
            </a:r>
            <a:r>
              <a:rPr lang="cs-CZ" sz="6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ve</a:t>
            </a:r>
            <a:endParaRPr lang="cs-CZ" sz="6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116632"/>
            <a:ext cx="6552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Čti slabiky.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167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Blanka\AppData\Local\Microsoft\Windows\Temporary Internet Files\Content.IE5\9HFY8E4H\MC9002325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283842"/>
            <a:ext cx="4752528" cy="440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78402" y="360512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</a:rPr>
              <a:t>Véna</a:t>
            </a:r>
            <a:endParaRPr lang="cs-CZ" sz="54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60032" y="332656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Dáda</a:t>
            </a:r>
            <a:endParaRPr lang="cs-CZ" sz="54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5718769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ává        namotá         visí          nese          vlasy       veselý      novina        milá</a:t>
            </a:r>
            <a:endParaRPr lang="cs-CZ" sz="36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332656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se kdo jmenuje?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365104"/>
            <a:ext cx="1512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Přečti slova a tvoř věty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 nimi.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8607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59259E-6 L -0.22813 0.285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6" y="142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07407E-6 L 0.19687 0.2518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1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866108" y="1061284"/>
            <a:ext cx="7730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Véna válí              .  A má pak               </a:t>
            </a:r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5672" y="2213412"/>
            <a:ext cx="7082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Dana volá na tátu. Jé                     </a:t>
            </a:r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! </a:t>
            </a:r>
            <a:endParaRPr lang="cs-CZ" sz="36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18435" y="3705846"/>
            <a:ext cx="16373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endParaRPr lang="cs-CZ" sz="36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25750" y="5240724"/>
            <a:ext cx="52364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 loví                 </a:t>
            </a:r>
            <a:r>
              <a:rPr lang="cs-CZ" sz="36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3132615" y="991006"/>
            <a:ext cx="914400" cy="9144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Blanka\AppData\Local\Microsoft\Windows\Temporary Internet Files\Content.IE5\M8J97MSH\MP90040014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9405" y="2123787"/>
            <a:ext cx="1380925" cy="1379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8950" y="264972"/>
            <a:ext cx="1828800" cy="1663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 descr="C:\Users\Blanka\AppData\Local\Microsoft\Windows\Temporary Internet Files\Content.IE5\M8J97MSH\MC9004388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3329" y="4922320"/>
            <a:ext cx="1521271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716" y="3551784"/>
            <a:ext cx="1165225" cy="1169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943602" y="4059789"/>
            <a:ext cx="47916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vám </a:t>
            </a:r>
            <a:r>
              <a:rPr lang="cs-CZ" sz="3200" b="1" dirty="0">
                <a:solidFill>
                  <a:schemeClr val="accent5">
                    <a:lumMod val="50000"/>
                  </a:schemeClr>
                </a:solidFill>
              </a:rPr>
              <a:t>nese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                  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  <a:endParaRPr lang="cs-CZ" sz="32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4455" y="4136778"/>
            <a:ext cx="1624902" cy="1427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67544" y="264972"/>
            <a:ext cx="61614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Čti text, hledej v, V, odpověz na otázky paní  učitelky. Při čtení klikejte na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185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/>
          <p:cNvSpPr/>
          <p:nvPr/>
        </p:nvSpPr>
        <p:spPr>
          <a:xfrm rot="20610418">
            <a:off x="467544" y="4254896"/>
            <a:ext cx="1512168" cy="1368152"/>
          </a:xfrm>
          <a:prstGeom prst="cube">
            <a:avLst/>
          </a:prstGeom>
          <a:solidFill>
            <a:schemeClr val="bg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 rot="944365">
            <a:off x="4355976" y="3991062"/>
            <a:ext cx="2088232" cy="1368152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555776" y="4312809"/>
            <a:ext cx="1512168" cy="2359496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084168" y="5301208"/>
            <a:ext cx="2808312" cy="1368152"/>
          </a:xfrm>
          <a:prstGeom prst="cub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Blanka\AppData\Local\Microsoft\Windows\Temporary Internet Files\Content.IE5\9HFY8E4H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035" y="188640"/>
            <a:ext cx="1921817" cy="334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712883"/>
            <a:ext cx="8470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m</a:t>
            </a:r>
            <a:r>
              <a:rPr lang="cs-CZ" sz="2400" dirty="0" smtClean="0"/>
              <a:t> </a:t>
            </a:r>
            <a:r>
              <a:rPr lang="cs-CZ" sz="2400" dirty="0" err="1" smtClean="0"/>
              <a:t>m</a:t>
            </a:r>
            <a:r>
              <a:rPr lang="cs-CZ" sz="2400" dirty="0" smtClean="0"/>
              <a:t> á 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4938972"/>
            <a:ext cx="8640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á</a:t>
            </a:r>
            <a:r>
              <a:rPr lang="cs-CZ" sz="2800" dirty="0" smtClean="0"/>
              <a:t> a </a:t>
            </a:r>
          </a:p>
          <a:p>
            <a:r>
              <a:rPr lang="cs-CZ" sz="2800" dirty="0" smtClean="0"/>
              <a:t>t 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67513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 t a i k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89307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l n e a 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76672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Poznáš, pro koho jsou dárky? Slož jména z písmen.</a:t>
            </a:r>
            <a:endParaRPr lang="cs-CZ" dirty="0"/>
          </a:p>
        </p:txBody>
      </p:sp>
      <p:sp>
        <p:nvSpPr>
          <p:cNvPr id="15" name="Plechovka 14"/>
          <p:cNvSpPr/>
          <p:nvPr/>
        </p:nvSpPr>
        <p:spPr>
          <a:xfrm>
            <a:off x="6084168" y="1860736"/>
            <a:ext cx="2304256" cy="2072319"/>
          </a:xfrm>
          <a:prstGeom prst="can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6" name="Krychle 15"/>
          <p:cNvSpPr/>
          <p:nvPr/>
        </p:nvSpPr>
        <p:spPr>
          <a:xfrm>
            <a:off x="826317" y="2132856"/>
            <a:ext cx="1656184" cy="1399978"/>
          </a:xfrm>
          <a:prstGeom prst="cub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826317" y="2636912"/>
            <a:ext cx="1316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 e í 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2636912"/>
            <a:ext cx="1800200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 a v a n</a:t>
            </a:r>
            <a:endParaRPr lang="cs-CZ" sz="32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46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/>
          <p:cNvSpPr/>
          <p:nvPr/>
        </p:nvSpPr>
        <p:spPr>
          <a:xfrm rot="20899156">
            <a:off x="467544" y="4254896"/>
            <a:ext cx="1512168" cy="1368152"/>
          </a:xfrm>
          <a:prstGeom prst="cube">
            <a:avLst/>
          </a:prstGeom>
          <a:solidFill>
            <a:schemeClr val="bg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BCAE3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 rot="792241">
            <a:off x="4324997" y="4252672"/>
            <a:ext cx="2088232" cy="1368152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BCAE3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2555776" y="4312809"/>
            <a:ext cx="1512168" cy="2359496"/>
          </a:xfrm>
          <a:prstGeom prst="cub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BCAE3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6084168" y="5301208"/>
            <a:ext cx="2808312" cy="1368152"/>
          </a:xfrm>
          <a:prstGeom prst="cub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9BCAE3"/>
              </a:solidFill>
            </a:endParaRPr>
          </a:p>
        </p:txBody>
      </p:sp>
      <p:pic>
        <p:nvPicPr>
          <p:cNvPr id="1027" name="Picture 3" descr="C:\Users\Blanka\AppData\Local\Microsoft\Windows\Temporary Internet Files\Content.IE5\9HFY8E4H\MC90039651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035" y="188640"/>
            <a:ext cx="1921817" cy="334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11560" y="4712883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3083AF"/>
                </a:solidFill>
              </a:rPr>
              <a:t>Máma</a:t>
            </a:r>
            <a:endParaRPr lang="cs-CZ" sz="2400" dirty="0">
              <a:solidFill>
                <a:srgbClr val="3083A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4938972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3083AF"/>
                </a:solidFill>
              </a:rPr>
              <a:t>táta</a:t>
            </a:r>
            <a:endParaRPr lang="cs-CZ" sz="2800" dirty="0">
              <a:solidFill>
                <a:srgbClr val="3083A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675138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rgbClr val="3083AF"/>
                </a:solidFill>
              </a:rPr>
              <a:t>Jit</a:t>
            </a:r>
            <a:r>
              <a:rPr lang="cs-CZ" sz="2800" dirty="0" smtClean="0">
                <a:solidFill>
                  <a:srgbClr val="3083AF"/>
                </a:solidFill>
              </a:rPr>
              <a:t> </a:t>
            </a:r>
            <a:r>
              <a:rPr lang="cs-CZ" sz="2800" dirty="0" err="1" smtClean="0">
                <a:solidFill>
                  <a:srgbClr val="3083AF"/>
                </a:solidFill>
              </a:rPr>
              <a:t>ka</a:t>
            </a:r>
            <a:endParaRPr lang="cs-CZ" sz="2800" dirty="0">
              <a:solidFill>
                <a:srgbClr val="3083A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893079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3083AF"/>
                </a:solidFill>
              </a:rPr>
              <a:t>A </a:t>
            </a:r>
            <a:r>
              <a:rPr lang="cs-CZ" sz="2800" dirty="0" err="1" smtClean="0">
                <a:solidFill>
                  <a:srgbClr val="3083AF"/>
                </a:solidFill>
              </a:rPr>
              <a:t>le</a:t>
            </a:r>
            <a:r>
              <a:rPr lang="cs-CZ" sz="2800" dirty="0" smtClean="0">
                <a:solidFill>
                  <a:srgbClr val="3083AF"/>
                </a:solidFill>
              </a:rPr>
              <a:t> na </a:t>
            </a:r>
            <a:endParaRPr lang="cs-CZ" sz="2800" dirty="0">
              <a:solidFill>
                <a:srgbClr val="3083AF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899592" y="2132856"/>
            <a:ext cx="1656184" cy="1399978"/>
          </a:xfrm>
          <a:prstGeom prst="cub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lechovka 15"/>
          <p:cNvSpPr/>
          <p:nvPr/>
        </p:nvSpPr>
        <p:spPr>
          <a:xfrm>
            <a:off x="6084168" y="1860737"/>
            <a:ext cx="2304256" cy="2072319"/>
          </a:xfrm>
          <a:prstGeom prst="can">
            <a:avLst/>
          </a:prstGeom>
          <a:solidFill>
            <a:srgbClr val="FF0000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2636912"/>
            <a:ext cx="986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Ví tek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444208" y="2636912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 </a:t>
            </a:r>
            <a:r>
              <a:rPr lang="cs-CZ" sz="3200" dirty="0" err="1" smtClean="0">
                <a:solidFill>
                  <a:srgbClr val="FFFF00"/>
                </a:solidFill>
              </a:rPr>
              <a:t>va</a:t>
            </a:r>
            <a:r>
              <a:rPr lang="cs-CZ" sz="3200" dirty="0" smtClean="0">
                <a:solidFill>
                  <a:srgbClr val="FFFF00"/>
                </a:solidFill>
              </a:rPr>
              <a:t> na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4705" y="332656"/>
            <a:ext cx="23550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752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8">
      <a:dk1>
        <a:srgbClr val="3083AF"/>
      </a:dk1>
      <a:lt1>
        <a:srgbClr val="9BCAE3"/>
      </a:lt1>
      <a:dk2>
        <a:srgbClr val="9BCAE3"/>
      </a:dk2>
      <a:lt2>
        <a:srgbClr val="9BCAE3"/>
      </a:lt2>
      <a:accent1>
        <a:srgbClr val="C3DFEE"/>
      </a:accent1>
      <a:accent2>
        <a:srgbClr val="5ECCF3"/>
      </a:accent2>
      <a:accent3>
        <a:srgbClr val="9BCAE3"/>
      </a:accent3>
      <a:accent4>
        <a:srgbClr val="92D050"/>
      </a:accent4>
      <a:accent5>
        <a:srgbClr val="00B050"/>
      </a:accent5>
      <a:accent6>
        <a:srgbClr val="C3DFEE"/>
      </a:accent6>
      <a:hlink>
        <a:srgbClr val="9BCAE3"/>
      </a:hlink>
      <a:folHlink>
        <a:srgbClr val="59A8D1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115</TotalTime>
  <Words>241</Words>
  <Application>Microsoft Office PowerPoint</Application>
  <PresentationFormat>Předvádění na obrazovce (4:3)</PresentationFormat>
  <Paragraphs>43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</vt:lpstr>
      <vt:lpstr>CITACE</vt:lpstr>
      <vt:lpstr>Písmeno v, V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16</cp:revision>
  <dcterms:created xsi:type="dcterms:W3CDTF">2012-12-17T18:42:33Z</dcterms:created>
  <dcterms:modified xsi:type="dcterms:W3CDTF">2013-08-27T18:41:17Z</dcterms:modified>
</cp:coreProperties>
</file>