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A68E6-C79D-441B-BAC1-11207896AAD6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99B6DE-89DB-4F81-8B57-BAA3A2D99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VY_32_INOVACE_1C_12_</a:t>
                      </a:r>
                      <a:r>
                        <a:rPr lang="cs-CZ" sz="1600" b="1" dirty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SČÍTÁNÍ V OBORU DO 100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Číselná řada a početní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operace sčítán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í a odčítání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ve 2. třídě </a:t>
                      </a: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972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980728"/>
            <a:ext cx="7930697" cy="30162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Anotace:</a:t>
            </a:r>
            <a:r>
              <a:rPr lang="cs-CZ" u="sng" dirty="0" smtClean="0"/>
              <a:t> </a:t>
            </a:r>
            <a:r>
              <a:rPr lang="cs-CZ" sz="2400" dirty="0" smtClean="0"/>
              <a:t>Metodický </a:t>
            </a:r>
            <a:r>
              <a:rPr lang="cs-CZ" sz="2400" dirty="0" smtClean="0"/>
              <a:t>materiál k vyvození sčítání s přechodem </a:t>
            </a:r>
          </a:p>
          <a:p>
            <a:r>
              <a:rPr lang="cs-CZ" sz="2400" dirty="0" smtClean="0"/>
              <a:t>desítky v oboru do </a:t>
            </a:r>
            <a:r>
              <a:rPr lang="cs-CZ" sz="2400" dirty="0" smtClean="0"/>
              <a:t>100.</a:t>
            </a:r>
            <a:endParaRPr lang="cs-CZ" sz="2400" dirty="0" smtClean="0"/>
          </a:p>
          <a:p>
            <a:r>
              <a:rPr lang="cs-CZ" sz="2400" i="1" dirty="0" smtClean="0">
                <a:solidFill>
                  <a:srgbClr val="FF0000"/>
                </a:solidFill>
              </a:rPr>
              <a:t>Snímek 4,5</a:t>
            </a:r>
            <a:r>
              <a:rPr lang="cs-CZ" sz="2400" i="1" dirty="0" smtClean="0"/>
              <a:t>: počítání po desítkách, pozice čísla na číselné ose, </a:t>
            </a:r>
          </a:p>
          <a:p>
            <a:r>
              <a:rPr lang="cs-CZ" sz="2400" i="1" dirty="0" smtClean="0"/>
              <a:t>příklady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Snímek6,7</a:t>
            </a:r>
            <a:r>
              <a:rPr lang="cs-CZ" sz="2400" i="1" dirty="0" smtClean="0"/>
              <a:t>: rozklad čísel – postup, příklady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Snímek 8</a:t>
            </a:r>
            <a:r>
              <a:rPr lang="cs-CZ" sz="2400" i="1" dirty="0" smtClean="0"/>
              <a:t>: postup sčítání s přechodem desítky v oboru do 100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Snímky 9-15</a:t>
            </a:r>
            <a:r>
              <a:rPr lang="cs-CZ" sz="2400" i="1" dirty="0" smtClean="0"/>
              <a:t>: příklady s řešením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7008231" cy="175780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Sčítání  </a:t>
            </a:r>
            <a:endParaRPr lang="cs-CZ" sz="5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oboru do 100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2924944"/>
            <a:ext cx="44128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 metodika, 2. třída )</a:t>
            </a:r>
            <a:endParaRPr lang="cs-CZ" sz="4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8748464" y="404664"/>
            <a:ext cx="395536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884368" y="404664"/>
            <a:ext cx="323528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020272" y="404664"/>
            <a:ext cx="323528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084168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20072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55976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491880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27784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763688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27584" y="404664"/>
            <a:ext cx="360040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0" y="404664"/>
            <a:ext cx="323528" cy="2880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04048" y="1628800"/>
            <a:ext cx="648072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87824" y="1628800"/>
            <a:ext cx="648072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E:\nápady\škola\osa nejlepší kopie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-5221088" y="620688"/>
            <a:ext cx="21098344" cy="1656184"/>
          </a:xfrm>
          <a:prstGeom prst="rect">
            <a:avLst/>
          </a:prstGeom>
          <a:noFill/>
        </p:spPr>
      </p:pic>
      <p:pic>
        <p:nvPicPr>
          <p:cNvPr id="1027" name="Picture 3" descr="E:\nápady\škola\osička.png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0" y="0"/>
            <a:ext cx="9144000" cy="648072"/>
          </a:xfrm>
          <a:prstGeom prst="rect">
            <a:avLst/>
          </a:prstGeom>
          <a:noFill/>
        </p:spPr>
      </p:pic>
      <p:grpSp>
        <p:nvGrpSpPr>
          <p:cNvPr id="13" name="Skupina 12"/>
          <p:cNvGrpSpPr/>
          <p:nvPr/>
        </p:nvGrpSpPr>
        <p:grpSpPr>
          <a:xfrm>
            <a:off x="3995936" y="1700809"/>
            <a:ext cx="704039" cy="1440160"/>
            <a:chOff x="2267744" y="2730365"/>
            <a:chExt cx="704039" cy="1011266"/>
          </a:xfrm>
        </p:grpSpPr>
        <p:sp>
          <p:nvSpPr>
            <p:cNvPr id="9" name="TextovéPole 8"/>
            <p:cNvSpPr txBox="1"/>
            <p:nvPr/>
          </p:nvSpPr>
          <p:spPr>
            <a:xfrm>
              <a:off x="2267744" y="303374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45</a:t>
              </a:r>
              <a:endParaRPr lang="cs-CZ" sz="4000" b="1" dirty="0">
                <a:solidFill>
                  <a:srgbClr val="0070C0"/>
                </a:solidFill>
              </a:endParaRPr>
            </a:p>
          </p:txBody>
        </p:sp>
        <p:cxnSp>
          <p:nvCxnSpPr>
            <p:cNvPr id="11" name="Přímá spojovací šipka 10"/>
            <p:cNvCxnSpPr/>
            <p:nvPr/>
          </p:nvCxnSpPr>
          <p:spPr>
            <a:xfrm flipV="1">
              <a:off x="2555776" y="2730365"/>
              <a:ext cx="0" cy="36004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ovéPole 13"/>
          <p:cNvSpPr txBox="1"/>
          <p:nvPr/>
        </p:nvSpPr>
        <p:spPr>
          <a:xfrm>
            <a:off x="1835696" y="4149080"/>
            <a:ext cx="5493812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  45  _____</a:t>
            </a:r>
            <a:endParaRPr lang="cs-CZ" sz="6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414908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14908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692696"/>
            <a:ext cx="70369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Počítej po desítkách od 0 do 100.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3212976"/>
            <a:ext cx="7865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Mezi kterými desítkami leží číslo 45?</a:t>
            </a:r>
            <a:endParaRPr lang="cs-CZ" sz="4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27" grpId="0" animBg="1"/>
      <p:bldP spid="26" grpId="0" animBg="1"/>
      <p:bldP spid="25" grpId="0" animBg="1"/>
      <p:bldP spid="24" grpId="0" animBg="1"/>
      <p:bldP spid="23" grpId="0" animBg="1"/>
      <p:bldP spid="22" grpId="0" animBg="1"/>
      <p:bldP spid="21" grpId="0" animBg="1"/>
      <p:bldP spid="19" grpId="0" animBg="1"/>
      <p:bldP spid="18" grpId="0" animBg="1"/>
      <p:bldP spid="8" grpId="0" animBg="1"/>
      <p:bldP spid="6" grpId="0" animBg="1"/>
      <p:bldP spid="14" grpId="0" animBg="1"/>
      <p:bldP spid="16" grpId="0"/>
      <p:bldP spid="17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916832"/>
            <a:ext cx="5493812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  28  _____</a:t>
            </a:r>
            <a:endParaRPr lang="cs-CZ" sz="6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339752" y="1844824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91683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3212976"/>
            <a:ext cx="5493812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  66  _____</a:t>
            </a:r>
            <a:endParaRPr lang="cs-CZ" sz="6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2129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653136"/>
            <a:ext cx="5493812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  92  _____</a:t>
            </a:r>
            <a:endParaRPr lang="cs-CZ" sz="6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2129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465313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653136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100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188640"/>
            <a:ext cx="72167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Mezi kterými desítkami leží číslo ?</a:t>
            </a:r>
            <a:endParaRPr lang="cs-CZ" sz="4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7" grpId="0" animBg="1"/>
      <p:bldP spid="6" grpId="0"/>
      <p:bldP spid="8" grpId="0" animBg="1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:\nápady\škola\osa nejlepší kopie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-8893496" y="2492896"/>
            <a:ext cx="21098344" cy="1656184"/>
          </a:xfrm>
          <a:prstGeom prst="rect">
            <a:avLst/>
          </a:prstGeom>
          <a:noFill/>
        </p:spPr>
      </p:pic>
      <p:pic>
        <p:nvPicPr>
          <p:cNvPr id="1026" name="Picture 2" descr="E:\nápady\škola\desítka.png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4283968" y="0"/>
            <a:ext cx="3822222" cy="2844445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788024" y="620688"/>
            <a:ext cx="1152128" cy="648072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940152" y="620688"/>
            <a:ext cx="1584176" cy="648072"/>
          </a:xfrm>
          <a:prstGeom prst="rect">
            <a:avLst/>
          </a:prstGeom>
          <a:solidFill>
            <a:srgbClr val="FF0000">
              <a:alpha val="50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755576" y="188640"/>
            <a:ext cx="1656184" cy="2383815"/>
            <a:chOff x="755576" y="188640"/>
            <a:chExt cx="1656184" cy="2383815"/>
          </a:xfrm>
        </p:grpSpPr>
        <p:sp>
          <p:nvSpPr>
            <p:cNvPr id="2" name="TextovéPole 1"/>
            <p:cNvSpPr txBox="1"/>
            <p:nvPr/>
          </p:nvSpPr>
          <p:spPr>
            <a:xfrm>
              <a:off x="1187624" y="188640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10</a:t>
              </a:r>
              <a:endParaRPr lang="cs-CZ" sz="7200" b="1" dirty="0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1115616" y="1196752"/>
              <a:ext cx="1296144" cy="576064"/>
              <a:chOff x="1115616" y="1196752"/>
              <a:chExt cx="1296144" cy="576064"/>
            </a:xfrm>
          </p:grpSpPr>
          <p:cxnSp>
            <p:nvCxnSpPr>
              <p:cNvPr id="9" name="Přímá spojovací čára 8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TextovéPole 18"/>
            <p:cNvSpPr txBox="1"/>
            <p:nvPr/>
          </p:nvSpPr>
          <p:spPr>
            <a:xfrm>
              <a:off x="755576" y="1556792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/>
                <a:t>4</a:t>
              </a:r>
              <a:endParaRPr lang="cs-CZ" sz="6000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5652120" y="1196752"/>
            <a:ext cx="5741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1196752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+ 6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155679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6</a:t>
            </a:r>
            <a:endParaRPr lang="cs-CZ" sz="6000" dirty="0">
              <a:solidFill>
                <a:srgbClr val="FF0000"/>
              </a:solidFill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467544" y="4077072"/>
            <a:ext cx="1872208" cy="2383815"/>
            <a:chOff x="467544" y="4077072"/>
            <a:chExt cx="1872208" cy="2383815"/>
          </a:xfrm>
        </p:grpSpPr>
        <p:sp>
          <p:nvSpPr>
            <p:cNvPr id="3" name="TextovéPole 2"/>
            <p:cNvSpPr txBox="1"/>
            <p:nvPr/>
          </p:nvSpPr>
          <p:spPr>
            <a:xfrm>
              <a:off x="1187624" y="4077072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70</a:t>
              </a:r>
              <a:endParaRPr lang="cs-CZ" sz="7200" b="1" dirty="0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7" name="TextovéPole 26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65</a:t>
              </a:r>
              <a:endParaRPr lang="cs-CZ" sz="6000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051720" y="544522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5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-2556792" y="2924944"/>
            <a:ext cx="7272808" cy="43204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716016" y="2924944"/>
            <a:ext cx="936104" cy="432048"/>
          </a:xfrm>
          <a:prstGeom prst="rect">
            <a:avLst/>
          </a:prstGeom>
          <a:solidFill>
            <a:srgbClr val="FF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350100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65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278092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+ 5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259632" y="332656"/>
            <a:ext cx="61786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Doplň, kolik chybí do desítky.</a:t>
            </a:r>
            <a:endParaRPr lang="cs-CZ" sz="4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3" grpId="0"/>
      <p:bldP spid="28" grpId="0"/>
      <p:bldP spid="29" grpId="0" animBg="1"/>
      <p:bldP spid="30" grpId="0" animBg="1"/>
      <p:bldP spid="32" grpId="0"/>
      <p:bldP spid="33" grpId="0"/>
      <p:bldP spid="35" grpId="0"/>
      <p:bldP spid="3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196752"/>
            <a:ext cx="1640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Rozlož:</a:t>
            </a:r>
            <a:endParaRPr lang="cs-CZ" sz="40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5536" y="4149080"/>
            <a:ext cx="1872208" cy="2383815"/>
            <a:chOff x="467544" y="4077072"/>
            <a:chExt cx="1872208" cy="2383815"/>
          </a:xfrm>
        </p:grpSpPr>
        <p:sp>
          <p:nvSpPr>
            <p:cNvPr id="5" name="TextovéPole 4"/>
            <p:cNvSpPr txBox="1"/>
            <p:nvPr/>
          </p:nvSpPr>
          <p:spPr>
            <a:xfrm>
              <a:off x="1187624" y="4077072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80</a:t>
              </a:r>
              <a:endParaRPr lang="cs-CZ" sz="7200" b="1" dirty="0"/>
            </a:p>
          </p:txBody>
        </p:sp>
        <p:grpSp>
          <p:nvGrpSpPr>
            <p:cNvPr id="6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8" name="Přímá spojovací čára 7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TextovéPole 6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76</a:t>
              </a:r>
              <a:endParaRPr lang="cs-CZ" sz="6000" dirty="0"/>
            </a:p>
          </p:txBody>
        </p:sp>
      </p:grp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260648"/>
            <a:ext cx="9144000" cy="792088"/>
          </a:xfrm>
          <a:prstGeom prst="rect">
            <a:avLst/>
          </a:prstGeom>
          <a:noFill/>
        </p:spPr>
      </p:pic>
      <p:grpSp>
        <p:nvGrpSpPr>
          <p:cNvPr id="11" name="Skupina 10"/>
          <p:cNvGrpSpPr/>
          <p:nvPr/>
        </p:nvGrpSpPr>
        <p:grpSpPr>
          <a:xfrm>
            <a:off x="6012160" y="2060848"/>
            <a:ext cx="1872208" cy="2383815"/>
            <a:chOff x="467544" y="4077072"/>
            <a:chExt cx="1872208" cy="2383815"/>
          </a:xfrm>
        </p:grpSpPr>
        <p:sp>
          <p:nvSpPr>
            <p:cNvPr id="12" name="TextovéPole 11"/>
            <p:cNvSpPr txBox="1"/>
            <p:nvPr/>
          </p:nvSpPr>
          <p:spPr>
            <a:xfrm>
              <a:off x="1187624" y="4077072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30</a:t>
              </a:r>
              <a:endParaRPr lang="cs-CZ" sz="7200" b="1" dirty="0"/>
            </a:p>
          </p:txBody>
        </p:sp>
        <p:grpSp>
          <p:nvGrpSpPr>
            <p:cNvPr id="13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15" name="Přímá spojovací čára 14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21</a:t>
              </a:r>
              <a:endParaRPr lang="cs-CZ" sz="6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203848" y="1988840"/>
            <a:ext cx="1872208" cy="2383815"/>
            <a:chOff x="467544" y="4077072"/>
            <a:chExt cx="1872208" cy="2383815"/>
          </a:xfrm>
        </p:grpSpPr>
        <p:sp>
          <p:nvSpPr>
            <p:cNvPr id="18" name="TextovéPole 17"/>
            <p:cNvSpPr txBox="1"/>
            <p:nvPr/>
          </p:nvSpPr>
          <p:spPr>
            <a:xfrm>
              <a:off x="1187624" y="4077072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40</a:t>
              </a:r>
              <a:endParaRPr lang="cs-CZ" sz="7200" b="1" dirty="0"/>
            </a:p>
          </p:txBody>
        </p:sp>
        <p:grpSp>
          <p:nvGrpSpPr>
            <p:cNvPr id="19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37</a:t>
              </a:r>
              <a:endParaRPr lang="cs-CZ" sz="6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7544" y="1988840"/>
            <a:ext cx="1872208" cy="2383815"/>
            <a:chOff x="467544" y="4077072"/>
            <a:chExt cx="1872208" cy="2383815"/>
          </a:xfrm>
        </p:grpSpPr>
        <p:sp>
          <p:nvSpPr>
            <p:cNvPr id="24" name="TextovéPole 23"/>
            <p:cNvSpPr txBox="1"/>
            <p:nvPr/>
          </p:nvSpPr>
          <p:spPr>
            <a:xfrm>
              <a:off x="1187624" y="4077072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90</a:t>
              </a:r>
              <a:endParaRPr lang="cs-CZ" sz="7200" b="1" dirty="0"/>
            </a:p>
          </p:txBody>
        </p:sp>
        <p:grpSp>
          <p:nvGrpSpPr>
            <p:cNvPr id="25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27" name="Přímá spojovací čára 26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TextovéPole 25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82</a:t>
              </a:r>
              <a:endParaRPr lang="cs-CZ" sz="60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131840" y="4221088"/>
            <a:ext cx="1872208" cy="2383815"/>
            <a:chOff x="467544" y="4077072"/>
            <a:chExt cx="1872208" cy="2383815"/>
          </a:xfrm>
        </p:grpSpPr>
        <p:sp>
          <p:nvSpPr>
            <p:cNvPr id="30" name="TextovéPole 29"/>
            <p:cNvSpPr txBox="1"/>
            <p:nvPr/>
          </p:nvSpPr>
          <p:spPr>
            <a:xfrm>
              <a:off x="1187624" y="4077072"/>
              <a:ext cx="112082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60</a:t>
              </a:r>
              <a:endParaRPr lang="cs-CZ" sz="7200" b="1" dirty="0"/>
            </a:p>
          </p:txBody>
        </p:sp>
        <p:grpSp>
          <p:nvGrpSpPr>
            <p:cNvPr id="31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33" name="Přímá spojovací čára 32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2" name="TextovéPole 31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52</a:t>
              </a:r>
              <a:endParaRPr lang="cs-CZ" sz="60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940152" y="4221088"/>
            <a:ext cx="2020945" cy="2455823"/>
            <a:chOff x="467544" y="4005064"/>
            <a:chExt cx="2020945" cy="2455823"/>
          </a:xfrm>
        </p:grpSpPr>
        <p:sp>
          <p:nvSpPr>
            <p:cNvPr id="36" name="TextovéPole 35"/>
            <p:cNvSpPr txBox="1"/>
            <p:nvPr/>
          </p:nvSpPr>
          <p:spPr>
            <a:xfrm>
              <a:off x="899592" y="4005064"/>
              <a:ext cx="158889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100</a:t>
              </a:r>
              <a:endParaRPr lang="cs-CZ" sz="7200" b="1" dirty="0"/>
            </a:p>
          </p:txBody>
        </p:sp>
        <p:grpSp>
          <p:nvGrpSpPr>
            <p:cNvPr id="37" name="Skupina 19"/>
            <p:cNvGrpSpPr/>
            <p:nvPr/>
          </p:nvGrpSpPr>
          <p:grpSpPr>
            <a:xfrm>
              <a:off x="1043608" y="5085184"/>
              <a:ext cx="1296144" cy="576064"/>
              <a:chOff x="1115616" y="1196752"/>
              <a:chExt cx="1296144" cy="576064"/>
            </a:xfrm>
          </p:grpSpPr>
          <p:cxnSp>
            <p:nvCxnSpPr>
              <p:cNvPr id="39" name="Přímá spojovací čára 38"/>
              <p:cNvCxnSpPr/>
              <p:nvPr/>
            </p:nvCxnSpPr>
            <p:spPr>
              <a:xfrm flipH="1">
                <a:off x="1115616" y="1196752"/>
                <a:ext cx="665108" cy="530818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39"/>
              <p:cNvCxnSpPr/>
              <p:nvPr/>
            </p:nvCxnSpPr>
            <p:spPr>
              <a:xfrm>
                <a:off x="1780723" y="1196752"/>
                <a:ext cx="631037" cy="576064"/>
              </a:xfrm>
              <a:prstGeom prst="line">
                <a:avLst/>
              </a:prstGeom>
              <a:ln w="762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8" name="TextovéPole 37"/>
            <p:cNvSpPr txBox="1"/>
            <p:nvPr/>
          </p:nvSpPr>
          <p:spPr>
            <a:xfrm>
              <a:off x="467544" y="5445224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99</a:t>
              </a:r>
              <a:endParaRPr lang="cs-CZ" sz="60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2123728" y="342900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8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788024" y="3356992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3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668344" y="342900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9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5661248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1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716016" y="5661248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8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051720" y="558924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4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:\nápady\škola\osa nejlepší kopie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-16670360" y="980728"/>
            <a:ext cx="27831600" cy="237626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27784" y="3789040"/>
            <a:ext cx="37593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76  +  7  =</a:t>
            </a:r>
            <a:endParaRPr lang="cs-CZ" sz="7200" dirty="0"/>
          </a:p>
        </p:txBody>
      </p:sp>
      <p:grpSp>
        <p:nvGrpSpPr>
          <p:cNvPr id="6" name="Skupina 19"/>
          <p:cNvGrpSpPr/>
          <p:nvPr/>
        </p:nvGrpSpPr>
        <p:grpSpPr>
          <a:xfrm>
            <a:off x="4427984" y="4725144"/>
            <a:ext cx="1296144" cy="576064"/>
            <a:chOff x="1115616" y="1196752"/>
            <a:chExt cx="1296144" cy="576064"/>
          </a:xfrm>
        </p:grpSpPr>
        <p:cxnSp>
          <p:nvCxnSpPr>
            <p:cNvPr id="8" name="Přímá spojovací čára 7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995936" y="515719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515719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</a:t>
            </a:r>
            <a:endParaRPr lang="cs-CZ" sz="60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851920" y="2249488"/>
            <a:ext cx="576064" cy="832158"/>
            <a:chOff x="3851920" y="1268760"/>
            <a:chExt cx="576064" cy="832158"/>
          </a:xfrm>
        </p:grpSpPr>
        <p:sp>
          <p:nvSpPr>
            <p:cNvPr id="11" name="Šipka nahoru 10"/>
            <p:cNvSpPr/>
            <p:nvPr/>
          </p:nvSpPr>
          <p:spPr>
            <a:xfrm>
              <a:off x="3851920" y="1268760"/>
              <a:ext cx="576064" cy="792088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923928" y="1700808"/>
              <a:ext cx="444352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76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724128" y="2249488"/>
            <a:ext cx="576064" cy="832158"/>
            <a:chOff x="3851920" y="1268760"/>
            <a:chExt cx="576064" cy="832158"/>
          </a:xfrm>
        </p:grpSpPr>
        <p:sp>
          <p:nvSpPr>
            <p:cNvPr id="15" name="Šipka nahoru 14"/>
            <p:cNvSpPr/>
            <p:nvPr/>
          </p:nvSpPr>
          <p:spPr>
            <a:xfrm>
              <a:off x="3851920" y="1268760"/>
              <a:ext cx="576064" cy="792088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923928" y="1700808"/>
              <a:ext cx="444352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83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8" name="Obdélník 17"/>
          <p:cNvSpPr/>
          <p:nvPr/>
        </p:nvSpPr>
        <p:spPr>
          <a:xfrm>
            <a:off x="-2844824" y="1601416"/>
            <a:ext cx="6984776" cy="648072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39952" y="1817440"/>
            <a:ext cx="1080120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98072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20072" y="1817440"/>
            <a:ext cx="792088" cy="2160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98072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260648"/>
            <a:ext cx="814647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+ 7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3789040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83</a:t>
            </a:r>
            <a:endParaRPr lang="cs-CZ" sz="72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0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0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0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0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10" grpId="0"/>
      <p:bldP spid="18" grpId="0" animBg="1"/>
      <p:bldP spid="19" grpId="0" animBg="1"/>
      <p:bldP spid="20" grpId="0"/>
      <p:bldP spid="21" grpId="0" animBg="1"/>
      <p:bldP spid="22" grpId="0"/>
      <p:bldP spid="23" grpId="0" animBg="1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66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75656" y="0"/>
            <a:ext cx="66215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Vypočítej, pomoz si rozkladem.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66  +  9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5" name="Přímá spojovací čára 4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75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1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88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88  +  9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5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16" name="Přímá spojovací čára 15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</a:t>
            </a:r>
            <a:endParaRPr lang="cs-CZ" sz="6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97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25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25  +  8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22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23" name="Přímá spojovací čára 22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</a:t>
            </a:r>
            <a:endParaRPr lang="cs-CZ" sz="6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</a:t>
            </a:r>
            <a:endParaRPr lang="cs-CZ" sz="6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33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5" grpId="0"/>
      <p:bldP spid="26" grpId="0"/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49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49  +  8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22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23" name="Přímá spojovací čára 22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1</a:t>
            </a:r>
            <a:endParaRPr lang="cs-CZ" sz="6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57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5" grpId="0"/>
      <p:bldP spid="26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36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36  +  6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22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23" name="Přímá spojovací čára 22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</a:t>
            </a:r>
            <a:endParaRPr lang="cs-CZ" sz="6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42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5" grpId="0"/>
      <p:bldP spid="26" grpId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78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78  +  7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22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23" name="Přímá spojovací čára 22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</a:t>
            </a:r>
            <a:endParaRPr lang="cs-CZ" sz="6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5</a:t>
            </a:r>
            <a:endParaRPr lang="cs-CZ" sz="6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85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5" grpId="0"/>
      <p:bldP spid="26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763688" y="3933056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67  +       +</a:t>
            </a:r>
            <a:r>
              <a:rPr lang="cs-CZ" sz="6600" dirty="0" smtClean="0"/>
              <a:t>  </a:t>
            </a:r>
            <a:endParaRPr lang="cs-CZ" sz="6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2060848"/>
            <a:ext cx="4956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67  +  9  =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3" name="Skupina 19"/>
          <p:cNvGrpSpPr/>
          <p:nvPr/>
        </p:nvGrpSpPr>
        <p:grpSpPr>
          <a:xfrm>
            <a:off x="4139952" y="3573016"/>
            <a:ext cx="1296144" cy="576064"/>
            <a:chOff x="1115616" y="1196752"/>
            <a:chExt cx="1296144" cy="576064"/>
          </a:xfrm>
        </p:grpSpPr>
        <p:cxnSp>
          <p:nvCxnSpPr>
            <p:cNvPr id="14" name="Přímá spojovací čára 13"/>
            <p:cNvCxnSpPr/>
            <p:nvPr/>
          </p:nvCxnSpPr>
          <p:spPr>
            <a:xfrm flipH="1">
              <a:off x="1115616" y="1196752"/>
              <a:ext cx="665108" cy="53081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780723" y="1196752"/>
              <a:ext cx="631037" cy="57606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/>
          <p:cNvSpPr txBox="1"/>
          <p:nvPr/>
        </p:nvSpPr>
        <p:spPr>
          <a:xfrm>
            <a:off x="35638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</a:t>
            </a:r>
            <a:endParaRPr lang="cs-CZ" sz="6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005064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6</a:t>
            </a:r>
            <a:endParaRPr lang="cs-CZ" sz="6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2060848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76</a:t>
            </a:r>
            <a:endParaRPr lang="cs-CZ" sz="9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3" descr="E:\nápady\škola\osička.pn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980728"/>
            <a:ext cx="9144000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6" grpId="0"/>
      <p:bldP spid="17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221088"/>
            <a:ext cx="530998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Autor:   Martina  Skalová</a:t>
            </a:r>
          </a:p>
          <a:p>
            <a:r>
              <a:rPr lang="cs-CZ" sz="4000" dirty="0" smtClean="0"/>
              <a:t>                   ZŠ  </a:t>
            </a:r>
            <a:r>
              <a:rPr lang="cs-CZ" sz="4000" dirty="0" err="1" smtClean="0"/>
              <a:t>Hlušice</a:t>
            </a:r>
            <a:endParaRPr lang="cs-CZ" sz="40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3707904" y="1772816"/>
            <a:ext cx="1326590" cy="2073716"/>
            <a:chOff x="3707904" y="2636912"/>
            <a:chExt cx="1326590" cy="2073716"/>
          </a:xfrm>
        </p:grpSpPr>
        <p:sp>
          <p:nvSpPr>
            <p:cNvPr id="3" name="TextovéPole 2"/>
            <p:cNvSpPr txBox="1"/>
            <p:nvPr/>
          </p:nvSpPr>
          <p:spPr>
            <a:xfrm>
              <a:off x="3707904" y="2636912"/>
              <a:ext cx="123783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 smtClean="0"/>
                <a:t>M</a:t>
              </a:r>
              <a:endParaRPr lang="cs-CZ" sz="9600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283968" y="3140968"/>
              <a:ext cx="750526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 smtClean="0"/>
                <a:t>S</a:t>
              </a:r>
              <a:endParaRPr lang="cs-CZ" sz="9600" dirty="0"/>
            </a:p>
          </p:txBody>
        </p:sp>
      </p:grp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317</TotalTime>
  <Words>288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Učitel</cp:lastModifiedBy>
  <cp:revision>42</cp:revision>
  <dcterms:created xsi:type="dcterms:W3CDTF">2011-12-04T08:54:19Z</dcterms:created>
  <dcterms:modified xsi:type="dcterms:W3CDTF">2012-03-21T20:04:20Z</dcterms:modified>
</cp:coreProperties>
</file>