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57" r:id="rId3"/>
    <p:sldId id="280" r:id="rId4"/>
    <p:sldId id="285" r:id="rId5"/>
    <p:sldId id="279" r:id="rId6"/>
    <p:sldId id="291" r:id="rId7"/>
    <p:sldId id="288" r:id="rId8"/>
    <p:sldId id="284" r:id="rId9"/>
    <p:sldId id="286" r:id="rId10"/>
    <p:sldId id="290" r:id="rId11"/>
    <p:sldId id="289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Iguacu-004.jpg" TargetMode="External"/><Relationship Id="rId5" Type="http://schemas.openxmlformats.org/officeDocument/2006/relationships/hyperlink" Target="http://cs.wikipedia.org/wiki/Soubor:ValecPodJezem.jpg" TargetMode="External"/><Relationship Id="rId4" Type="http://schemas.openxmlformats.org/officeDocument/2006/relationships/hyperlink" Target="http://cs.wikipedia.org/wiki/Soubor:Los_Angeles_attack_sub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12927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prouděním kapalin a objemovým průtokem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Proudění, proudnice, průřez, vír, turbulence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výpočty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Proudění kapalin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VY_32_INOVACE_11_224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2706221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Proudění kapalin</a:t>
            </a:r>
            <a:endParaRPr lang="cs-CZ" sz="60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628800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Pohyby kapalin jsou složitější než pohyby tuhých těles, neboť jednotlivé částice snadno mění svoji vzájemnou polohu.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12976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Trajektorie jednotlivých částic proudící kapaliny znázorňujeme </a:t>
            </a:r>
            <a:r>
              <a:rPr lang="cs-CZ" sz="2000" b="1" dirty="0" smtClean="0"/>
              <a:t>proudnicemi</a:t>
            </a:r>
            <a:r>
              <a:rPr lang="cs-CZ" sz="2000" dirty="0" smtClean="0"/>
              <a:t>.</a:t>
            </a:r>
          </a:p>
          <a:p>
            <a:r>
              <a:rPr lang="cs-CZ" sz="2000" b="1" dirty="0" smtClean="0"/>
              <a:t>Proudnice </a:t>
            </a:r>
            <a:r>
              <a:rPr lang="cs-CZ" sz="2000" dirty="0" smtClean="0"/>
              <a:t>je myšlená čára, jejíž tečna v libovolném bodě má směr rychlosti </a:t>
            </a:r>
            <a:r>
              <a:rPr lang="cs-CZ" sz="2000" b="1" dirty="0" smtClean="0"/>
              <a:t>v</a:t>
            </a:r>
            <a:r>
              <a:rPr lang="cs-CZ" sz="2000" dirty="0" smtClean="0"/>
              <a:t> pohybující se částice.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797152"/>
            <a:ext cx="777686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Laminární proudění je proudění vazké kapaliny, při kterém jsou </a:t>
            </a:r>
            <a:r>
              <a:rPr lang="cs-CZ" sz="2000" b="1" dirty="0"/>
              <a:t>proudnice </a:t>
            </a:r>
            <a:r>
              <a:rPr lang="cs-CZ" sz="2000" dirty="0"/>
              <a:t>rovnoběžné a nemísí se.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400772" cy="370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184482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Laminární proudění (na obrázku dole) a turbulentní proudění (nahoře) kolem trupu ponorky</a:t>
            </a:r>
          </a:p>
        </p:txBody>
      </p:sp>
    </p:spTree>
    <p:extLst>
      <p:ext uri="{BB962C8B-B14F-4D97-AF65-F5344CB8AC3E}">
        <p14:creationId xmlns:p14="http://schemas.microsoft.com/office/powerpoint/2010/main" val="111122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0852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6920"/>
            <a:ext cx="4686758" cy="3515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721989"/>
            <a:ext cx="3315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Turbulentní proudění - jez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8495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Turbulentní proudění je proudění vazké tekutiny, při kterém se </a:t>
            </a:r>
            <a:r>
              <a:rPr lang="cs-CZ" sz="2000" b="1" dirty="0"/>
              <a:t>proudnice</a:t>
            </a:r>
            <a:r>
              <a:rPr lang="cs-CZ" sz="2000" dirty="0"/>
              <a:t> navzájem promíchávají. Částice tekutiny vykonávají při proudění kromě posouvání i složitý vlastní pohyb, který vede ke vzniku vírů.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9492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1" name="Picture 3" descr="C:\Users\Gajdosova\AppData\Local\Microsoft\Windows\Temporary Internet Files\Content.IE5\WFSI982S\MP90040689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5310589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445225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Příkladem turbulentního proudění je i vodní vír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79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80728"/>
            <a:ext cx="3230290" cy="494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373216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Vodopády </a:t>
            </a:r>
            <a:r>
              <a:rPr lang="cs-CZ" dirty="0" err="1"/>
              <a:t>Iguaçu</a:t>
            </a:r>
            <a:r>
              <a:rPr lang="cs-CZ" dirty="0"/>
              <a:t> - pohled do Ďáblových úst z brazilské strany.</a:t>
            </a:r>
          </a:p>
        </p:txBody>
      </p:sp>
    </p:spTree>
    <p:extLst>
      <p:ext uri="{BB962C8B-B14F-4D97-AF65-F5344CB8AC3E}">
        <p14:creationId xmlns:p14="http://schemas.microsoft.com/office/powerpoint/2010/main" val="312362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64904"/>
            <a:ext cx="2332966" cy="3295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Objem kapaliny, který proteče daným průřezem trubice za sekundu, se nazývá </a:t>
            </a:r>
            <a:r>
              <a:rPr lang="cs-CZ" b="1" dirty="0" smtClean="0"/>
              <a:t>objemový průtok </a:t>
            </a:r>
            <a:r>
              <a:rPr lang="cs-CZ" dirty="0">
                <a:solidFill>
                  <a:srgbClr val="002060"/>
                </a:solidFill>
              </a:rPr>
              <a:t>Q</a:t>
            </a:r>
            <a:r>
              <a:rPr lang="cs-CZ" baseline="-25000" dirty="0">
                <a:solidFill>
                  <a:srgbClr val="002060"/>
                </a:solidFill>
              </a:rPr>
              <a:t>V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052" y="3861048"/>
            <a:ext cx="60486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Proteče-li průřezem o obsahu </a:t>
            </a:r>
            <a:r>
              <a:rPr lang="cs-CZ" b="1" dirty="0" smtClean="0"/>
              <a:t>S</a:t>
            </a:r>
            <a:r>
              <a:rPr lang="cs-CZ" dirty="0" smtClean="0"/>
              <a:t> kapalina rychlostí </a:t>
            </a:r>
            <a:r>
              <a:rPr lang="cs-CZ" b="1" dirty="0" smtClean="0"/>
              <a:t>v</a:t>
            </a:r>
            <a:r>
              <a:rPr lang="cs-CZ" dirty="0" smtClean="0"/>
              <a:t>, je objemový průtok 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600" dirty="0" smtClean="0">
                <a:solidFill>
                  <a:srgbClr val="002060"/>
                </a:solidFill>
              </a:rPr>
              <a:t>Q</a:t>
            </a:r>
            <a:r>
              <a:rPr lang="cs-CZ" sz="3600" baseline="-25000" dirty="0" smtClean="0">
                <a:solidFill>
                  <a:srgbClr val="002060"/>
                </a:solidFill>
              </a:rPr>
              <a:t>V </a:t>
            </a:r>
            <a:r>
              <a:rPr lang="cs-CZ" sz="3600" dirty="0" smtClean="0">
                <a:solidFill>
                  <a:srgbClr val="002060"/>
                </a:solidFill>
              </a:rPr>
              <a:t> = </a:t>
            </a:r>
            <a:r>
              <a:rPr lang="cs-CZ" sz="3600" dirty="0" err="1" smtClean="0">
                <a:solidFill>
                  <a:srgbClr val="002060"/>
                </a:solidFill>
              </a:rPr>
              <a:t>S.v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 smtClean="0"/>
              <a:t>[m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.s</a:t>
            </a:r>
            <a:r>
              <a:rPr lang="cs-CZ" sz="3600" baseline="30000" dirty="0" smtClean="0"/>
              <a:t>-1</a:t>
            </a:r>
            <a:r>
              <a:rPr lang="cs-CZ" sz="3600" dirty="0" smtClean="0"/>
              <a:t>]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74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43" y="249289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Při ustáleném proudění ideální kapaliny je součin obsahu průřezu </a:t>
            </a:r>
            <a:r>
              <a:rPr lang="cs-CZ" sz="2400" b="1" i="1" dirty="0" smtClean="0"/>
              <a:t>S</a:t>
            </a:r>
            <a:r>
              <a:rPr lang="cs-CZ" sz="2400" i="1" dirty="0" smtClean="0"/>
              <a:t> a rychlosti proudu </a:t>
            </a:r>
            <a:r>
              <a:rPr lang="cs-CZ" sz="2400" b="1" i="1" dirty="0" smtClean="0"/>
              <a:t>v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v</a:t>
            </a:r>
            <a:r>
              <a:rPr lang="cs-CZ" sz="2400" i="1" dirty="0" smtClean="0"/>
              <a:t> každém místě trubice stejný.</a:t>
            </a:r>
            <a:endParaRPr lang="cs-CZ" sz="2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ROVNICE SPOJITOSTI TOKU</a:t>
            </a:r>
          </a:p>
          <a:p>
            <a:pPr algn="ctr"/>
            <a:r>
              <a:rPr lang="cs-CZ" sz="2000" dirty="0" smtClean="0"/>
              <a:t>( ROVNICE KONTINUITY )</a:t>
            </a:r>
            <a:endParaRPr lang="cs-CZ" sz="20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331640" y="3789040"/>
            <a:ext cx="17219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331640" y="4581128"/>
            <a:ext cx="17219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053593" y="378904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053593" y="436510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53593" y="4005064"/>
            <a:ext cx="12303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053593" y="4365104"/>
            <a:ext cx="12303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 flipV="1">
            <a:off x="1475874" y="3789039"/>
            <a:ext cx="287814" cy="7920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3203848" y="3986386"/>
            <a:ext cx="45719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/>
          <p:cNvCxnSpPr/>
          <p:nvPr/>
        </p:nvCxnSpPr>
        <p:spPr>
          <a:xfrm flipV="1">
            <a:off x="1619781" y="4166406"/>
            <a:ext cx="431939" cy="186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33" idx="2"/>
          </p:cNvCxnSpPr>
          <p:nvPr/>
        </p:nvCxnSpPr>
        <p:spPr>
          <a:xfrm>
            <a:off x="3203848" y="416640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477270" y="4166406"/>
            <a:ext cx="572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S₁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53593" y="4346426"/>
            <a:ext cx="366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S₂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762100" y="3820874"/>
            <a:ext cx="576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v₁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19872" y="384125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v₂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350100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</a:t>
            </a:r>
            <a:r>
              <a:rPr lang="cs-CZ" sz="2000" dirty="0"/>
              <a:t>Q</a:t>
            </a:r>
            <a:r>
              <a:rPr lang="cs-CZ" sz="2000" baseline="-25000" dirty="0"/>
              <a:t>V </a:t>
            </a:r>
            <a:r>
              <a:rPr lang="cs-CZ" sz="2000" dirty="0"/>
              <a:t> = </a:t>
            </a:r>
            <a:r>
              <a:rPr lang="cs-CZ" sz="2000" dirty="0" err="1"/>
              <a:t>S.v</a:t>
            </a:r>
            <a:r>
              <a:rPr lang="cs-CZ" sz="2000" dirty="0"/>
              <a:t> 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572000" y="4210583"/>
            <a:ext cx="38884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potom platí     </a:t>
            </a:r>
            <a:r>
              <a:rPr lang="cs-CZ" sz="2800" dirty="0" err="1" smtClean="0"/>
              <a:t>S₁.v</a:t>
            </a:r>
            <a:r>
              <a:rPr lang="cs-CZ" sz="2800" dirty="0" smtClean="0"/>
              <a:t>₁ = </a:t>
            </a:r>
            <a:r>
              <a:rPr lang="cs-CZ" sz="2800" dirty="0" err="1" smtClean="0"/>
              <a:t>S₂.v</a:t>
            </a:r>
            <a:r>
              <a:rPr lang="cs-CZ" sz="2800" dirty="0" smtClean="0"/>
              <a:t>₂ </a:t>
            </a:r>
            <a:endParaRPr lang="cs-CZ" sz="2800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Úlohy: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85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Jaký je objemový průtok vody v potrubí s průřezem o obsahu 20 cm² při rychlosti 5 m/s.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212976"/>
            <a:ext cx="7776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20 cm² =0,002 m²</a:t>
            </a:r>
          </a:p>
          <a:p>
            <a:r>
              <a:rPr lang="cs-CZ" dirty="0" smtClean="0"/>
              <a:t>v = 5 m/s</a:t>
            </a:r>
          </a:p>
          <a:p>
            <a:r>
              <a:rPr lang="cs-CZ" u="sng" dirty="0" smtClean="0"/>
              <a:t>Q</a:t>
            </a:r>
            <a:r>
              <a:rPr lang="cs-CZ" u="sng" baseline="-25000" dirty="0" smtClean="0"/>
              <a:t>V </a:t>
            </a:r>
            <a:r>
              <a:rPr lang="cs-CZ" u="sng" dirty="0" smtClean="0"/>
              <a:t> = ?</a:t>
            </a:r>
          </a:p>
          <a:p>
            <a:endParaRPr lang="cs-CZ" dirty="0" smtClean="0"/>
          </a:p>
          <a:p>
            <a:r>
              <a:rPr lang="cs-CZ" dirty="0" smtClean="0"/>
              <a:t>Q</a:t>
            </a:r>
            <a:r>
              <a:rPr lang="cs-CZ" baseline="-25000" dirty="0" smtClean="0"/>
              <a:t>V  </a:t>
            </a:r>
            <a:r>
              <a:rPr lang="cs-CZ" dirty="0" smtClean="0"/>
              <a:t>= </a:t>
            </a:r>
            <a:r>
              <a:rPr lang="cs-CZ" dirty="0" err="1" smtClean="0"/>
              <a:t>S.v</a:t>
            </a:r>
            <a:endParaRPr lang="cs-CZ" dirty="0" smtClean="0"/>
          </a:p>
          <a:p>
            <a:r>
              <a:rPr lang="cs-CZ" dirty="0" smtClean="0"/>
              <a:t>Q</a:t>
            </a:r>
            <a:r>
              <a:rPr lang="cs-CZ" baseline="-25000" dirty="0" smtClean="0"/>
              <a:t>V </a:t>
            </a:r>
            <a:r>
              <a:rPr lang="cs-CZ" dirty="0" smtClean="0"/>
              <a:t> = 0,002 . 5 = </a:t>
            </a:r>
            <a:r>
              <a:rPr lang="cs-CZ" u="sng" dirty="0" smtClean="0"/>
              <a:t>0,01 m³/s</a:t>
            </a:r>
          </a:p>
          <a:p>
            <a:endParaRPr lang="cs-CZ" u="sng" dirty="0"/>
          </a:p>
          <a:p>
            <a:r>
              <a:rPr lang="cs-CZ" dirty="0" smtClean="0"/>
              <a:t>Objemový </a:t>
            </a:r>
            <a:r>
              <a:rPr lang="cs-CZ" dirty="0"/>
              <a:t>průtok </a:t>
            </a:r>
            <a:r>
              <a:rPr lang="cs-CZ" dirty="0" smtClean="0"/>
              <a:t>vody je </a:t>
            </a:r>
            <a:r>
              <a:rPr lang="cs-CZ" u="sng" dirty="0"/>
              <a:t>0,01 </a:t>
            </a:r>
            <a:r>
              <a:rPr lang="cs-CZ" u="sng" dirty="0" smtClean="0"/>
              <a:t>m³/s.</a:t>
            </a:r>
            <a:endParaRPr lang="cs-CZ" u="sng" dirty="0"/>
          </a:p>
          <a:p>
            <a:r>
              <a:rPr lang="cs-CZ" dirty="0" smtClean="0"/>
              <a:t> </a:t>
            </a:r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700808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 Potrubím s průřezem 12 cm² protéká voda rychlostí 2 m/s. Jak velkou rychlostí tryská v zúžené trysce s průřezem 0,6 cm²?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539552" y="2621521"/>
                <a:ext cx="8208912" cy="35054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S₁ = 12 cm²</a:t>
                </a:r>
              </a:p>
              <a:p>
                <a:r>
                  <a:rPr lang="cs-CZ" dirty="0" smtClean="0"/>
                  <a:t>v₁ = 2 m/s</a:t>
                </a:r>
              </a:p>
              <a:p>
                <a:r>
                  <a:rPr lang="cs-CZ" dirty="0" smtClean="0"/>
                  <a:t>S₂ = 0,6 cm²</a:t>
                </a:r>
              </a:p>
              <a:p>
                <a:r>
                  <a:rPr lang="cs-CZ" u="sng" dirty="0" smtClean="0"/>
                  <a:t>v₂ = ?</a:t>
                </a:r>
              </a:p>
              <a:p>
                <a:endParaRPr lang="cs-CZ" u="sng" dirty="0"/>
              </a:p>
              <a:p>
                <a:r>
                  <a:rPr lang="cs-CZ" dirty="0" smtClean="0"/>
                  <a:t>S₁ . v₁ = S₂ </a:t>
                </a:r>
                <a:r>
                  <a:rPr lang="cs-CZ" dirty="0"/>
                  <a:t>. </a:t>
                </a:r>
                <a:r>
                  <a:rPr lang="cs-CZ" dirty="0" smtClean="0"/>
                  <a:t>v₂ 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₂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/>
                          <m:t>S</m:t>
                        </m:r>
                        <m:r>
                          <m:rPr>
                            <m:nor/>
                          </m:rPr>
                          <a:rPr lang="cs-CZ" dirty="0"/>
                          <m:t>₁ . </m:t>
                        </m:r>
                        <m:r>
                          <m:rPr>
                            <m:nor/>
                          </m:rPr>
                          <a:rPr lang="cs-CZ" dirty="0"/>
                          <m:t>v</m:t>
                        </m:r>
                        <m:r>
                          <m:rPr>
                            <m:nor/>
                          </m:rPr>
                          <a:rPr lang="cs-CZ" dirty="0"/>
                          <m:t>₁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dirty="0"/>
                          <m:t>S</m:t>
                        </m:r>
                        <m:r>
                          <m:rPr>
                            <m:nor/>
                          </m:rPr>
                          <a:rPr lang="cs-CZ" dirty="0"/>
                          <m:t>₂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v₂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b="0" i="0" dirty="0" smtClean="0"/>
                          <m:t>12</m:t>
                        </m:r>
                        <m:r>
                          <m:rPr>
                            <m:nor/>
                          </m:rPr>
                          <a:rPr lang="cs-CZ" dirty="0"/>
                          <m:t> . </m:t>
                        </m:r>
                        <m:r>
                          <m:rPr>
                            <m:nor/>
                          </m:rPr>
                          <a:rPr lang="cs-CZ" b="0" i="0" dirty="0" smtClean="0"/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b="0" i="0" dirty="0" smtClean="0">
                            <a:latin typeface="Cambria Math"/>
                          </a:rPr>
                          <m:t>0,6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u="sng" dirty="0" smtClean="0"/>
                  <a:t>40 m/s</a:t>
                </a:r>
                <a:endParaRPr lang="cs-CZ" u="sng" dirty="0"/>
              </a:p>
              <a:p>
                <a:endParaRPr lang="cs-CZ" dirty="0" smtClean="0"/>
              </a:p>
              <a:p>
                <a:r>
                  <a:rPr lang="cs-CZ" dirty="0" smtClean="0"/>
                  <a:t>Voda tryská rychlostí </a:t>
                </a:r>
                <a:r>
                  <a:rPr lang="cs-CZ" dirty="0"/>
                  <a:t>40 </a:t>
                </a:r>
                <a:r>
                  <a:rPr lang="cs-CZ" dirty="0" smtClean="0"/>
                  <a:t>m/s.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621521"/>
                <a:ext cx="8208912" cy="3505447"/>
              </a:xfrm>
              <a:prstGeom prst="rect">
                <a:avLst/>
              </a:prstGeom>
              <a:blipFill rotWithShape="1">
                <a:blip r:embed="rId4"/>
                <a:stretch>
                  <a:fillRect l="-669" t="-8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SVOBODA</a:t>
            </a:r>
            <a:r>
              <a:rPr lang="cs-CZ" dirty="0"/>
              <a:t>, Emanuel a kol. </a:t>
            </a:r>
            <a:r>
              <a:rPr lang="cs-CZ" i="1" dirty="0"/>
              <a:t>Přehled středoškolské fyziky</a:t>
            </a:r>
            <a:r>
              <a:rPr lang="cs-CZ" dirty="0"/>
              <a:t>. Praha: Prometheus, 1996, ISBN 80-7196-006-3.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LEPIL, Oldřich a kol. </a:t>
            </a:r>
            <a:r>
              <a:rPr lang="cs-CZ" i="1" dirty="0"/>
              <a:t>Fyzika pro střední školy, I. díl. </a:t>
            </a:r>
            <a:r>
              <a:rPr lang="cs-CZ" dirty="0"/>
              <a:t>Praha: Prometheus, 1994, ISBN 80-85849-06-4.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[[USER:]]. wikipedia.cz [online]. [cit. 7.11.2013].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cs.wikipedia.org/wiki/Soubor:Los_Angeles_attack_sub_2.jpg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HONZOUR. wikipedia.cz [online]. [cit. 7.11.2013].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cs.wikipedia.org/wiki/Soubor:ValecPodJezem.jpg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REINHARD JAHN, MANNNNNHEIM. wikipedia.cz [online]. [cit. 7.11.2013].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cs.wikipedia.org/wiki/Soubor:Iguacu-004.jpg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PAV.HANY. wikipedia.cz [online]. [cit. 8.12.2013]. Dostupný na WWW: http://cs.wikipedia.org/wiki/</a:t>
            </a:r>
            <a:r>
              <a:rPr lang="cs-CZ" dirty="0" err="1"/>
              <a:t>Soubor:Objemový_průtok.png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2520</TotalTime>
  <Words>653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245</cp:revision>
  <dcterms:created xsi:type="dcterms:W3CDTF">2010-11-01T23:40:31Z</dcterms:created>
  <dcterms:modified xsi:type="dcterms:W3CDTF">2013-12-08T20:13:05Z</dcterms:modified>
</cp:coreProperties>
</file>