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60" r:id="rId2"/>
    <p:sldId id="257" r:id="rId3"/>
    <p:sldId id="275" r:id="rId4"/>
    <p:sldId id="276" r:id="rId5"/>
    <p:sldId id="261" r:id="rId6"/>
    <p:sldId id="263" r:id="rId7"/>
    <p:sldId id="268" r:id="rId8"/>
    <p:sldId id="259" r:id="rId9"/>
    <p:sldId id="262" r:id="rId10"/>
    <p:sldId id="264" r:id="rId11"/>
    <p:sldId id="281" r:id="rId12"/>
    <p:sldId id="282" r:id="rId13"/>
    <p:sldId id="270" r:id="rId14"/>
    <p:sldId id="278" r:id="rId15"/>
    <p:sldId id="265" r:id="rId16"/>
    <p:sldId id="280" r:id="rId17"/>
    <p:sldId id="266" r:id="rId18"/>
    <p:sldId id="267" r:id="rId19"/>
    <p:sldId id="277" r:id="rId20"/>
    <p:sldId id="279" r:id="rId21"/>
    <p:sldId id="269" r:id="rId22"/>
    <p:sldId id="272" r:id="rId23"/>
    <p:sldId id="271" r:id="rId24"/>
    <p:sldId id="273" r:id="rId25"/>
    <p:sldId id="274" r:id="rId26"/>
    <p:sldId id="283" r:id="rId27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7" d="100"/>
          <a:sy n="67" d="100"/>
        </p:scale>
        <p:origin x="-102" y="-93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66A8EF-BCD3-48D9-AF44-A9AF0A28C448}" type="datetimeFigureOut">
              <a:rPr lang="cs-CZ" smtClean="0"/>
              <a:pPr/>
              <a:t>9.12.2013</a:t>
            </a:fld>
            <a:endParaRPr lang="cs-CZ" dirty="0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 dirty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D4AB16A-DB93-494D-960D-FED84F92580F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409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  <p:sp>
        <p:nvSpPr>
          <p:cNvPr id="4100" name="Zástupný symbol pro záhlaví 4"/>
          <p:cNvSpPr>
            <a:spLocks noGrp="1"/>
          </p:cNvSpPr>
          <p:nvPr>
            <p:ph type="hdr" sz="quarter"/>
          </p:nvPr>
        </p:nvSpPr>
        <p:spPr bwMode="auto">
          <a:ln>
            <a:miter lim="800000"/>
            <a:headEnd/>
            <a:tailEnd/>
          </a:ln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cs-CZ" dirty="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73612-C890-495C-98DA-73F6EEA27099}" type="datetimeFigureOut">
              <a:rPr lang="cs-CZ" smtClean="0"/>
              <a:pPr/>
              <a:t>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649C9-7C94-4A2E-9EDA-EFBF0C0B9F4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73612-C890-495C-98DA-73F6EEA27099}" type="datetimeFigureOut">
              <a:rPr lang="cs-CZ" smtClean="0"/>
              <a:pPr/>
              <a:t>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649C9-7C94-4A2E-9EDA-EFBF0C0B9F4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73612-C890-495C-98DA-73F6EEA27099}" type="datetimeFigureOut">
              <a:rPr lang="cs-CZ" smtClean="0"/>
              <a:pPr/>
              <a:t>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649C9-7C94-4A2E-9EDA-EFBF0C0B9F4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73612-C890-495C-98DA-73F6EEA27099}" type="datetimeFigureOut">
              <a:rPr lang="cs-CZ" smtClean="0"/>
              <a:pPr/>
              <a:t>9.12.2013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649C9-7C94-4A2E-9EDA-EFBF0C0B9F4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73612-C890-495C-98DA-73F6EEA27099}" type="datetimeFigureOut">
              <a:rPr lang="cs-CZ" smtClean="0"/>
              <a:pPr/>
              <a:t>9.12.2013</a:t>
            </a:fld>
            <a:endParaRPr lang="cs-CZ" dirty="0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649C9-7C94-4A2E-9EDA-EFBF0C0B9F4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73612-C890-495C-98DA-73F6EEA27099}" type="datetimeFigureOut">
              <a:rPr lang="cs-CZ" smtClean="0"/>
              <a:pPr/>
              <a:t>9.12.2013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649C9-7C94-4A2E-9EDA-EFBF0C0B9F4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73612-C890-495C-98DA-73F6EEA27099}" type="datetimeFigureOut">
              <a:rPr lang="cs-CZ" smtClean="0"/>
              <a:pPr/>
              <a:t>9.12.2013</a:t>
            </a:fld>
            <a:endParaRPr lang="cs-CZ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649C9-7C94-4A2E-9EDA-EFBF0C0B9F4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73612-C890-495C-98DA-73F6EEA27099}" type="datetimeFigureOut">
              <a:rPr lang="cs-CZ" smtClean="0"/>
              <a:pPr/>
              <a:t>9.12.2013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649C9-7C94-4A2E-9EDA-EFBF0C0B9F4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73612-C890-495C-98DA-73F6EEA27099}" type="datetimeFigureOut">
              <a:rPr lang="cs-CZ" smtClean="0"/>
              <a:pPr/>
              <a:t>9.12.2013</a:t>
            </a:fld>
            <a:endParaRPr lang="cs-CZ" dirty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649C9-7C94-4A2E-9EDA-EFBF0C0B9F4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73612-C890-495C-98DA-73F6EEA27099}" type="datetimeFigureOut">
              <a:rPr lang="cs-CZ" smtClean="0"/>
              <a:pPr/>
              <a:t>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649C9-7C94-4A2E-9EDA-EFBF0C0B9F4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BE73612-C890-495C-98DA-73F6EEA27099}" type="datetimeFigureOut">
              <a:rPr lang="cs-CZ" smtClean="0"/>
              <a:pPr/>
              <a:t>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64649C9-7C94-4A2E-9EDA-EFBF0C0B9F4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BE73612-C890-495C-98DA-73F6EEA27099}" type="datetimeFigureOut">
              <a:rPr lang="cs-CZ" smtClean="0"/>
              <a:pPr/>
              <a:t>9.12.2013</a:t>
            </a:fld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 dirty="0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64649C9-7C94-4A2E-9EDA-EFBF0C0B9F4B}" type="slidenum">
              <a:rPr lang="cs-CZ" smtClean="0"/>
              <a:pPr/>
              <a:t>‹#›</a:t>
            </a:fld>
            <a:endParaRPr lang="cs-CZ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Nadpis 1"/>
          <p:cNvSpPr>
            <a:spLocks noGrp="1"/>
          </p:cNvSpPr>
          <p:nvPr>
            <p:ph type="ctrTitle"/>
          </p:nvPr>
        </p:nvSpPr>
        <p:spPr>
          <a:xfrm>
            <a:off x="4643438" y="1196975"/>
            <a:ext cx="4176712" cy="650875"/>
          </a:xfrm>
        </p:spPr>
        <p:txBody>
          <a:bodyPr/>
          <a:lstStyle/>
          <a:p>
            <a:pPr eaLnBrk="1" hangingPunct="1"/>
            <a:r>
              <a:rPr lang="cs-CZ" sz="2800" dirty="0" smtClean="0"/>
              <a:t>Digitální</a:t>
            </a:r>
            <a:r>
              <a:rPr lang="cs-CZ" sz="2400" dirty="0" smtClean="0"/>
              <a:t> </a:t>
            </a:r>
            <a:r>
              <a:rPr lang="cs-CZ" sz="2800" dirty="0" smtClean="0"/>
              <a:t>učební</a:t>
            </a:r>
            <a:r>
              <a:rPr lang="cs-CZ" sz="2400" dirty="0" smtClean="0"/>
              <a:t> </a:t>
            </a:r>
            <a:r>
              <a:rPr lang="cs-CZ" sz="2800" dirty="0" smtClean="0"/>
              <a:t>materiál</a:t>
            </a:r>
            <a:endParaRPr lang="cs-CZ" sz="2400" dirty="0" smtClean="0"/>
          </a:p>
        </p:txBody>
      </p:sp>
      <p:pic>
        <p:nvPicPr>
          <p:cNvPr id="2051" name="Obrázek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5603875" cy="1368425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pic>
        <p:nvPicPr>
          <p:cNvPr id="2052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027988" y="188913"/>
            <a:ext cx="946150" cy="812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086" name="Group 38"/>
          <p:cNvGraphicFramePr>
            <a:graphicFrameLocks noGrp="1"/>
          </p:cNvGraphicFramePr>
          <p:nvPr/>
        </p:nvGraphicFramePr>
        <p:xfrm>
          <a:off x="323850" y="1844675"/>
          <a:ext cx="8496300" cy="4683128"/>
        </p:xfrm>
        <a:graphic>
          <a:graphicData uri="http://schemas.openxmlformats.org/drawingml/2006/table">
            <a:tbl>
              <a:tblPr/>
              <a:tblGrid>
                <a:gridCol w="1263650"/>
                <a:gridCol w="1544638"/>
                <a:gridCol w="2016125"/>
                <a:gridCol w="2305050"/>
                <a:gridCol w="863600"/>
                <a:gridCol w="503237"/>
              </a:tblGrid>
              <a:tr h="3413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Název projektu: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Inovace vzdělávání na SPŠ a VOŠ Písek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Číslo projektu: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CZ.1.07/1.5.00/34.0010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79413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Škola: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Střední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 průmyslová škola a Vyšší odborná škola, Písek, Karla Čapka 402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Předmět: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CJL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Ročník: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04825">
                <a:tc gridSpan="3">
                  <a:txBody>
                    <a:bodyPr/>
                    <a:lstStyle/>
                    <a:p>
                      <a:pPr marL="0" marR="0" lvl="0" indent="120650" algn="r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Téma: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gridSpan="3">
                  <a:txBody>
                    <a:bodyPr/>
                    <a:lstStyle/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Arial" charset="0"/>
                      </a:endParaRPr>
                    </a:p>
                    <a:p>
                      <a:pPr marL="0" marR="0" lvl="0" indent="12065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cs-CZ" sz="3200" dirty="0" smtClean="0"/>
                        <a:t>Přídavná</a:t>
                      </a:r>
                      <a:r>
                        <a:rPr lang="cs-CZ" sz="3200" baseline="0" dirty="0" smtClean="0"/>
                        <a:t> jména</a:t>
                      </a:r>
                      <a:endParaRPr kumimoji="0" lang="cs-CZ" sz="3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cs typeface="Arial" charset="0"/>
                      </a:endParaRPr>
                    </a:p>
                  </a:txBody>
                  <a:tcPr marL="31790" marR="31790" marT="0" marB="0" horzOverflow="overflow">
                    <a:lnL>
                      <a:noFill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rowSpan="4"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23850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Tematický okruh: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imes New Roman" pitchFamily="18" charset="0"/>
                        </a:rPr>
                        <a:t>Pravopis</a:t>
                      </a: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360363">
                <a:tc gridSpan="2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Jméno autora:</a:t>
                      </a: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Mgr. Hana Maříková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Datum tvorby: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prosinec 2013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684213">
                <a:tc gridSpan="3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Kód materiálu: OPVK_1.5_DUM_III/2_CJL_MA035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Calibri" pitchFamily="34" charset="0"/>
                        <a:cs typeface="Times New Roman" pitchFamily="18" charset="0"/>
                      </a:endParaRP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Soubor: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 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+mn-ea"/>
                          <a:cs typeface="Tahoma" pitchFamily="34" charset="0"/>
                        </a:rPr>
                        <a:t>09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VYSTUPY</a:t>
                      </a:r>
                      <a:r>
                        <a:rPr kumimoji="0" 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/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Calibri" pitchFamily="34" charset="0"/>
                        </a:rPr>
                        <a:t>VY_32_INOVACE_CJL_MA</a:t>
                      </a:r>
                      <a:r>
                        <a:rPr kumimoji="0" lang="cs-CZ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cs typeface="Tahoma" pitchFamily="34" charset="0"/>
                        </a:rPr>
                        <a:t>035</a:t>
                      </a: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Calibri" pitchFamily="34" charset="0"/>
                      </a:endParaRPr>
                    </a:p>
                  </a:txBody>
                  <a:tcPr marL="31790" marR="31790" marT="0" marB="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gridSpan="3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  <a:tr h="1728788">
                <a:tc gridSpan="6">
                  <a:txBody>
                    <a:bodyPr/>
                    <a:lstStyle/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Calibri" pitchFamily="34" charset="0"/>
                          <a:cs typeface="Tahoma" pitchFamily="34" charset="0"/>
                        </a:rPr>
                        <a:t>Anotace: Opakování tvarosloví - morfologie, zopakování základních typů a mluvnických kategorií u přídavných jmen</a:t>
                      </a:r>
                    </a:p>
                    <a:p>
                      <a:pPr marL="0" marR="0" lvl="0" indent="12065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cs-CZ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ea typeface="Calibri" pitchFamily="34" charset="0"/>
                        <a:cs typeface="Times New Roman" pitchFamily="18" charset="0"/>
                      </a:endParaRPr>
                    </a:p>
                  </a:txBody>
                  <a:tcPr marL="31790" marR="31790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cs-CZ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Přídavná jména - adjektiva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/>
              <a:t>přídavné </a:t>
            </a:r>
            <a:r>
              <a:rPr lang="cs-CZ" dirty="0"/>
              <a:t>jméno </a:t>
            </a:r>
            <a:r>
              <a:rPr lang="cs-CZ" dirty="0" smtClean="0"/>
              <a:t>- </a:t>
            </a:r>
            <a:r>
              <a:rPr lang="cs-CZ" i="1" dirty="0" smtClean="0"/>
              <a:t>adjektivum</a:t>
            </a:r>
            <a:endParaRPr lang="cs-CZ" dirty="0"/>
          </a:p>
          <a:p>
            <a:r>
              <a:rPr lang="cs-CZ" dirty="0" smtClean="0"/>
              <a:t>ohebný </a:t>
            </a:r>
            <a:r>
              <a:rPr lang="cs-CZ" dirty="0"/>
              <a:t>slovní </a:t>
            </a:r>
            <a:r>
              <a:rPr lang="cs-CZ" dirty="0" smtClean="0"/>
              <a:t>druh</a:t>
            </a:r>
          </a:p>
          <a:p>
            <a:r>
              <a:rPr lang="cs-CZ" dirty="0" smtClean="0"/>
              <a:t>skloňují se</a:t>
            </a:r>
          </a:p>
          <a:p>
            <a:r>
              <a:rPr lang="cs-CZ" dirty="0"/>
              <a:t>j</a:t>
            </a:r>
            <a:r>
              <a:rPr lang="cs-CZ" dirty="0" smtClean="0"/>
              <a:t>ako 2. v pořadí slovních druhů</a:t>
            </a:r>
          </a:p>
          <a:p>
            <a:r>
              <a:rPr lang="cs-CZ" dirty="0" smtClean="0"/>
              <a:t>označují </a:t>
            </a:r>
            <a:r>
              <a:rPr lang="cs-CZ" dirty="0"/>
              <a:t>vlastnosti nebo vztahy</a:t>
            </a:r>
            <a:r>
              <a:rPr lang="cs-CZ" b="1" dirty="0"/>
              <a:t> </a:t>
            </a:r>
            <a:r>
              <a:rPr lang="cs-CZ" dirty="0"/>
              <a:t>podstatných </a:t>
            </a:r>
            <a:r>
              <a:rPr lang="cs-CZ" dirty="0" smtClean="0"/>
              <a:t>jmen</a:t>
            </a:r>
          </a:p>
          <a:p>
            <a:r>
              <a:rPr lang="cs-CZ" dirty="0" smtClean="0"/>
              <a:t>vyjadřují vlastnosti osob, zvířat a věcí označených podstatnými jmény nebo je blíže určují</a:t>
            </a:r>
          </a:p>
          <a:p>
            <a:endParaRPr lang="cs-CZ" dirty="0" smtClean="0"/>
          </a:p>
          <a:p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Přídavná jména jakostní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jakostní</a:t>
            </a:r>
            <a:br>
              <a:rPr lang="cs-CZ" sz="4400" dirty="0" smtClean="0"/>
            </a:br>
            <a:r>
              <a:rPr lang="cs-CZ" sz="4400" dirty="0" smtClean="0"/>
              <a:t>(kvalifikační a kvalitativní) -</a:t>
            </a:r>
            <a:br>
              <a:rPr lang="cs-CZ" sz="4400" dirty="0" smtClean="0"/>
            </a:br>
            <a:r>
              <a:rPr lang="cs-CZ" sz="4400" dirty="0" smtClean="0"/>
              <a:t>vyjadřují vlastnost jako kvalitu, </a:t>
            </a:r>
            <a:br>
              <a:rPr lang="cs-CZ" sz="4400" dirty="0" smtClean="0"/>
            </a:br>
            <a:r>
              <a:rPr lang="cs-CZ" sz="4400" dirty="0" smtClean="0"/>
              <a:t>kterou něco</a:t>
            </a:r>
            <a:endParaRPr lang="cs-CZ" sz="4400" dirty="0"/>
          </a:p>
          <a:p>
            <a:r>
              <a:rPr lang="cs-CZ" sz="4400" dirty="0" smtClean="0"/>
              <a:t>popisují  - mrtvý, studený, horký</a:t>
            </a:r>
          </a:p>
          <a:p>
            <a:r>
              <a:rPr lang="cs-CZ" sz="4400" dirty="0" smtClean="0"/>
              <a:t>hodnotí - dobrý, špatný</a:t>
            </a:r>
            <a:endParaRPr lang="cs-CZ" sz="440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Přídavná jména vztahová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400" dirty="0"/>
              <a:t>v</a:t>
            </a:r>
            <a:r>
              <a:rPr lang="cs-CZ" sz="4400" dirty="0" smtClean="0"/>
              <a:t>ztahová (relační) – </a:t>
            </a:r>
            <a:br>
              <a:rPr lang="cs-CZ" sz="4400" dirty="0" smtClean="0"/>
            </a:br>
            <a:r>
              <a:rPr lang="cs-CZ" sz="4400" dirty="0" smtClean="0"/>
              <a:t>vyjadřují vlastnost jako </a:t>
            </a:r>
            <a:br>
              <a:rPr lang="cs-CZ" sz="4400" dirty="0" smtClean="0"/>
            </a:br>
            <a:r>
              <a:rPr lang="cs-CZ" sz="4400" dirty="0" smtClean="0"/>
              <a:t>- vztah k jevu </a:t>
            </a:r>
            <a:r>
              <a:rPr lang="cs-CZ" sz="4800" dirty="0" smtClean="0"/>
              <a:t>(</a:t>
            </a:r>
            <a:r>
              <a:rPr lang="cs-CZ" sz="4400" dirty="0" smtClean="0"/>
              <a:t>cukr – cukrový)</a:t>
            </a:r>
            <a:br>
              <a:rPr lang="cs-CZ" sz="4400" dirty="0" smtClean="0"/>
            </a:br>
            <a:r>
              <a:rPr lang="cs-CZ" sz="4400" dirty="0" smtClean="0"/>
              <a:t>- vztah k ději  (balit – balicí) </a:t>
            </a:r>
            <a:br>
              <a:rPr lang="cs-CZ" sz="4400" dirty="0" smtClean="0"/>
            </a:br>
            <a:r>
              <a:rPr lang="cs-CZ" sz="4400" dirty="0" smtClean="0"/>
              <a:t>- vztah ke stavu (spánek – spící)</a:t>
            </a:r>
            <a:br>
              <a:rPr lang="cs-CZ" sz="4400" dirty="0" smtClean="0"/>
            </a:br>
            <a:r>
              <a:rPr lang="cs-CZ" sz="4400" dirty="0" smtClean="0"/>
              <a:t>- vztah k okolnosti (zítra – zítřejší)</a:t>
            </a:r>
            <a:endParaRPr lang="cs-CZ" sz="44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Přídavná 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ve větě mají nejčastěji funkci </a:t>
            </a:r>
            <a:br>
              <a:rPr lang="cs-CZ" dirty="0" smtClean="0"/>
            </a:br>
            <a:r>
              <a:rPr lang="cs-CZ" dirty="0" smtClean="0"/>
              <a:t>přívlastku shodného(PKS) nebo doplňku (D)</a:t>
            </a:r>
          </a:p>
          <a:p>
            <a:r>
              <a:rPr lang="cs-CZ" dirty="0" smtClean="0"/>
              <a:t>přídavná jména se zpravidla shodují s rodem podstatného jména, které rozvíjí</a:t>
            </a:r>
          </a:p>
          <a:p>
            <a:r>
              <a:rPr lang="cs-CZ" dirty="0" smtClean="0"/>
              <a:t>shodují se s podstatným jménem v rodě </a:t>
            </a:r>
            <a:br>
              <a:rPr lang="cs-CZ" dirty="0" smtClean="0"/>
            </a:br>
            <a:r>
              <a:rPr lang="cs-CZ" dirty="0" smtClean="0"/>
              <a:t>(životnosti), čísle a pádě</a:t>
            </a:r>
          </a:p>
          <a:p>
            <a:r>
              <a:rPr lang="cs-CZ" dirty="0" smtClean="0"/>
              <a:t>ptáme se na ně: jaký? který? čí?</a:t>
            </a:r>
          </a:p>
          <a:p>
            <a:r>
              <a:rPr lang="cs-CZ" dirty="0" smtClean="0"/>
              <a:t>určujeme u nich pád, číslo, rod, životnost </a:t>
            </a:r>
            <a:br>
              <a:rPr lang="cs-CZ" dirty="0" smtClean="0"/>
            </a:br>
            <a:r>
              <a:rPr lang="cs-CZ" dirty="0" smtClean="0"/>
              <a:t>(druh a vzor)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Přídavná jména </a:t>
            </a:r>
            <a:br>
              <a:rPr lang="cs-CZ" dirty="0" smtClean="0"/>
            </a:br>
            <a:r>
              <a:rPr lang="cs-CZ" dirty="0" smtClean="0"/>
              <a:t>tvrdá, měkká a přivlastňovací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400" dirty="0" smtClean="0"/>
              <a:t>vzory jsou rozděleny </a:t>
            </a:r>
            <a:br>
              <a:rPr lang="cs-CZ" sz="4400" dirty="0" smtClean="0"/>
            </a:br>
            <a:r>
              <a:rPr lang="cs-CZ" sz="4400" dirty="0" smtClean="0"/>
              <a:t>na vzory pro přídavná jména -</a:t>
            </a:r>
            <a:br>
              <a:rPr lang="cs-CZ" sz="4400" dirty="0" smtClean="0"/>
            </a:br>
            <a:r>
              <a:rPr lang="cs-CZ" sz="4400" dirty="0" smtClean="0">
                <a:solidFill>
                  <a:srgbClr val="FF0000"/>
                </a:solidFill>
              </a:rPr>
              <a:t>tvrdá, měkká a přivlastňovací</a:t>
            </a:r>
            <a:endParaRPr lang="cs-CZ" sz="4400" dirty="0">
              <a:solidFill>
                <a:srgbClr val="FF0000"/>
              </a:solidFill>
            </a:endParaRPr>
          </a:p>
          <a:p>
            <a:r>
              <a:rPr lang="cs-CZ" sz="4400" dirty="0"/>
              <a:t>s</a:t>
            </a:r>
            <a:r>
              <a:rPr lang="cs-CZ" sz="4400" dirty="0" smtClean="0"/>
              <a:t>právný vzor poznáme </a:t>
            </a:r>
            <a:br>
              <a:rPr lang="cs-CZ" sz="4400" dirty="0" smtClean="0"/>
            </a:br>
            <a:r>
              <a:rPr lang="cs-CZ" sz="4400" dirty="0" smtClean="0"/>
              <a:t>dle 1. pádu jednotného čísla </a:t>
            </a:r>
            <a:br>
              <a:rPr lang="cs-CZ" sz="4400" dirty="0" smtClean="0"/>
            </a:br>
            <a:r>
              <a:rPr lang="cs-CZ" sz="4400" dirty="0" smtClean="0"/>
              <a:t>ve všech rodech přídavných jmen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Důležité </a:t>
            </a:r>
            <a:r>
              <a:rPr lang="cs-CZ" dirty="0" smtClean="0"/>
              <a:t>pro výběr koncovky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5400" dirty="0"/>
              <a:t>p</a:t>
            </a:r>
            <a:r>
              <a:rPr lang="cs-CZ" sz="5400" dirty="0" smtClean="0"/>
              <a:t>ro výběr správné koncovky je důležité </a:t>
            </a:r>
            <a:r>
              <a:rPr lang="cs-CZ" sz="5400" dirty="0" smtClean="0">
                <a:solidFill>
                  <a:srgbClr val="FF0000"/>
                </a:solidFill>
              </a:rPr>
              <a:t>správně určit číslo a pád přídavného jména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Vzory přídavných jmen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v</a:t>
            </a:r>
            <a:r>
              <a:rPr lang="cs-CZ" sz="4000" dirty="0" smtClean="0"/>
              <a:t>zory jsou slova, podle kterých </a:t>
            </a:r>
            <a:br>
              <a:rPr lang="cs-CZ" sz="4000" dirty="0" smtClean="0"/>
            </a:br>
            <a:r>
              <a:rPr lang="cs-CZ" sz="4000" dirty="0" smtClean="0"/>
              <a:t>se stejně nebo podobně skloňuje skupina přídavných jmen</a:t>
            </a:r>
          </a:p>
          <a:p>
            <a:r>
              <a:rPr lang="cs-CZ" sz="4000" dirty="0"/>
              <a:t>v</a:t>
            </a:r>
            <a:r>
              <a:rPr lang="cs-CZ" sz="4000" dirty="0" smtClean="0"/>
              <a:t>zory přídavných jmen slouží </a:t>
            </a:r>
            <a:br>
              <a:rPr lang="cs-CZ" sz="4000" dirty="0" smtClean="0"/>
            </a:br>
            <a:r>
              <a:rPr lang="cs-CZ" sz="4000" dirty="0" smtClean="0"/>
              <a:t>jako pomůcka pro určení správné koncovky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Vzory přídavných jmen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pro </a:t>
            </a:r>
            <a:r>
              <a:rPr lang="cs-CZ" dirty="0" smtClean="0">
                <a:solidFill>
                  <a:srgbClr val="FF0000"/>
                </a:solidFill>
              </a:rPr>
              <a:t>tvrdá </a:t>
            </a:r>
            <a:r>
              <a:rPr lang="cs-CZ" dirty="0" smtClean="0"/>
              <a:t>přídavná jména: mladý</a:t>
            </a:r>
            <a:br>
              <a:rPr lang="cs-CZ" dirty="0" smtClean="0"/>
            </a:br>
            <a:r>
              <a:rPr lang="cs-CZ" dirty="0" smtClean="0"/>
              <a:t>ten, ta, to - </a:t>
            </a:r>
            <a:r>
              <a:rPr lang="cs-CZ" dirty="0" smtClean="0">
                <a:solidFill>
                  <a:srgbClr val="FF0000"/>
                </a:solidFill>
              </a:rPr>
              <a:t>mladý, mladá, mladé </a:t>
            </a:r>
          </a:p>
          <a:p>
            <a:r>
              <a:rPr lang="cs-CZ" dirty="0" smtClean="0"/>
              <a:t>pro </a:t>
            </a:r>
            <a:r>
              <a:rPr lang="cs-CZ" dirty="0" smtClean="0">
                <a:solidFill>
                  <a:srgbClr val="00B050"/>
                </a:solidFill>
              </a:rPr>
              <a:t>měkká</a:t>
            </a:r>
            <a:r>
              <a:rPr lang="cs-CZ" dirty="0" smtClean="0"/>
              <a:t> přídavná jména: jarní</a:t>
            </a:r>
            <a:br>
              <a:rPr lang="cs-CZ" dirty="0" smtClean="0"/>
            </a:br>
            <a:r>
              <a:rPr lang="cs-CZ" dirty="0" smtClean="0"/>
              <a:t>ten, ta, to - </a:t>
            </a:r>
            <a:r>
              <a:rPr lang="cs-CZ" dirty="0" smtClean="0">
                <a:solidFill>
                  <a:srgbClr val="00B050"/>
                </a:solidFill>
              </a:rPr>
              <a:t>jarní, (jarní, </a:t>
            </a:r>
            <a:r>
              <a:rPr lang="cs-CZ" dirty="0" err="1" smtClean="0">
                <a:solidFill>
                  <a:srgbClr val="00B050"/>
                </a:solidFill>
              </a:rPr>
              <a:t>jarní</a:t>
            </a:r>
            <a:r>
              <a:rPr lang="cs-CZ" dirty="0" smtClean="0">
                <a:solidFill>
                  <a:srgbClr val="00B050"/>
                </a:solidFill>
              </a:rPr>
              <a:t>)</a:t>
            </a:r>
          </a:p>
          <a:p>
            <a:r>
              <a:rPr lang="cs-CZ" dirty="0" smtClean="0"/>
              <a:t>pro </a:t>
            </a:r>
            <a:r>
              <a:rPr lang="cs-CZ" dirty="0" smtClean="0">
                <a:solidFill>
                  <a:schemeClr val="tx2"/>
                </a:solidFill>
              </a:rPr>
              <a:t>přivlastňovací</a:t>
            </a:r>
            <a:r>
              <a:rPr lang="cs-CZ" dirty="0" smtClean="0"/>
              <a:t> přídavná jména: </a:t>
            </a:r>
            <a:br>
              <a:rPr lang="cs-CZ" dirty="0" smtClean="0"/>
            </a:br>
            <a:r>
              <a:rPr lang="cs-CZ" dirty="0" smtClean="0">
                <a:solidFill>
                  <a:schemeClr val="tx2"/>
                </a:solidFill>
              </a:rPr>
              <a:t>otcův, matčin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čí? otcův, otcova, otcovo, </a:t>
            </a:r>
            <a:br>
              <a:rPr lang="cs-CZ" dirty="0" smtClean="0"/>
            </a:br>
            <a:r>
              <a:rPr lang="cs-CZ" dirty="0" smtClean="0"/>
              <a:t>      matčin, matčina, matčino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Tvrdé přídavné jméno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j</a:t>
            </a:r>
            <a:r>
              <a:rPr lang="cs-CZ" dirty="0" smtClean="0"/>
              <a:t>estliže se koncovka </a:t>
            </a:r>
            <a:r>
              <a:rPr lang="cs-CZ" dirty="0" smtClean="0">
                <a:solidFill>
                  <a:srgbClr val="FF0000"/>
                </a:solidFill>
              </a:rPr>
              <a:t>(-ý,-á,-é</a:t>
            </a:r>
            <a:r>
              <a:rPr lang="cs-CZ" dirty="0" smtClean="0"/>
              <a:t>) liší,</a:t>
            </a:r>
            <a:br>
              <a:rPr lang="cs-CZ" dirty="0" smtClean="0"/>
            </a:br>
            <a:r>
              <a:rPr lang="cs-CZ" dirty="0" smtClean="0"/>
              <a:t>jedná se o </a:t>
            </a:r>
            <a:r>
              <a:rPr lang="cs-CZ" dirty="0" smtClean="0">
                <a:solidFill>
                  <a:srgbClr val="FF0000"/>
                </a:solidFill>
              </a:rPr>
              <a:t>tvrdé přídavné jméno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(kdo, co? 1p.) </a:t>
            </a:r>
            <a:br>
              <a:rPr lang="cs-CZ" dirty="0" smtClean="0"/>
            </a:br>
            <a:r>
              <a:rPr lang="cs-CZ" i="1" dirty="0" smtClean="0"/>
              <a:t>ten</a:t>
            </a:r>
            <a:r>
              <a:rPr lang="cs-CZ" dirty="0" smtClean="0"/>
              <a:t> skvělý (student)</a:t>
            </a:r>
            <a:br>
              <a:rPr lang="cs-CZ" dirty="0" smtClean="0"/>
            </a:br>
            <a:r>
              <a:rPr lang="cs-CZ" i="1" dirty="0" smtClean="0"/>
              <a:t>ta</a:t>
            </a:r>
            <a:r>
              <a:rPr lang="cs-CZ" dirty="0" smtClean="0"/>
              <a:t> skvělá (studentka)</a:t>
            </a:r>
            <a:br>
              <a:rPr lang="cs-CZ" dirty="0" smtClean="0"/>
            </a:br>
            <a:r>
              <a:rPr lang="cs-CZ" i="1" dirty="0" smtClean="0"/>
              <a:t>to</a:t>
            </a:r>
            <a:r>
              <a:rPr lang="cs-CZ" dirty="0" smtClean="0"/>
              <a:t> skvělé (auto)</a:t>
            </a:r>
          </a:p>
          <a:p>
            <a:r>
              <a:rPr lang="cs-CZ" dirty="0"/>
              <a:t>s</a:t>
            </a:r>
            <a:r>
              <a:rPr lang="cs-CZ" dirty="0" smtClean="0"/>
              <a:t>kloňujeme je podle vzoru </a:t>
            </a:r>
            <a:r>
              <a:rPr lang="cs-CZ" dirty="0" smtClean="0">
                <a:solidFill>
                  <a:srgbClr val="FF0000"/>
                </a:solidFill>
              </a:rPr>
              <a:t>mladý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Změny souhlásek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 1. a 5. pádě mn. č. r. mužského životného </a:t>
            </a:r>
            <a:br>
              <a:rPr lang="cs-CZ" dirty="0" smtClean="0"/>
            </a:br>
            <a:r>
              <a:rPr lang="cs-CZ" dirty="0" smtClean="0"/>
              <a:t>u vzoru mladý </a:t>
            </a:r>
            <a:r>
              <a:rPr lang="cs-CZ" dirty="0" smtClean="0">
                <a:solidFill>
                  <a:srgbClr val="FF0000"/>
                </a:solidFill>
              </a:rPr>
              <a:t>se mění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>
                <a:solidFill>
                  <a:srgbClr val="FF0000"/>
                </a:solidFill>
              </a:rPr>
              <a:t>některé souhlásky před koncovkou – í</a:t>
            </a:r>
            <a:r>
              <a:rPr lang="cs-CZ" dirty="0" smtClean="0"/>
              <a:t>:</a:t>
            </a:r>
          </a:p>
          <a:p>
            <a:r>
              <a:rPr lang="cs-CZ" dirty="0"/>
              <a:t>h</a:t>
            </a:r>
            <a:r>
              <a:rPr lang="cs-CZ" dirty="0" smtClean="0"/>
              <a:t> v z – ubohý </a:t>
            </a:r>
            <a:r>
              <a:rPr lang="cs-CZ" dirty="0"/>
              <a:t>č</a:t>
            </a:r>
            <a:r>
              <a:rPr lang="cs-CZ" dirty="0" smtClean="0"/>
              <a:t>lověk – ubozí lidé</a:t>
            </a:r>
          </a:p>
          <a:p>
            <a:r>
              <a:rPr lang="cs-CZ" dirty="0"/>
              <a:t>c</a:t>
            </a:r>
            <a:r>
              <a:rPr lang="cs-CZ" dirty="0" smtClean="0"/>
              <a:t>h v š – hluchý – hluší lidé</a:t>
            </a:r>
          </a:p>
          <a:p>
            <a:r>
              <a:rPr lang="cs-CZ" dirty="0"/>
              <a:t>k</a:t>
            </a:r>
            <a:r>
              <a:rPr lang="cs-CZ" dirty="0" smtClean="0"/>
              <a:t> v c – hezký – hezcí</a:t>
            </a:r>
          </a:p>
          <a:p>
            <a:r>
              <a:rPr lang="cs-CZ" dirty="0"/>
              <a:t>r</a:t>
            </a:r>
            <a:r>
              <a:rPr lang="cs-CZ" dirty="0" smtClean="0"/>
              <a:t> v ř – bystrý - bystří</a:t>
            </a:r>
            <a:endParaRPr lang="cs-CZ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Změny zakončení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 1. a 5. pádě mn. č. r. mužského životného </a:t>
            </a:r>
            <a:br>
              <a:rPr lang="cs-CZ" dirty="0" smtClean="0"/>
            </a:br>
            <a:r>
              <a:rPr lang="cs-CZ" dirty="0" smtClean="0"/>
              <a:t>u vzoru mladý </a:t>
            </a:r>
            <a:r>
              <a:rPr lang="cs-CZ" dirty="0" smtClean="0">
                <a:solidFill>
                  <a:srgbClr val="FF0000"/>
                </a:solidFill>
              </a:rPr>
              <a:t>se mění některá zakončení</a:t>
            </a:r>
          </a:p>
          <a:p>
            <a:r>
              <a:rPr lang="cs-CZ" dirty="0" err="1">
                <a:solidFill>
                  <a:srgbClr val="FF0000"/>
                </a:solidFill>
              </a:rPr>
              <a:t>s</a:t>
            </a:r>
            <a:r>
              <a:rPr lang="cs-CZ" dirty="0" err="1" smtClean="0">
                <a:solidFill>
                  <a:srgbClr val="FF0000"/>
                </a:solidFill>
              </a:rPr>
              <a:t>ký</a:t>
            </a:r>
            <a:r>
              <a:rPr lang="cs-CZ" dirty="0" smtClean="0">
                <a:solidFill>
                  <a:srgbClr val="FF0000"/>
                </a:solidFill>
              </a:rPr>
              <a:t> – </a:t>
            </a:r>
            <a:r>
              <a:rPr lang="cs-CZ" dirty="0" err="1" smtClean="0">
                <a:solidFill>
                  <a:srgbClr val="FF0000"/>
                </a:solidFill>
              </a:rPr>
              <a:t>ští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– brněnský hráč – brněnští hráči</a:t>
            </a:r>
            <a:r>
              <a:rPr lang="cs-CZ" dirty="0"/>
              <a:t/>
            </a:r>
            <a:br>
              <a:rPr lang="cs-CZ" dirty="0"/>
            </a:br>
            <a:r>
              <a:rPr lang="cs-CZ" dirty="0" smtClean="0"/>
              <a:t>krkonošský – krkonošští</a:t>
            </a:r>
            <a:br>
              <a:rPr lang="cs-CZ" dirty="0" smtClean="0"/>
            </a:br>
            <a:r>
              <a:rPr lang="cs-CZ" dirty="0" smtClean="0"/>
              <a:t>brandýský – brandýští (pozn.- je-li poslední souhláskou základového slova s, c, </a:t>
            </a:r>
            <a:br>
              <a:rPr lang="cs-CZ" dirty="0" smtClean="0"/>
            </a:br>
            <a:r>
              <a:rPr lang="cs-CZ" dirty="0" smtClean="0"/>
              <a:t>zjednodušuje se:-s-</a:t>
            </a:r>
            <a:r>
              <a:rPr lang="cs-CZ" dirty="0" err="1" smtClean="0"/>
              <a:t>ský</a:t>
            </a:r>
            <a:r>
              <a:rPr lang="cs-CZ" dirty="0"/>
              <a:t> </a:t>
            </a:r>
            <a:r>
              <a:rPr lang="cs-CZ" dirty="0" smtClean="0"/>
              <a:t>v –</a:t>
            </a:r>
            <a:r>
              <a:rPr lang="cs-CZ" dirty="0" err="1" smtClean="0"/>
              <a:t>ský</a:t>
            </a:r>
            <a:r>
              <a:rPr lang="cs-CZ" dirty="0" smtClean="0"/>
              <a:t>)</a:t>
            </a:r>
          </a:p>
          <a:p>
            <a:r>
              <a:rPr lang="cs-CZ" dirty="0" err="1" smtClean="0">
                <a:solidFill>
                  <a:srgbClr val="FF0000"/>
                </a:solidFill>
              </a:rPr>
              <a:t>cký</a:t>
            </a:r>
            <a:r>
              <a:rPr lang="cs-CZ" dirty="0" smtClean="0">
                <a:solidFill>
                  <a:srgbClr val="FF0000"/>
                </a:solidFill>
              </a:rPr>
              <a:t> – </a:t>
            </a:r>
            <a:r>
              <a:rPr lang="cs-CZ" dirty="0" err="1" smtClean="0">
                <a:solidFill>
                  <a:srgbClr val="FF0000"/>
                </a:solidFill>
              </a:rPr>
              <a:t>čtí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– olomoucký – olomoučtí</a:t>
            </a:r>
          </a:p>
          <a:p>
            <a:r>
              <a:rPr lang="cs-CZ" dirty="0" err="1">
                <a:solidFill>
                  <a:srgbClr val="FF0000"/>
                </a:solidFill>
              </a:rPr>
              <a:t>č</a:t>
            </a:r>
            <a:r>
              <a:rPr lang="cs-CZ" dirty="0" err="1" smtClean="0">
                <a:solidFill>
                  <a:srgbClr val="FF0000"/>
                </a:solidFill>
              </a:rPr>
              <a:t>ký</a:t>
            </a:r>
            <a:r>
              <a:rPr lang="cs-CZ" dirty="0" smtClean="0">
                <a:solidFill>
                  <a:srgbClr val="FF0000"/>
                </a:solidFill>
              </a:rPr>
              <a:t> – </a:t>
            </a:r>
            <a:r>
              <a:rPr lang="cs-CZ" dirty="0" err="1" smtClean="0">
                <a:solidFill>
                  <a:srgbClr val="FF0000"/>
                </a:solidFill>
              </a:rPr>
              <a:t>čcí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– maličký - maličcí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Jmenné tvary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4400" dirty="0"/>
              <a:t>u</a:t>
            </a:r>
            <a:r>
              <a:rPr lang="cs-CZ" sz="4400" dirty="0" smtClean="0"/>
              <a:t> některých tvrdých přídavných jmen můžeme tvořit </a:t>
            </a:r>
            <a:br>
              <a:rPr lang="cs-CZ" sz="4400" dirty="0" smtClean="0"/>
            </a:br>
            <a:r>
              <a:rPr lang="cs-CZ" sz="4400" dirty="0" smtClean="0"/>
              <a:t>i </a:t>
            </a:r>
            <a:r>
              <a:rPr lang="cs-CZ" sz="4400" dirty="0" smtClean="0">
                <a:solidFill>
                  <a:srgbClr val="FF0000"/>
                </a:solidFill>
              </a:rPr>
              <a:t>krátké (jmenné) tvary </a:t>
            </a:r>
            <a:r>
              <a:rPr lang="cs-CZ" sz="4400" dirty="0" smtClean="0"/>
              <a:t>- </a:t>
            </a:r>
            <a:br>
              <a:rPr lang="cs-CZ" sz="4400" dirty="0" smtClean="0"/>
            </a:br>
            <a:r>
              <a:rPr lang="cs-CZ" sz="4400" i="1" dirty="0" smtClean="0"/>
              <a:t>hladový - </a:t>
            </a:r>
            <a:r>
              <a:rPr lang="cs-CZ" sz="4400" i="1" dirty="0" err="1" smtClean="0"/>
              <a:t>hladov</a:t>
            </a:r>
            <a:r>
              <a:rPr lang="cs-CZ" sz="4400" dirty="0" smtClean="0"/>
              <a:t> </a:t>
            </a:r>
            <a:br>
              <a:rPr lang="cs-CZ" sz="4400" dirty="0" smtClean="0"/>
            </a:br>
            <a:r>
              <a:rPr lang="cs-CZ" sz="4400" i="1" dirty="0" smtClean="0"/>
              <a:t>šťastný - šťasten</a:t>
            </a:r>
            <a:r>
              <a:rPr lang="cs-CZ" sz="4400" dirty="0" smtClean="0"/>
              <a:t> </a:t>
            </a:r>
          </a:p>
          <a:p>
            <a:r>
              <a:rPr lang="cs-CZ" sz="4400" dirty="0" smtClean="0"/>
              <a:t>užívají se však jen v 1. pádě </a:t>
            </a:r>
            <a:br>
              <a:rPr lang="cs-CZ" sz="4400" dirty="0" smtClean="0"/>
            </a:br>
            <a:r>
              <a:rPr lang="cs-CZ" sz="4400" dirty="0" smtClean="0"/>
              <a:t>a výjimečně ve 4. pádě</a:t>
            </a:r>
          </a:p>
          <a:p>
            <a:endParaRPr lang="cs-CZ" sz="4400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Jmenné tvary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dirty="0" smtClean="0"/>
              <a:t>do dnešní ČJ se jich dochovalo málo – </a:t>
            </a:r>
            <a:br>
              <a:rPr lang="cs-CZ" dirty="0" smtClean="0"/>
            </a:br>
            <a:r>
              <a:rPr lang="cs-CZ" dirty="0" smtClean="0"/>
              <a:t>zdráv, laskav, dlužen, jist, zvědav,…</a:t>
            </a:r>
          </a:p>
          <a:p>
            <a:r>
              <a:rPr lang="cs-CZ" dirty="0"/>
              <a:t>j</a:t>
            </a:r>
            <a:r>
              <a:rPr lang="cs-CZ" dirty="0" smtClean="0"/>
              <a:t>de  o tzv. </a:t>
            </a:r>
            <a:r>
              <a:rPr lang="cs-CZ" dirty="0" smtClean="0">
                <a:solidFill>
                  <a:srgbClr val="FF0000"/>
                </a:solidFill>
              </a:rPr>
              <a:t>jmenné skloňování</a:t>
            </a:r>
          </a:p>
          <a:p>
            <a:r>
              <a:rPr lang="cs-CZ" dirty="0">
                <a:solidFill>
                  <a:srgbClr val="FF0000"/>
                </a:solidFill>
              </a:rPr>
              <a:t>r</a:t>
            </a:r>
            <a:r>
              <a:rPr lang="cs-CZ" dirty="0" smtClean="0">
                <a:solidFill>
                  <a:srgbClr val="FF0000"/>
                </a:solidFill>
              </a:rPr>
              <a:t>ád, ráda, rádo </a:t>
            </a:r>
            <a:r>
              <a:rPr lang="cs-CZ" dirty="0" smtClean="0"/>
              <a:t>– má </a:t>
            </a:r>
            <a:r>
              <a:rPr lang="cs-CZ" dirty="0" smtClean="0">
                <a:solidFill>
                  <a:srgbClr val="FF0000"/>
                </a:solidFill>
              </a:rPr>
              <a:t>jen jmenné tvary</a:t>
            </a:r>
          </a:p>
          <a:p>
            <a:r>
              <a:rPr lang="cs-CZ" dirty="0"/>
              <a:t>j</a:t>
            </a:r>
            <a:r>
              <a:rPr lang="cs-CZ" dirty="0" smtClean="0"/>
              <a:t>menné tvary přídavných jmen často přecházejí </a:t>
            </a:r>
            <a:br>
              <a:rPr lang="cs-CZ" dirty="0" smtClean="0"/>
            </a:br>
            <a:r>
              <a:rPr lang="cs-CZ" dirty="0" smtClean="0"/>
              <a:t>k příslovcím – </a:t>
            </a:r>
            <a:br>
              <a:rPr lang="cs-CZ" dirty="0" smtClean="0"/>
            </a:br>
            <a:r>
              <a:rPr lang="cs-CZ" dirty="0" smtClean="0"/>
              <a:t>smutno, veselo, nutno, možno</a:t>
            </a:r>
          </a:p>
          <a:p>
            <a:r>
              <a:rPr lang="cs-CZ" dirty="0"/>
              <a:t>j</a:t>
            </a:r>
            <a:r>
              <a:rPr lang="cs-CZ" dirty="0" smtClean="0"/>
              <a:t>sou součástí pasivního tvaru slovesného ze slovesných základů – (trpný rod)</a:t>
            </a:r>
            <a:br>
              <a:rPr lang="cs-CZ" dirty="0" smtClean="0"/>
            </a:br>
            <a:r>
              <a:rPr lang="cs-CZ" dirty="0" smtClean="0"/>
              <a:t>je objednán, - a, - o, je nuceni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M</a:t>
            </a:r>
            <a:r>
              <a:rPr lang="cs-CZ" dirty="0" smtClean="0"/>
              <a:t>ěkké přídavné jméno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4000" dirty="0"/>
              <a:t>j</a:t>
            </a:r>
            <a:r>
              <a:rPr lang="cs-CZ" sz="4000" dirty="0" smtClean="0"/>
              <a:t>estliže se koncovka neliší, </a:t>
            </a:r>
            <a:br>
              <a:rPr lang="cs-CZ" sz="4000" dirty="0" smtClean="0"/>
            </a:br>
            <a:r>
              <a:rPr lang="cs-CZ" sz="4000" dirty="0" smtClean="0"/>
              <a:t>je stejná (</a:t>
            </a:r>
            <a:r>
              <a:rPr lang="cs-CZ" sz="4000" dirty="0" smtClean="0">
                <a:solidFill>
                  <a:srgbClr val="00B050"/>
                </a:solidFill>
              </a:rPr>
              <a:t>-í</a:t>
            </a:r>
            <a:r>
              <a:rPr lang="cs-CZ" sz="4000" dirty="0" smtClean="0"/>
              <a:t>),</a:t>
            </a:r>
            <a:r>
              <a:rPr lang="cs-CZ" sz="4000" dirty="0"/>
              <a:t> 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jedná se o </a:t>
            </a:r>
            <a:r>
              <a:rPr lang="cs-CZ" sz="4000" dirty="0" smtClean="0">
                <a:solidFill>
                  <a:srgbClr val="00B050"/>
                </a:solidFill>
              </a:rPr>
              <a:t>měkké přídavné jméno</a:t>
            </a:r>
            <a:r>
              <a:rPr lang="cs-CZ" sz="4000" dirty="0" smtClean="0"/>
              <a:t/>
            </a:r>
            <a:br>
              <a:rPr lang="cs-CZ" sz="4000" dirty="0" smtClean="0"/>
            </a:br>
            <a:r>
              <a:rPr lang="cs-CZ" sz="4000" dirty="0" smtClean="0"/>
              <a:t>(kdo, co? 1. p.) </a:t>
            </a:r>
            <a:r>
              <a:rPr lang="cs-CZ" sz="4000" i="1" dirty="0" smtClean="0"/>
              <a:t>ten</a:t>
            </a:r>
            <a:r>
              <a:rPr lang="cs-CZ" sz="4000" dirty="0" smtClean="0"/>
              <a:t> cizí (student) </a:t>
            </a:r>
            <a:br>
              <a:rPr lang="cs-CZ" sz="4000" dirty="0" smtClean="0"/>
            </a:br>
            <a:r>
              <a:rPr lang="cs-CZ" sz="4000" i="1" dirty="0" smtClean="0"/>
              <a:t>ta</a:t>
            </a:r>
            <a:r>
              <a:rPr lang="cs-CZ" sz="4000" dirty="0" smtClean="0"/>
              <a:t> cizí (studentka)</a:t>
            </a:r>
            <a:br>
              <a:rPr lang="cs-CZ" sz="4000" dirty="0" smtClean="0"/>
            </a:br>
            <a:r>
              <a:rPr lang="cs-CZ" sz="4000" i="1" dirty="0" smtClean="0"/>
              <a:t>to</a:t>
            </a:r>
            <a:r>
              <a:rPr lang="cs-CZ" sz="4000" dirty="0" smtClean="0"/>
              <a:t> cizí (auto)</a:t>
            </a:r>
          </a:p>
          <a:p>
            <a:r>
              <a:rPr lang="cs-CZ" sz="4000" dirty="0"/>
              <a:t>s</a:t>
            </a:r>
            <a:r>
              <a:rPr lang="cs-CZ" sz="4000" dirty="0" smtClean="0"/>
              <a:t>kloňujeme je podle vzoru jarní 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Poznámka 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sz="3600" dirty="0"/>
              <a:t>v</a:t>
            </a:r>
            <a:r>
              <a:rPr lang="cs-CZ" sz="3600" dirty="0" smtClean="0"/>
              <a:t>e spojení s duálovými tvary podstatných  jmen – zdravýma rukama, </a:t>
            </a:r>
            <a:br>
              <a:rPr lang="cs-CZ" sz="3600" dirty="0" smtClean="0"/>
            </a:br>
            <a:r>
              <a:rPr lang="cs-CZ" sz="3600" dirty="0" smtClean="0"/>
              <a:t>             kočičíma očičkama</a:t>
            </a:r>
          </a:p>
          <a:p>
            <a:r>
              <a:rPr lang="cs-CZ" sz="3600" dirty="0" smtClean="0"/>
              <a:t>ale se zdravými návyky, </a:t>
            </a:r>
            <a:br>
              <a:rPr lang="cs-CZ" sz="3600" dirty="0" smtClean="0"/>
            </a:br>
            <a:r>
              <a:rPr lang="cs-CZ" sz="3600" dirty="0" smtClean="0"/>
              <a:t>kočičími tlapkami, kočičími mláďaty</a:t>
            </a:r>
          </a:p>
          <a:p>
            <a:r>
              <a:rPr lang="cs-CZ" sz="3600" dirty="0"/>
              <a:t>n</a:t>
            </a:r>
            <a:r>
              <a:rPr lang="cs-CZ" sz="3600" dirty="0" smtClean="0"/>
              <a:t>esklonná přídavná jména – </a:t>
            </a:r>
            <a:br>
              <a:rPr lang="cs-CZ" sz="3600" dirty="0" smtClean="0"/>
            </a:br>
            <a:r>
              <a:rPr lang="cs-CZ" sz="3600" dirty="0" smtClean="0"/>
              <a:t>lila (odstín), prima, super (člověk)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P</a:t>
            </a:r>
            <a:r>
              <a:rPr lang="cs-CZ" dirty="0" smtClean="0"/>
              <a:t>řivlastňovací přídavné jméno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sz="4000" dirty="0"/>
              <a:t>v</a:t>
            </a:r>
            <a:r>
              <a:rPr lang="cs-CZ" sz="4000" dirty="0" smtClean="0"/>
              <a:t>yjadřuje-li přídavné jméno,</a:t>
            </a:r>
            <a:r>
              <a:rPr lang="cs-CZ" sz="4000" dirty="0" smtClean="0">
                <a:solidFill>
                  <a:srgbClr val="FF0000"/>
                </a:solidFill>
              </a:rPr>
              <a:t> </a:t>
            </a:r>
            <a:r>
              <a:rPr lang="cs-CZ" sz="4000" dirty="0" smtClean="0">
                <a:solidFill>
                  <a:schemeClr val="tx2"/>
                </a:solidFill>
              </a:rPr>
              <a:t>komu patří </a:t>
            </a:r>
            <a:r>
              <a:rPr lang="cs-CZ" sz="4000" dirty="0" smtClean="0"/>
              <a:t>následující podstatné jméno, (čí je),</a:t>
            </a:r>
            <a:br>
              <a:rPr lang="cs-CZ" sz="4000" dirty="0" smtClean="0"/>
            </a:br>
            <a:r>
              <a:rPr lang="cs-CZ" sz="4000" dirty="0" smtClean="0"/>
              <a:t>jedná se </a:t>
            </a:r>
            <a:br>
              <a:rPr lang="cs-CZ" sz="4000" dirty="0" smtClean="0"/>
            </a:br>
            <a:r>
              <a:rPr lang="cs-CZ" sz="4000" dirty="0" smtClean="0"/>
              <a:t>o </a:t>
            </a:r>
            <a:r>
              <a:rPr lang="cs-CZ" sz="4000" dirty="0" smtClean="0">
                <a:solidFill>
                  <a:schemeClr val="tx2"/>
                </a:solidFill>
              </a:rPr>
              <a:t>přivlastňovací přídavné jméno</a:t>
            </a:r>
          </a:p>
          <a:p>
            <a:r>
              <a:rPr lang="cs-CZ" sz="4000" dirty="0"/>
              <a:t>t</a:t>
            </a:r>
            <a:r>
              <a:rPr lang="cs-CZ" sz="4000" dirty="0" smtClean="0"/>
              <a:t>voří se od jmen osob (někdy i zvířat)</a:t>
            </a:r>
          </a:p>
          <a:p>
            <a:r>
              <a:rPr lang="cs-CZ" sz="4000" dirty="0"/>
              <a:t>s</a:t>
            </a:r>
            <a:r>
              <a:rPr lang="cs-CZ" sz="4000" dirty="0" smtClean="0"/>
              <a:t>kloňujeme je podle vzorů: </a:t>
            </a:r>
            <a:br>
              <a:rPr lang="cs-CZ" sz="4000" dirty="0" smtClean="0"/>
            </a:br>
            <a:r>
              <a:rPr lang="cs-CZ" sz="4000" dirty="0" smtClean="0"/>
              <a:t>otcův, matčin</a:t>
            </a:r>
            <a:r>
              <a:rPr lang="cs-CZ" dirty="0" smtClean="0"/>
              <a:t/>
            </a:r>
            <a:br>
              <a:rPr lang="cs-CZ" dirty="0" smtClean="0"/>
            </a:br>
            <a:endParaRPr lang="cs-CZ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1. p. přivlastňovacích příd. </a:t>
            </a:r>
            <a:r>
              <a:rPr lang="cs-CZ" dirty="0" err="1" smtClean="0"/>
              <a:t>jm</a:t>
            </a:r>
            <a:r>
              <a:rPr lang="cs-CZ" dirty="0" smtClean="0"/>
              <a:t>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cs-CZ" sz="4400" dirty="0" smtClean="0"/>
              <a:t>(čí?) otcovi, matčini (sourozenci, bratranci, rodiče, koně)</a:t>
            </a:r>
          </a:p>
          <a:p>
            <a:r>
              <a:rPr lang="cs-CZ" sz="4400" dirty="0" smtClean="0"/>
              <a:t>(čí?) otcovy, matčiny (karty, sestřenice,  děti)</a:t>
            </a:r>
          </a:p>
          <a:p>
            <a:r>
              <a:rPr lang="cs-CZ" sz="4400" dirty="0"/>
              <a:t>p</a:t>
            </a:r>
            <a:r>
              <a:rPr lang="cs-CZ" sz="4400" dirty="0" smtClean="0"/>
              <a:t>řivlastňovací přídavná jména mají </a:t>
            </a:r>
            <a:br>
              <a:rPr lang="cs-CZ" sz="4400" dirty="0" smtClean="0"/>
            </a:br>
            <a:r>
              <a:rPr lang="cs-CZ" sz="4400" dirty="0" smtClean="0"/>
              <a:t>v 1. p. č. </a:t>
            </a:r>
            <a:r>
              <a:rPr lang="cs-CZ" sz="4400" dirty="0" err="1" smtClean="0"/>
              <a:t>j</a:t>
            </a:r>
            <a:r>
              <a:rPr lang="cs-CZ" sz="4400" dirty="0" smtClean="0"/>
              <a:t>. </a:t>
            </a:r>
            <a:br>
              <a:rPr lang="cs-CZ" sz="4400" dirty="0" smtClean="0"/>
            </a:br>
            <a:r>
              <a:rPr lang="cs-CZ" sz="4400" dirty="0" smtClean="0"/>
              <a:t>koncovky:  </a:t>
            </a:r>
            <a:r>
              <a:rPr lang="cs-CZ" sz="4400" i="1" dirty="0" smtClean="0"/>
              <a:t>-</a:t>
            </a:r>
            <a:r>
              <a:rPr lang="cs-CZ" sz="4400" i="1" dirty="0" err="1" smtClean="0"/>
              <a:t>ův</a:t>
            </a:r>
            <a:r>
              <a:rPr lang="cs-CZ" sz="4400" i="1" dirty="0" smtClean="0"/>
              <a:t>, -</a:t>
            </a:r>
            <a:r>
              <a:rPr lang="cs-CZ" sz="4400" i="1" dirty="0" err="1" smtClean="0"/>
              <a:t>ova</a:t>
            </a:r>
            <a:r>
              <a:rPr lang="cs-CZ" sz="4400" i="1" dirty="0" smtClean="0"/>
              <a:t>, -</a:t>
            </a:r>
            <a:r>
              <a:rPr lang="cs-CZ" sz="4400" i="1" dirty="0" err="1" smtClean="0"/>
              <a:t>ovo</a:t>
            </a:r>
            <a:r>
              <a:rPr lang="cs-CZ" sz="4400" i="1" dirty="0" smtClean="0"/>
              <a:t> </a:t>
            </a:r>
            <a:br>
              <a:rPr lang="cs-CZ" sz="4400" i="1" dirty="0" smtClean="0"/>
            </a:br>
            <a:r>
              <a:rPr lang="cs-CZ" sz="4400" i="1" dirty="0" smtClean="0"/>
              <a:t>            </a:t>
            </a:r>
            <a:r>
              <a:rPr lang="cs-CZ" sz="4400" dirty="0" smtClean="0"/>
              <a:t>        </a:t>
            </a:r>
            <a:r>
              <a:rPr lang="cs-CZ" sz="4400" i="1" dirty="0" smtClean="0"/>
              <a:t>-in, -</a:t>
            </a:r>
            <a:r>
              <a:rPr lang="cs-CZ" sz="4400" i="1" dirty="0" err="1" smtClean="0"/>
              <a:t>ina</a:t>
            </a:r>
            <a:r>
              <a:rPr lang="cs-CZ" sz="4400" i="1" dirty="0" smtClean="0"/>
              <a:t>, -</a:t>
            </a:r>
            <a:r>
              <a:rPr lang="cs-CZ" sz="4400" i="1" dirty="0" err="1" smtClean="0"/>
              <a:t>ino</a:t>
            </a:r>
            <a:r>
              <a:rPr lang="cs-CZ" sz="4400" i="1" dirty="0" smtClean="0"/>
              <a:t> </a:t>
            </a:r>
            <a:endParaRPr lang="cs-CZ" sz="4400" dirty="0"/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Přídavná jména přivlastňovací </a:t>
            </a:r>
            <a:br>
              <a:rPr lang="cs-CZ" dirty="0" smtClean="0"/>
            </a:br>
            <a:r>
              <a:rPr lang="cs-CZ" dirty="0" smtClean="0"/>
              <a:t>od vlastních jmen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sz="4000" dirty="0"/>
              <a:t>p</a:t>
            </a:r>
            <a:r>
              <a:rPr lang="cs-CZ" sz="4000" dirty="0" smtClean="0"/>
              <a:t>řídavná jména vytvořená </a:t>
            </a:r>
            <a:br>
              <a:rPr lang="cs-CZ" sz="4000" dirty="0" smtClean="0"/>
            </a:br>
            <a:r>
              <a:rPr lang="cs-CZ" sz="4000" dirty="0" smtClean="0"/>
              <a:t>od jmen vlastních </a:t>
            </a:r>
            <a:br>
              <a:rPr lang="cs-CZ" sz="4000" dirty="0" smtClean="0"/>
            </a:br>
            <a:r>
              <a:rPr lang="cs-CZ" sz="4000" dirty="0" smtClean="0"/>
              <a:t>píšeme </a:t>
            </a:r>
            <a:r>
              <a:rPr lang="cs-CZ" sz="4000" dirty="0" smtClean="0">
                <a:solidFill>
                  <a:srgbClr val="FF0000"/>
                </a:solidFill>
              </a:rPr>
              <a:t>s velkým začátečním písmenem</a:t>
            </a:r>
            <a:r>
              <a:rPr lang="cs-CZ" sz="4000" dirty="0" smtClean="0"/>
              <a:t> – </a:t>
            </a:r>
          </a:p>
          <a:p>
            <a:r>
              <a:rPr lang="cs-CZ" sz="4000" dirty="0" smtClean="0"/>
              <a:t>Krok – </a:t>
            </a:r>
            <a:r>
              <a:rPr lang="cs-CZ" sz="4000" dirty="0" err="1" smtClean="0"/>
              <a:t>Krokovy</a:t>
            </a:r>
            <a:r>
              <a:rPr lang="cs-CZ" sz="4000" dirty="0" smtClean="0"/>
              <a:t> dcery </a:t>
            </a:r>
          </a:p>
          <a:p>
            <a:r>
              <a:rPr lang="cs-CZ" sz="4000" dirty="0" smtClean="0"/>
              <a:t>Libuše – Libušin soud</a:t>
            </a:r>
          </a:p>
          <a:p>
            <a:r>
              <a:rPr lang="cs-CZ" sz="4000" dirty="0" smtClean="0"/>
              <a:t>Čapek – Čapkovy povídky</a:t>
            </a:r>
            <a:endParaRPr lang="cs-CZ" sz="4000" dirty="0"/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Poznámka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e spojení s duálovými tvary podstatných jmen – s otcovýma, matčinýma očima</a:t>
            </a:r>
            <a:br>
              <a:rPr lang="cs-CZ" dirty="0" smtClean="0"/>
            </a:br>
            <a:r>
              <a:rPr lang="cs-CZ" dirty="0" smtClean="0"/>
              <a:t>ale matčini rodiče, matčiny sestry</a:t>
            </a:r>
          </a:p>
          <a:p>
            <a:r>
              <a:rPr lang="cs-CZ" dirty="0"/>
              <a:t>n</a:t>
            </a:r>
            <a:r>
              <a:rPr lang="cs-CZ" dirty="0" smtClean="0"/>
              <a:t>esklonná přivlastňovací př. </a:t>
            </a:r>
            <a:r>
              <a:rPr lang="cs-CZ" dirty="0" err="1"/>
              <a:t>j</a:t>
            </a:r>
            <a:r>
              <a:rPr lang="cs-CZ" dirty="0" err="1" smtClean="0"/>
              <a:t>m</a:t>
            </a:r>
            <a:r>
              <a:rPr lang="cs-CZ" dirty="0" smtClean="0"/>
              <a:t>. – </a:t>
            </a:r>
            <a:br>
              <a:rPr lang="cs-CZ" dirty="0" smtClean="0"/>
            </a:br>
            <a:r>
              <a:rPr lang="cs-CZ" dirty="0" err="1" smtClean="0"/>
              <a:t>Novákovic</a:t>
            </a:r>
            <a:r>
              <a:rPr lang="cs-CZ" dirty="0" smtClean="0"/>
              <a:t>, k </a:t>
            </a:r>
            <a:r>
              <a:rPr lang="cs-CZ" dirty="0" err="1" smtClean="0"/>
              <a:t>Novákovic</a:t>
            </a:r>
            <a:r>
              <a:rPr lang="cs-CZ" dirty="0" smtClean="0"/>
              <a:t> (rodině) - hovorově</a:t>
            </a:r>
          </a:p>
          <a:p>
            <a:r>
              <a:rPr lang="cs-CZ" dirty="0"/>
              <a:t>a</a:t>
            </a:r>
            <a:r>
              <a:rPr lang="cs-CZ" dirty="0" smtClean="0"/>
              <a:t>le Novákovi (manželé) na nás počkali – 1. p.;</a:t>
            </a:r>
            <a:br>
              <a:rPr lang="cs-CZ" dirty="0" smtClean="0"/>
            </a:br>
            <a:r>
              <a:rPr lang="cs-CZ" dirty="0" smtClean="0"/>
              <a:t>navštívíme (manžele) Novákovy – 4. p.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Přídavná jména od sloves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dirty="0"/>
              <a:t>n</a:t>
            </a:r>
            <a:r>
              <a:rPr lang="cs-CZ" dirty="0" smtClean="0"/>
              <a:t>ěkterá </a:t>
            </a:r>
            <a:r>
              <a:rPr lang="cs-CZ" dirty="0"/>
              <a:t>přídavná jména jsou utvořena </a:t>
            </a:r>
            <a:r>
              <a:rPr lang="cs-CZ" dirty="0" smtClean="0"/>
              <a:t/>
            </a:r>
            <a:br>
              <a:rPr lang="cs-CZ" dirty="0" smtClean="0"/>
            </a:br>
            <a:r>
              <a:rPr lang="cs-CZ" dirty="0" smtClean="0"/>
              <a:t>ze </a:t>
            </a:r>
            <a:r>
              <a:rPr lang="cs-CZ" dirty="0"/>
              <a:t>sloves (</a:t>
            </a:r>
            <a:r>
              <a:rPr lang="cs-CZ" i="1" dirty="0"/>
              <a:t>běžet - </a:t>
            </a:r>
            <a:r>
              <a:rPr lang="cs-CZ" i="1" dirty="0" smtClean="0"/>
              <a:t>běžící</a:t>
            </a:r>
            <a:r>
              <a:rPr lang="cs-CZ" dirty="0" smtClean="0"/>
              <a:t>)</a:t>
            </a:r>
          </a:p>
          <a:p>
            <a:r>
              <a:rPr lang="cs-CZ" dirty="0"/>
              <a:t>č</a:t>
            </a:r>
            <a:r>
              <a:rPr lang="cs-CZ" dirty="0" smtClean="0"/>
              <a:t>istit – čisticí (prostředek k čištění)</a:t>
            </a:r>
            <a:br>
              <a:rPr lang="cs-CZ" dirty="0" smtClean="0"/>
            </a:br>
            <a:r>
              <a:rPr lang="cs-CZ" dirty="0" smtClean="0"/>
              <a:t>             čistící (ten, který něco čistí)</a:t>
            </a:r>
          </a:p>
          <a:p>
            <a:r>
              <a:rPr lang="cs-CZ" dirty="0"/>
              <a:t>m</a:t>
            </a:r>
            <a:r>
              <a:rPr lang="cs-CZ" dirty="0" smtClean="0"/>
              <a:t>ěřit – měřicí technika (prostředky k měření)</a:t>
            </a:r>
            <a:br>
              <a:rPr lang="cs-CZ" dirty="0" smtClean="0"/>
            </a:br>
            <a:r>
              <a:rPr lang="cs-CZ" dirty="0" smtClean="0"/>
              <a:t>              měřící – ten, kdo měří</a:t>
            </a:r>
          </a:p>
          <a:p>
            <a:r>
              <a:rPr lang="cs-CZ" dirty="0"/>
              <a:t>b</a:t>
            </a:r>
            <a:r>
              <a:rPr lang="cs-CZ" dirty="0" smtClean="0"/>
              <a:t>alit – balicí papír (prostředek k balení)</a:t>
            </a:r>
            <a:br>
              <a:rPr lang="cs-CZ" dirty="0" smtClean="0"/>
            </a:br>
            <a:r>
              <a:rPr lang="cs-CZ" dirty="0" smtClean="0"/>
              <a:t>            balící – ten, kdo balí</a:t>
            </a:r>
          </a:p>
          <a:p>
            <a:endParaRPr lang="cs-CZ" dirty="0" smtClean="0"/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smtClean="0"/>
              <a:t>Z přídavných jmen tvoříme: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400" dirty="0" smtClean="0"/>
              <a:t>příslovce (</a:t>
            </a:r>
            <a:r>
              <a:rPr lang="cs-CZ" sz="4400" i="1" dirty="0" smtClean="0"/>
              <a:t>chytrý - chytře</a:t>
            </a:r>
            <a:r>
              <a:rPr lang="cs-CZ" sz="4400" dirty="0" smtClean="0"/>
              <a:t>) </a:t>
            </a:r>
          </a:p>
          <a:p>
            <a:r>
              <a:rPr lang="cs-CZ" sz="4400" dirty="0" smtClean="0"/>
              <a:t>nebo podstatná jména </a:t>
            </a:r>
            <a:br>
              <a:rPr lang="cs-CZ" sz="4400" dirty="0" smtClean="0"/>
            </a:br>
            <a:r>
              <a:rPr lang="cs-CZ" sz="4400" dirty="0" smtClean="0"/>
              <a:t>(</a:t>
            </a:r>
            <a:r>
              <a:rPr lang="cs-CZ" sz="4400" i="1" dirty="0" smtClean="0"/>
              <a:t>barevný - barevnost</a:t>
            </a:r>
            <a:r>
              <a:rPr lang="cs-CZ" sz="4400" dirty="0" smtClean="0"/>
              <a:t>)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Zpodstatnělá přídavná jména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4000" dirty="0"/>
              <a:t>n</a:t>
            </a:r>
            <a:r>
              <a:rPr lang="cs-CZ" sz="4000" dirty="0" smtClean="0"/>
              <a:t>ěkterá přídavná jména jsou zpodstatnělá </a:t>
            </a:r>
            <a:endParaRPr lang="cs-CZ" sz="4000" dirty="0"/>
          </a:p>
          <a:p>
            <a:r>
              <a:rPr lang="cs-CZ" sz="4000" dirty="0" smtClean="0"/>
              <a:t>ve větě mají funkci podstatných jmen</a:t>
            </a:r>
          </a:p>
          <a:p>
            <a:r>
              <a:rPr lang="cs-CZ" sz="4000" dirty="0" smtClean="0"/>
              <a:t>např. </a:t>
            </a:r>
            <a:r>
              <a:rPr lang="cs-CZ" sz="4000" i="1" dirty="0" smtClean="0"/>
              <a:t>hajný, průvodčí, stříbrný, </a:t>
            </a:r>
            <a:br>
              <a:rPr lang="cs-CZ" sz="4000" i="1" dirty="0" smtClean="0"/>
            </a:br>
            <a:r>
              <a:rPr lang="cs-CZ" sz="4000" i="1" dirty="0" smtClean="0"/>
              <a:t>bytná, vstupné, hovězí   </a:t>
            </a:r>
            <a:endParaRPr lang="cs-CZ" sz="4000" dirty="0" smtClean="0"/>
          </a:p>
          <a:p>
            <a:endParaRPr lang="cs-CZ" dirty="0"/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                                                             Stupňování přídavných jmen</a:t>
            </a:r>
            <a:r>
              <a:rPr lang="cs-CZ" b="1" dirty="0" smtClean="0"/>
              <a:t/>
            </a:r>
            <a:br>
              <a:rPr lang="cs-CZ" b="1" dirty="0" smtClean="0"/>
            </a:b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cs-CZ" dirty="0"/>
              <a:t>p</a:t>
            </a:r>
            <a:r>
              <a:rPr lang="cs-CZ" dirty="0" smtClean="0"/>
              <a:t>řídavná </a:t>
            </a:r>
            <a:r>
              <a:rPr lang="cs-CZ" dirty="0"/>
              <a:t>jména </a:t>
            </a:r>
            <a:r>
              <a:rPr lang="cs-CZ" dirty="0" smtClean="0"/>
              <a:t>můžeme stupňovat </a:t>
            </a:r>
            <a:br>
              <a:rPr lang="cs-CZ" dirty="0" smtClean="0"/>
            </a:br>
            <a:r>
              <a:rPr lang="cs-CZ" dirty="0" smtClean="0"/>
              <a:t>ve </a:t>
            </a:r>
            <a:r>
              <a:rPr lang="cs-CZ" dirty="0"/>
              <a:t>třech stupních:</a:t>
            </a:r>
          </a:p>
          <a:p>
            <a:pPr lvl="0"/>
            <a:r>
              <a:rPr lang="cs-CZ" dirty="0" smtClean="0">
                <a:solidFill>
                  <a:srgbClr val="FF0000"/>
                </a:solidFill>
              </a:rPr>
              <a:t>pozitiv </a:t>
            </a:r>
            <a:r>
              <a:rPr lang="cs-CZ" dirty="0"/>
              <a:t>- základní </a:t>
            </a:r>
            <a:r>
              <a:rPr lang="cs-CZ" dirty="0" smtClean="0"/>
              <a:t>1. stupeň (</a:t>
            </a:r>
            <a:r>
              <a:rPr lang="cs-CZ" i="1" dirty="0" smtClean="0"/>
              <a:t>Jana </a:t>
            </a:r>
            <a:r>
              <a:rPr lang="cs-CZ" i="1" dirty="0"/>
              <a:t>je </a:t>
            </a:r>
            <a:r>
              <a:rPr lang="cs-CZ" b="1" i="1" dirty="0" smtClean="0"/>
              <a:t>vysoká</a:t>
            </a:r>
            <a:r>
              <a:rPr lang="cs-CZ" i="1" dirty="0" smtClean="0"/>
              <a:t>.</a:t>
            </a:r>
            <a:r>
              <a:rPr lang="cs-CZ" dirty="0" smtClean="0"/>
              <a:t>)</a:t>
            </a:r>
            <a:endParaRPr lang="cs-CZ" dirty="0"/>
          </a:p>
          <a:p>
            <a:pPr lvl="0"/>
            <a:r>
              <a:rPr lang="cs-CZ" dirty="0" smtClean="0">
                <a:solidFill>
                  <a:srgbClr val="FF0000"/>
                </a:solidFill>
              </a:rPr>
              <a:t>komparativ</a:t>
            </a:r>
            <a:r>
              <a:rPr lang="cs-CZ" dirty="0" smtClean="0"/>
              <a:t> </a:t>
            </a:r>
            <a:r>
              <a:rPr lang="cs-CZ" dirty="0"/>
              <a:t>- </a:t>
            </a:r>
            <a:r>
              <a:rPr lang="cs-CZ" dirty="0" smtClean="0"/>
              <a:t>2. stupeň - porovnává </a:t>
            </a:r>
            <a:r>
              <a:rPr lang="cs-CZ" dirty="0"/>
              <a:t>dva subjekty </a:t>
            </a:r>
            <a:r>
              <a:rPr lang="cs-CZ" dirty="0" smtClean="0"/>
              <a:t>(</a:t>
            </a:r>
            <a:r>
              <a:rPr lang="cs-CZ" i="1" dirty="0" smtClean="0"/>
              <a:t>Jana </a:t>
            </a:r>
            <a:r>
              <a:rPr lang="cs-CZ" i="1" dirty="0"/>
              <a:t>je </a:t>
            </a:r>
            <a:r>
              <a:rPr lang="cs-CZ" b="1" i="1" dirty="0"/>
              <a:t>vyšší</a:t>
            </a:r>
            <a:r>
              <a:rPr lang="cs-CZ" i="1" dirty="0"/>
              <a:t> než </a:t>
            </a:r>
            <a:r>
              <a:rPr lang="cs-CZ" i="1" dirty="0" smtClean="0"/>
              <a:t>Monika.</a:t>
            </a:r>
            <a:r>
              <a:rPr lang="cs-CZ" dirty="0" smtClean="0"/>
              <a:t>) </a:t>
            </a:r>
            <a:br>
              <a:rPr lang="cs-CZ" dirty="0" smtClean="0"/>
            </a:br>
            <a:r>
              <a:rPr lang="cs-CZ" dirty="0" smtClean="0"/>
              <a:t>- je tvořen z 1. stupně pomocí přípon</a:t>
            </a:r>
            <a:endParaRPr lang="cs-CZ" dirty="0"/>
          </a:p>
          <a:p>
            <a:pPr lvl="0"/>
            <a:r>
              <a:rPr lang="cs-CZ" dirty="0" smtClean="0">
                <a:solidFill>
                  <a:srgbClr val="FF0000"/>
                </a:solidFill>
              </a:rPr>
              <a:t>superlativ</a:t>
            </a:r>
            <a:r>
              <a:rPr lang="cs-CZ" dirty="0" smtClean="0"/>
              <a:t> </a:t>
            </a:r>
            <a:r>
              <a:rPr lang="cs-CZ" dirty="0"/>
              <a:t>- </a:t>
            </a:r>
            <a:r>
              <a:rPr lang="cs-CZ" dirty="0" smtClean="0"/>
              <a:t>3. stupeň - vymezuje </a:t>
            </a:r>
            <a:r>
              <a:rPr lang="cs-CZ" dirty="0"/>
              <a:t>jeden subjekt z celku </a:t>
            </a:r>
            <a:r>
              <a:rPr lang="cs-CZ" dirty="0" smtClean="0"/>
              <a:t>(Jana </a:t>
            </a:r>
            <a:r>
              <a:rPr lang="cs-CZ" i="1" dirty="0" smtClean="0"/>
              <a:t>je </a:t>
            </a:r>
            <a:r>
              <a:rPr lang="cs-CZ" b="1" i="1" dirty="0"/>
              <a:t>nejvyšší</a:t>
            </a:r>
            <a:r>
              <a:rPr lang="cs-CZ" i="1" dirty="0"/>
              <a:t> ze </a:t>
            </a:r>
            <a:r>
              <a:rPr lang="cs-CZ" i="1" dirty="0" smtClean="0"/>
              <a:t>třídy.</a:t>
            </a:r>
            <a:r>
              <a:rPr lang="cs-CZ" dirty="0" smtClean="0"/>
              <a:t>) </a:t>
            </a:r>
            <a:br>
              <a:rPr lang="cs-CZ" dirty="0" smtClean="0"/>
            </a:br>
            <a:r>
              <a:rPr lang="cs-CZ" dirty="0" smtClean="0"/>
              <a:t>– je tvořen z tvaru 2. stupně + předpony </a:t>
            </a:r>
            <a:r>
              <a:rPr lang="cs-CZ" dirty="0" err="1" smtClean="0"/>
              <a:t>nej</a:t>
            </a:r>
            <a:r>
              <a:rPr lang="cs-CZ" dirty="0" smtClean="0"/>
              <a:t>-</a:t>
            </a:r>
            <a:endParaRPr lang="cs-CZ" dirty="0"/>
          </a:p>
          <a:p>
            <a:endParaRPr lang="cs-CZ" dirty="0"/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cs-CZ" dirty="0" smtClean="0"/>
              <a:t>Pravidelné a nepravidelné stupňování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v</a:t>
            </a:r>
            <a:r>
              <a:rPr lang="cs-CZ" dirty="0" smtClean="0"/>
              <a:t>ětšina přídavných jmen se stupňuje </a:t>
            </a:r>
            <a:r>
              <a:rPr lang="cs-CZ" dirty="0" smtClean="0">
                <a:solidFill>
                  <a:srgbClr val="FF0000"/>
                </a:solidFill>
              </a:rPr>
              <a:t>pravidelně </a:t>
            </a:r>
          </a:p>
          <a:p>
            <a:r>
              <a:rPr lang="cs-CZ" dirty="0" smtClean="0"/>
              <a:t>některá (zpravidla ta nejběžněji užívaná) </a:t>
            </a:r>
            <a:br>
              <a:rPr lang="cs-CZ" dirty="0" smtClean="0"/>
            </a:br>
            <a:r>
              <a:rPr lang="cs-CZ" dirty="0" smtClean="0"/>
              <a:t>se stupňují </a:t>
            </a:r>
            <a:r>
              <a:rPr lang="cs-CZ" dirty="0" smtClean="0">
                <a:solidFill>
                  <a:srgbClr val="FF0000"/>
                </a:solidFill>
              </a:rPr>
              <a:t>nepravidelně</a:t>
            </a:r>
            <a:r>
              <a:rPr lang="cs-CZ" i="1" dirty="0" smtClean="0"/>
              <a:t/>
            </a:r>
            <a:br>
              <a:rPr lang="cs-CZ" i="1" dirty="0" smtClean="0"/>
            </a:br>
            <a:r>
              <a:rPr lang="cs-CZ" i="1" dirty="0" smtClean="0"/>
              <a:t>dobrý </a:t>
            </a:r>
            <a:r>
              <a:rPr lang="cs-CZ" i="1" dirty="0"/>
              <a:t>- lepší </a:t>
            </a:r>
            <a:r>
              <a:rPr lang="cs-CZ" i="1" dirty="0" smtClean="0"/>
              <a:t>– nejlepší, </a:t>
            </a:r>
            <a:br>
              <a:rPr lang="cs-CZ" i="1" dirty="0" smtClean="0"/>
            </a:br>
            <a:r>
              <a:rPr lang="cs-CZ" i="1" dirty="0" smtClean="0"/>
              <a:t>špatný (zlý) – horší – nejhorší, </a:t>
            </a:r>
            <a:br>
              <a:rPr lang="cs-CZ" i="1" dirty="0" smtClean="0"/>
            </a:br>
            <a:r>
              <a:rPr lang="cs-CZ" i="1" dirty="0" smtClean="0"/>
              <a:t>malý – menší – nejmenší,…</a:t>
            </a:r>
          </a:p>
          <a:p>
            <a:r>
              <a:rPr lang="cs-CZ" smtClean="0">
                <a:solidFill>
                  <a:srgbClr val="FF0000"/>
                </a:solidFill>
              </a:rPr>
              <a:t>2</a:t>
            </a:r>
            <a:r>
              <a:rPr lang="cs-CZ" dirty="0" smtClean="0">
                <a:solidFill>
                  <a:srgbClr val="FF0000"/>
                </a:solidFill>
              </a:rPr>
              <a:t>. a 3. stupeň se skloňuje podle vzoru jarní</a:t>
            </a:r>
            <a:endParaRPr lang="cs-CZ" dirty="0"/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cs-CZ" dirty="0" smtClean="0"/>
              <a:t>SOCHROVÁ, Marie. </a:t>
            </a:r>
            <a:r>
              <a:rPr lang="cs-CZ" i="1" dirty="0" smtClean="0"/>
              <a:t>Školní pravidla českého pravopisu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Praha: Fragment, 2012, 368 s. Pravidla a přehledy. ISBN 978-80-253-1449-4. </a:t>
            </a:r>
          </a:p>
          <a:p>
            <a:r>
              <a:rPr lang="cs-CZ" i="1" dirty="0" smtClean="0"/>
              <a:t>Pravidla českého pravopisu. Školní vydání včetně Dodatku</a:t>
            </a:r>
            <a:r>
              <a:rPr lang="cs-CZ" dirty="0" smtClean="0"/>
              <a:t>. 1.vyd. Praha: Fortuna, 1999, 383 s. ISBN 80-716-8679-4. </a:t>
            </a:r>
          </a:p>
          <a:p>
            <a:r>
              <a:rPr lang="cs-CZ" dirty="0" smtClean="0"/>
              <a:t>SOCHROVÁ, Marie. SOCHROVÁ MARIE. </a:t>
            </a:r>
            <a:r>
              <a:rPr lang="cs-CZ" i="1" dirty="0" smtClean="0"/>
              <a:t>Český jazyk v kostce</a:t>
            </a:r>
            <a:r>
              <a:rPr lang="cs-CZ" dirty="0" smtClean="0"/>
              <a:t>. 1. </a:t>
            </a:r>
            <a:r>
              <a:rPr lang="cs-CZ" dirty="0" err="1" smtClean="0"/>
              <a:t>vyd</a:t>
            </a:r>
            <a:r>
              <a:rPr lang="cs-CZ" dirty="0" smtClean="0"/>
              <a:t>. Havlíčkův Brod: Fragment, 1996, 104 s. ISBN 80-720-0041-1.</a:t>
            </a:r>
          </a:p>
          <a:p>
            <a:r>
              <a:rPr lang="cs-CZ" dirty="0" smtClean="0"/>
              <a:t>DVOŘÁKOVÁ, Zdeňka, Vlastimil STYBLÍK a Karla ONDRÁŠKOVÁ. </a:t>
            </a:r>
            <a:r>
              <a:rPr lang="cs-CZ" i="1" dirty="0" smtClean="0"/>
              <a:t>Český jazyk pro 5. ročník základní školy</a:t>
            </a:r>
            <a:r>
              <a:rPr lang="cs-CZ" dirty="0" smtClean="0"/>
              <a:t>. 2. </a:t>
            </a:r>
            <a:r>
              <a:rPr lang="cs-CZ" dirty="0" err="1" smtClean="0"/>
              <a:t>vyd</a:t>
            </a:r>
            <a:r>
              <a:rPr lang="cs-CZ" dirty="0" smtClean="0"/>
              <a:t>. Praha: SPN - pedagogické nakladatelství, 2001, 182 s. ISBN </a:t>
            </a:r>
            <a:r>
              <a:rPr lang="cs-CZ" dirty="0" err="1" smtClean="0"/>
              <a:t>ISBN</a:t>
            </a:r>
            <a:r>
              <a:rPr lang="cs-CZ" dirty="0" smtClean="0"/>
              <a:t> 80-7235-156-7.</a:t>
            </a:r>
          </a:p>
          <a:p>
            <a:endParaRPr lang="cs-CZ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212</TotalTime>
  <Words>540</Words>
  <Application>Microsoft Office PowerPoint</Application>
  <PresentationFormat>Předvádění na obrazovce (4:3)</PresentationFormat>
  <Paragraphs>123</Paragraphs>
  <Slides>26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26</vt:i4>
      </vt:variant>
    </vt:vector>
  </HeadingPairs>
  <TitlesOfParts>
    <vt:vector size="27" baseType="lpstr">
      <vt:lpstr>Motiv sady Office</vt:lpstr>
      <vt:lpstr>Digitální učební materiál</vt:lpstr>
      <vt:lpstr>Přídavná jména - adjektiva</vt:lpstr>
      <vt:lpstr>Přídavná jména jakostní</vt:lpstr>
      <vt:lpstr>Přídavná jména vztahová</vt:lpstr>
      <vt:lpstr>Přídavná jména</vt:lpstr>
      <vt:lpstr>Přídavná jména  tvrdá, měkká a přivlastňovací</vt:lpstr>
      <vt:lpstr>Důležité pro výběr koncovky</vt:lpstr>
      <vt:lpstr>Vzory přídavných jmen</vt:lpstr>
      <vt:lpstr>Vzory přídavných jmen</vt:lpstr>
      <vt:lpstr>Tvrdé přídavné jméno</vt:lpstr>
      <vt:lpstr>Změny souhlásek</vt:lpstr>
      <vt:lpstr>Změny zakončení</vt:lpstr>
      <vt:lpstr>Jmenné tvary</vt:lpstr>
      <vt:lpstr>Jmenné tvary</vt:lpstr>
      <vt:lpstr>Měkké přídavné jméno</vt:lpstr>
      <vt:lpstr>Poznámka </vt:lpstr>
      <vt:lpstr>Přivlastňovací přídavné jméno</vt:lpstr>
      <vt:lpstr>1. p. přivlastňovacích příd. jm.</vt:lpstr>
      <vt:lpstr>Přídavná jména přivlastňovací  od vlastních jmen</vt:lpstr>
      <vt:lpstr>Poznámka</vt:lpstr>
      <vt:lpstr>Přídavná jména od sloves</vt:lpstr>
      <vt:lpstr>Z přídavných jmen tvoříme:</vt:lpstr>
      <vt:lpstr>Zpodstatnělá přídavná jména</vt:lpstr>
      <vt:lpstr>                                                             Stupňování přídavných jmen </vt:lpstr>
      <vt:lpstr>Pravidelné a nepravidelné stupňování</vt:lpstr>
      <vt:lpstr>Zdroje</vt:lpstr>
    </vt:vector>
  </TitlesOfParts>
  <Company>SPS/VOS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marikova</dc:creator>
  <cp:lastModifiedBy>siroky</cp:lastModifiedBy>
  <cp:revision>23</cp:revision>
  <dcterms:created xsi:type="dcterms:W3CDTF">2013-10-30T14:23:14Z</dcterms:created>
  <dcterms:modified xsi:type="dcterms:W3CDTF">2013-12-09T19:28:21Z</dcterms:modified>
</cp:coreProperties>
</file>