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9" r:id="rId3"/>
    <p:sldId id="267" r:id="rId4"/>
    <p:sldId id="260" r:id="rId5"/>
    <p:sldId id="268" r:id="rId6"/>
    <p:sldId id="261" r:id="rId7"/>
    <p:sldId id="262" r:id="rId8"/>
    <p:sldId id="263" r:id="rId9"/>
    <p:sldId id="264" r:id="rId10"/>
    <p:sldId id="265" r:id="rId11"/>
    <p:sldId id="266" r:id="rId12"/>
    <p:sldId id="25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5" d="100"/>
          <a:sy n="75" d="100"/>
        </p:scale>
        <p:origin x="348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BCDBE0-9947-46C1-8C7D-FE9B19532402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2D25E5-B711-4FD1-9733-95E3AA585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17163-CCB2-4674-8515-D2C778A74AA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083BF-19F0-4027-B363-E59959AC0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Přímá</a:t>
                      </a:r>
                      <a:r>
                        <a:rPr lang="cs-CZ" sz="3200" baseline="0" dirty="0" smtClean="0"/>
                        <a:t> řeč a její užití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Gramatika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- syntax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prosinec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větné skladby – zopakování pravidel pro značení a použití vlastní a nevlastní přímé řeči,  polopřímé a nepřímé řeči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řeč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textový </a:t>
            </a:r>
            <a:r>
              <a:rPr lang="cs-CZ" b="1" dirty="0" smtClean="0"/>
              <a:t>prostředek k zachycení výpovědi </a:t>
            </a:r>
            <a:br>
              <a:rPr lang="cs-CZ" b="1" dirty="0" smtClean="0"/>
            </a:br>
            <a:r>
              <a:rPr lang="cs-CZ" b="1" dirty="0" smtClean="0"/>
              <a:t>či promluvy jednoho nebo více mluvčích</a:t>
            </a:r>
            <a:endParaRPr lang="cs-CZ" dirty="0" smtClean="0"/>
          </a:p>
          <a:p>
            <a:r>
              <a:rPr lang="cs-CZ" dirty="0" smtClean="0"/>
              <a:t>bývá </a:t>
            </a:r>
            <a:r>
              <a:rPr lang="cs-CZ" b="1" dirty="0" err="1" smtClean="0"/>
              <a:t>uvozena</a:t>
            </a:r>
            <a:r>
              <a:rPr lang="cs-CZ" b="1" dirty="0" smtClean="0"/>
              <a:t> uvozovací větou</a:t>
            </a:r>
            <a:r>
              <a:rPr lang="cs-CZ" dirty="0" smtClean="0"/>
              <a:t>, která má informativní funkci</a:t>
            </a:r>
          </a:p>
          <a:p>
            <a:r>
              <a:rPr lang="cs-CZ" b="1" dirty="0" smtClean="0"/>
              <a:t>přibližuje situaci</a:t>
            </a:r>
            <a:r>
              <a:rPr lang="cs-CZ" dirty="0" smtClean="0"/>
              <a:t>, v níž byla promluva pronesena</a:t>
            </a:r>
          </a:p>
          <a:p>
            <a:r>
              <a:rPr lang="cs-CZ" dirty="0" smtClean="0"/>
              <a:t>seznamuje nás s autorem výpovědi a jeho postoji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přímé řeči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psaní textu rozlišujeme čtyři základní druhy přímé řeči:</a:t>
            </a:r>
          </a:p>
          <a:p>
            <a:r>
              <a:rPr lang="cs-CZ" b="1" dirty="0" smtClean="0"/>
              <a:t>1) přímá řeč vlastní </a:t>
            </a:r>
          </a:p>
          <a:p>
            <a:r>
              <a:rPr lang="cs-CZ" b="1" dirty="0" smtClean="0"/>
              <a:t>2) nevlastní přímá řeč</a:t>
            </a:r>
          </a:p>
          <a:p>
            <a:r>
              <a:rPr lang="cs-CZ" b="1" dirty="0" smtClean="0"/>
              <a:t>3) polopřímá řeč</a:t>
            </a:r>
          </a:p>
          <a:p>
            <a:r>
              <a:rPr lang="cs-CZ" b="1" dirty="0" smtClean="0"/>
              <a:t>4) nepřímá řeč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 smtClean="0"/>
              <a:t>                                                                   </a:t>
            </a:r>
            <a:r>
              <a:rPr lang="cs-CZ" sz="5300" dirty="0" smtClean="0"/>
              <a:t>Přímá řeč vlastní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nejdůležitější prvek přímé řeči vlastní </a:t>
            </a:r>
            <a:br>
              <a:rPr lang="cs-CZ" sz="4000" dirty="0" smtClean="0"/>
            </a:br>
            <a:r>
              <a:rPr lang="cs-CZ" sz="4000" dirty="0" smtClean="0"/>
              <a:t>jsou </a:t>
            </a:r>
            <a:r>
              <a:rPr lang="cs-CZ" sz="4000" dirty="0" smtClean="0">
                <a:solidFill>
                  <a:srgbClr val="FF0000"/>
                </a:solidFill>
              </a:rPr>
              <a:t>uvozovky</a:t>
            </a:r>
          </a:p>
          <a:p>
            <a:r>
              <a:rPr lang="cs-CZ" sz="4000" dirty="0" smtClean="0"/>
              <a:t>uvozovky oddělují zbytek textu</a:t>
            </a:r>
          </a:p>
          <a:p>
            <a:r>
              <a:rPr lang="cs-CZ" sz="4000" dirty="0" smtClean="0"/>
              <a:t>přímá řeč je samostatná věta, proto</a:t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začíná velkým písmenem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dirty="0" smtClean="0">
                <a:solidFill>
                  <a:srgbClr val="FF0000"/>
                </a:solidFill>
              </a:rPr>
              <a:t>končí interpunkčním znaménkem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Uvozovací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přímá řeč bývá zpravidla doplněna </a:t>
            </a:r>
            <a:br>
              <a:rPr lang="cs-CZ" sz="4400" dirty="0" smtClean="0"/>
            </a:br>
            <a:r>
              <a:rPr lang="cs-CZ" sz="4400" dirty="0" smtClean="0"/>
              <a:t>uvozovací větou, která může: </a:t>
            </a:r>
          </a:p>
          <a:p>
            <a:r>
              <a:rPr lang="cs-CZ" sz="4400" dirty="0" smtClean="0"/>
              <a:t>stát </a:t>
            </a:r>
            <a:r>
              <a:rPr lang="cs-CZ" sz="4400" dirty="0" smtClean="0">
                <a:solidFill>
                  <a:srgbClr val="FF0000"/>
                </a:solidFill>
              </a:rPr>
              <a:t>před</a:t>
            </a:r>
            <a:r>
              <a:rPr lang="cs-CZ" sz="4400" dirty="0" smtClean="0"/>
              <a:t> přímou řečí</a:t>
            </a:r>
          </a:p>
          <a:p>
            <a:r>
              <a:rPr lang="cs-CZ" sz="4400" dirty="0" smtClean="0"/>
              <a:t>stát </a:t>
            </a:r>
            <a:r>
              <a:rPr lang="cs-CZ" sz="4400" dirty="0" smtClean="0">
                <a:solidFill>
                  <a:srgbClr val="FF0000"/>
                </a:solidFill>
              </a:rPr>
              <a:t>za </a:t>
            </a:r>
            <a:r>
              <a:rPr lang="cs-CZ" sz="4400" dirty="0" smtClean="0"/>
              <a:t>přímou řečí </a:t>
            </a:r>
          </a:p>
          <a:p>
            <a:r>
              <a:rPr lang="cs-CZ" sz="4400" dirty="0" smtClean="0"/>
              <a:t>nebo </a:t>
            </a:r>
            <a:r>
              <a:rPr lang="cs-CZ" sz="4400" dirty="0" smtClean="0">
                <a:solidFill>
                  <a:srgbClr val="FF0000"/>
                </a:solidFill>
              </a:rPr>
              <a:t>do ní </a:t>
            </a:r>
            <a:r>
              <a:rPr lang="cs-CZ" sz="4400" dirty="0" smtClean="0"/>
              <a:t>může být i </a:t>
            </a:r>
            <a:r>
              <a:rPr lang="cs-CZ" sz="4400" dirty="0" smtClean="0">
                <a:solidFill>
                  <a:srgbClr val="FF0000"/>
                </a:solidFill>
              </a:rPr>
              <a:t>vložena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Uvozovací věta před přímou řečí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stojí-li uvozovací věta </a:t>
            </a:r>
            <a:r>
              <a:rPr lang="cs-CZ" sz="4000" dirty="0" smtClean="0">
                <a:solidFill>
                  <a:srgbClr val="FF0000"/>
                </a:solidFill>
              </a:rPr>
              <a:t>před </a:t>
            </a:r>
            <a:r>
              <a:rPr lang="cs-CZ" sz="4000" dirty="0" smtClean="0"/>
              <a:t>přímou řečí,</a:t>
            </a:r>
            <a:br>
              <a:rPr lang="cs-CZ" sz="4000" dirty="0" smtClean="0"/>
            </a:br>
            <a:r>
              <a:rPr lang="cs-CZ" sz="4000" dirty="0" smtClean="0"/>
              <a:t> je </a:t>
            </a:r>
            <a:r>
              <a:rPr lang="cs-CZ" sz="4000" dirty="0" smtClean="0">
                <a:solidFill>
                  <a:srgbClr val="FF0000"/>
                </a:solidFill>
              </a:rPr>
              <a:t>nutno ji zakončit dvojtečkou</a:t>
            </a:r>
          </a:p>
          <a:p>
            <a:r>
              <a:rPr lang="cs-CZ" sz="4000" dirty="0" smtClean="0"/>
              <a:t>např.: </a:t>
            </a:r>
            <a:br>
              <a:rPr lang="cs-CZ" sz="4000" dirty="0" smtClean="0"/>
            </a:br>
            <a:r>
              <a:rPr lang="cs-CZ" sz="4000" dirty="0" smtClean="0"/>
              <a:t>Hanka vykřikla s nadšením: „To je výborné, moc se ti to povedlo.“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Uvozovací věta za přímou řečí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stojí-li uvozovací věta </a:t>
            </a:r>
            <a:r>
              <a:rPr lang="cs-CZ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 přímou řečí, </a:t>
            </a:r>
            <a:br>
              <a:rPr lang="cs-CZ" dirty="0" smtClean="0"/>
            </a:br>
            <a:r>
              <a:rPr lang="cs-CZ" dirty="0" smtClean="0"/>
              <a:t>která má formu oznamovací věty,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zakončujeme</a:t>
            </a:r>
            <a:r>
              <a:rPr lang="cs-CZ" dirty="0" smtClean="0"/>
              <a:t> tuto přímou řeč </a:t>
            </a:r>
            <a:r>
              <a:rPr lang="cs-CZ" dirty="0" smtClean="0">
                <a:solidFill>
                  <a:srgbClr val="FF0000"/>
                </a:solidFill>
              </a:rPr>
              <a:t>čárkou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pokračujeme uvozovací větou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 počátečním malým písmenem</a:t>
            </a:r>
          </a:p>
          <a:p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„To je výborné, moc se ti to povedlo,“ vykřikla Hanka s nadšením.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Přímá řeč ve formě </a:t>
            </a:r>
            <a:br>
              <a:rPr lang="cs-CZ" dirty="0" smtClean="0"/>
            </a:br>
            <a:r>
              <a:rPr lang="cs-CZ" dirty="0" smtClean="0"/>
              <a:t>otázky, přání, rozkazu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malé počáteční písmeno u uvozovací věty </a:t>
            </a:r>
            <a:r>
              <a:rPr lang="cs-CZ" dirty="0" smtClean="0"/>
              <a:t>použijeme i v případě, že má přímá řeč formu věty tázací, přací či rozkazovací, </a:t>
            </a:r>
            <a:br>
              <a:rPr lang="cs-CZ" dirty="0" smtClean="0"/>
            </a:br>
            <a:r>
              <a:rPr lang="cs-CZ" dirty="0" smtClean="0"/>
              <a:t>a je </a:t>
            </a:r>
            <a:r>
              <a:rPr lang="cs-CZ" dirty="0" smtClean="0">
                <a:solidFill>
                  <a:srgbClr val="FF0000"/>
                </a:solidFill>
              </a:rPr>
              <a:t>zakončená jiným interpunkčním znaménkem než tečkou</a:t>
            </a:r>
          </a:p>
          <a:p>
            <a:r>
              <a:rPr lang="cs-CZ" dirty="0" smtClean="0"/>
              <a:t>např.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„To je výborné, moc se ti to povedlo!“ vykřikla Hanka s nadšením. </a:t>
            </a:r>
            <a:br>
              <a:rPr lang="cs-CZ" dirty="0" smtClean="0"/>
            </a:br>
            <a:r>
              <a:rPr lang="cs-CZ" dirty="0" smtClean="0"/>
              <a:t>„Myslíš, že je to tak správně?“ zeptala se Hanka.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Uvozovací věta vložená do přímé řeči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čárky z obou stran </a:t>
            </a:r>
            <a:r>
              <a:rPr lang="cs-CZ" dirty="0" smtClean="0"/>
              <a:t>oddělují větu uvozovací tehdy, když je vložena do přímé řeči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obě části </a:t>
            </a:r>
            <a:r>
              <a:rPr lang="cs-CZ" dirty="0" smtClean="0"/>
              <a:t>přímé řeči musí být </a:t>
            </a:r>
            <a:br>
              <a:rPr lang="cs-CZ" dirty="0" smtClean="0"/>
            </a:br>
            <a:r>
              <a:rPr lang="cs-CZ" dirty="0" err="1" smtClean="0">
                <a:solidFill>
                  <a:srgbClr val="FF0000"/>
                </a:solidFill>
              </a:rPr>
              <a:t>uvozeny</a:t>
            </a:r>
            <a:r>
              <a:rPr lang="cs-CZ" dirty="0" smtClean="0">
                <a:solidFill>
                  <a:srgbClr val="FF0000"/>
                </a:solidFill>
              </a:rPr>
              <a:t> uvozovkami</a:t>
            </a:r>
          </a:p>
          <a:p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„To je výborné,“ vykřikla s nadšením Hanka, „moc se ti to povedlo.“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Nevlastní přímá řeč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vyskytuje se především v uměleckých textech</a:t>
            </a:r>
          </a:p>
          <a:p>
            <a:r>
              <a:rPr lang="cs-CZ" dirty="0" smtClean="0"/>
              <a:t>nelze v ní jasně odlišit řeč postav a řeč vypravěče</a:t>
            </a:r>
          </a:p>
          <a:p>
            <a:r>
              <a:rPr lang="cs-CZ" dirty="0" smtClean="0"/>
              <a:t>v případě nevlastní přímé řeči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jsou vynechány uvozovky, dvojtečky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i uvozovací věta</a:t>
            </a:r>
          </a:p>
          <a:p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Jirka vyšel se psem ze dveří, pojď, půjdeme </a:t>
            </a:r>
            <a:br>
              <a:rPr lang="cs-CZ" dirty="0" smtClean="0"/>
            </a:br>
            <a:r>
              <a:rPr lang="cs-CZ" dirty="0" smtClean="0"/>
              <a:t>na procházku.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Polopřímá řeč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přechod mezi vlastní přímou řečí a řečí nepřímou</a:t>
            </a:r>
          </a:p>
          <a:p>
            <a:r>
              <a:rPr lang="cs-CZ" dirty="0" smtClean="0"/>
              <a:t>stejně jako nevlastní přímá řeč není graficky odlišena od zbytku textu</a:t>
            </a:r>
          </a:p>
          <a:p>
            <a:r>
              <a:rPr lang="cs-CZ" dirty="0" smtClean="0"/>
              <a:t>osoba mluvčího promlouvá ve 3. osobě</a:t>
            </a:r>
          </a:p>
          <a:p>
            <a:r>
              <a:rPr lang="cs-CZ" dirty="0" smtClean="0"/>
              <a:t>např.:</a:t>
            </a:r>
            <a:br>
              <a:rPr lang="cs-CZ" dirty="0" smtClean="0"/>
            </a:br>
            <a:r>
              <a:rPr lang="cs-CZ" dirty="0" smtClean="0"/>
              <a:t>Ne, nemusí se bát, nejde služebně, slyšel jen, že má otec nějaké dokumenty, které by si rád prolistoval.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Nepřímá řeč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jako nepřímá řeč je označována </a:t>
            </a:r>
            <a:r>
              <a:rPr lang="cs-CZ" dirty="0" smtClean="0">
                <a:solidFill>
                  <a:srgbClr val="FF0000"/>
                </a:solidFill>
              </a:rPr>
              <a:t>reprodukce výpovědi jednoho mluvčího jinou osobou</a:t>
            </a:r>
          </a:p>
          <a:p>
            <a:r>
              <a:rPr lang="cs-CZ" dirty="0" smtClean="0"/>
              <a:t>dochází proto ke gramatickým změnám v osobě, času a obvykle i ve způsobu původní výpovědi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formálně je </a:t>
            </a:r>
            <a:r>
              <a:rPr lang="cs-CZ" dirty="0" smtClean="0"/>
              <a:t>věta nepřímá </a:t>
            </a:r>
            <a:r>
              <a:rPr lang="cs-CZ" dirty="0" smtClean="0">
                <a:solidFill>
                  <a:srgbClr val="FF0000"/>
                </a:solidFill>
              </a:rPr>
              <a:t>vedlejší větou předmětnou, závislou na hlavní větě</a:t>
            </a:r>
            <a:endParaRPr lang="cs-CZ" dirty="0" smtClean="0"/>
          </a:p>
          <a:p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Paní učitelka říkala, že si máme vzít na výlet pláštěnku a pořádné boty.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SOCHROVÁ, Marie. SOCHROVÁ MARIE. </a:t>
            </a:r>
            <a:r>
              <a:rPr lang="cs-CZ" sz="3600" i="1" dirty="0" smtClean="0"/>
              <a:t>Český jazyk v kostce</a:t>
            </a:r>
            <a:r>
              <a:rPr lang="cs-CZ" sz="3600" dirty="0" smtClean="0"/>
              <a:t>. 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Havlíčkův Brod: Fragment, 1996, 104 s. ISBN 80-720-0041-1.</a:t>
            </a:r>
          </a:p>
          <a:p>
            <a:r>
              <a:rPr lang="cs-CZ" sz="3600" i="1" dirty="0" smtClean="0"/>
              <a:t>Pravidla českého pravopisu. Školní vydání včetně Dodatku</a:t>
            </a:r>
            <a:r>
              <a:rPr lang="cs-CZ" sz="3600" dirty="0" smtClean="0"/>
              <a:t>. 1.vyd. Praha: Fortuna, 1999, 383 s. ISBN 80-716-8679-4. </a:t>
            </a:r>
          </a:p>
          <a:p>
            <a:r>
              <a:rPr lang="cs-CZ" sz="3600" dirty="0" smtClean="0"/>
              <a:t>Pravopisně.</a:t>
            </a:r>
            <a:r>
              <a:rPr lang="cs-CZ" sz="3600" dirty="0" err="1" smtClean="0"/>
              <a:t>cz</a:t>
            </a:r>
            <a:r>
              <a:rPr lang="cs-CZ" sz="3600" dirty="0" smtClean="0"/>
              <a:t>. ZIMOVÁ, Ludmila. </a:t>
            </a:r>
            <a:r>
              <a:rPr lang="cs-CZ" sz="3600" i="1" dirty="0" smtClean="0"/>
              <a:t>Učíme se pravopis: soubor textů pro opakování </a:t>
            </a:r>
            <a:br>
              <a:rPr lang="cs-CZ" sz="3600" i="1" dirty="0" smtClean="0"/>
            </a:br>
            <a:r>
              <a:rPr lang="cs-CZ" sz="3600" i="1" dirty="0" smtClean="0"/>
              <a:t>a procvičování pravopisné látky 5.-9. ročníku základní školy</a:t>
            </a:r>
            <a:r>
              <a:rPr lang="cs-CZ" sz="3600" dirty="0" smtClean="0"/>
              <a:t> [online]. Praha: Fortuna, 1991 [cit. </a:t>
            </a:r>
            <a:r>
              <a:rPr lang="cs-CZ" sz="3600" smtClean="0"/>
              <a:t>2013-10-30]</a:t>
            </a:r>
            <a:endParaRPr lang="cs-CZ" sz="3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387</Words>
  <Application>Microsoft Office PowerPoint</Application>
  <PresentationFormat>Předvádění na obrazovce (4:3)</PresentationFormat>
  <Paragraphs>71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Přímá řeč</vt:lpstr>
      <vt:lpstr>Druhy přímé řeči</vt:lpstr>
      <vt:lpstr>                                                                   Přímá řeč vlastní </vt:lpstr>
      <vt:lpstr>Uvozovací věta</vt:lpstr>
      <vt:lpstr>Uvozovací věta před přímou řečí</vt:lpstr>
      <vt:lpstr>Uvozovací věta za přímou řečí</vt:lpstr>
      <vt:lpstr>Přímá řeč ve formě  otázky, přání, rozkazu</vt:lpstr>
      <vt:lpstr>Uvozovací věta vložená do přímé řeči</vt:lpstr>
      <vt:lpstr>Nevlastní přímá řeč</vt:lpstr>
      <vt:lpstr> Polopřímá řeč </vt:lpstr>
      <vt:lpstr>  Nepřímá řeč 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11</cp:revision>
  <dcterms:created xsi:type="dcterms:W3CDTF">2013-10-30T15:22:46Z</dcterms:created>
  <dcterms:modified xsi:type="dcterms:W3CDTF">2013-12-09T19:29:56Z</dcterms:modified>
</cp:coreProperties>
</file>