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2" r:id="rId2"/>
    <p:sldId id="257" r:id="rId3"/>
    <p:sldId id="26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73" r:id="rId13"/>
    <p:sldId id="266" r:id="rId14"/>
    <p:sldId id="268" r:id="rId15"/>
    <p:sldId id="269" r:id="rId16"/>
    <p:sldId id="275" r:id="rId17"/>
    <p:sldId id="276" r:id="rId18"/>
    <p:sldId id="277" r:id="rId19"/>
    <p:sldId id="270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709" autoAdjust="0"/>
  </p:normalViewPr>
  <p:slideViewPr>
    <p:cSldViewPr>
      <p:cViewPr varScale="1">
        <p:scale>
          <a:sx n="62" d="100"/>
          <a:sy n="62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2F3D8-8430-496B-82B6-271915469063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237355-7724-4666-8D60-7C894351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F1EF7-E583-4B4C-86A3-A86389B89A7C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A6AA2-45FA-40DC-BBEE-30943ED4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Číslovky</a:t>
                      </a:r>
                      <a:r>
                        <a:rPr lang="cs-CZ" sz="3200" baseline="0" dirty="0" smtClean="0"/>
                        <a:t> a jejich druhy a použití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Gramatika - morfologie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prosinec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tvarosloví - morfologie, zopakování použití číslovek, jejich rozdělení a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nesou </a:t>
            </a:r>
            <a:r>
              <a:rPr lang="cs-CZ" dirty="0"/>
              <a:t>nějaký číselný </a:t>
            </a:r>
            <a:r>
              <a:rPr lang="cs-CZ" dirty="0" smtClean="0"/>
              <a:t>význam</a:t>
            </a:r>
          </a:p>
          <a:p>
            <a:r>
              <a:rPr lang="cs-CZ" dirty="0" smtClean="0"/>
              <a:t>mohou </a:t>
            </a:r>
            <a:r>
              <a:rPr lang="cs-CZ" dirty="0"/>
              <a:t>označovat množství, pořadí, násobky apod. </a:t>
            </a:r>
            <a:endParaRPr lang="cs-CZ" dirty="0" smtClean="0"/>
          </a:p>
          <a:p>
            <a:r>
              <a:rPr lang="cs-CZ" dirty="0" smtClean="0"/>
              <a:t>podle </a:t>
            </a:r>
            <a:r>
              <a:rPr lang="cs-CZ" dirty="0"/>
              <a:t>toho, jaký význam mají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co přesně označují),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můžeme </a:t>
            </a:r>
            <a:r>
              <a:rPr lang="cs-CZ" dirty="0"/>
              <a:t>dělit číslovky na čtyři základní </a:t>
            </a:r>
            <a:r>
              <a:rPr lang="cs-CZ" dirty="0" smtClean="0"/>
              <a:t>skupiny</a:t>
            </a:r>
            <a:br>
              <a:rPr lang="cs-CZ" dirty="0" smtClean="0"/>
            </a:br>
            <a:r>
              <a:rPr lang="cs-CZ" dirty="0" smtClean="0"/>
              <a:t> – </a:t>
            </a:r>
            <a:r>
              <a:rPr lang="cs-CZ" b="1" dirty="0" smtClean="0"/>
              <a:t>základní, řadové, druhové, násobné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určité a neurčité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číslovky rozdělujeme na určité </a:t>
            </a:r>
            <a:r>
              <a:rPr lang="cs-CZ" sz="3600" dirty="0"/>
              <a:t>a </a:t>
            </a:r>
            <a:r>
              <a:rPr lang="cs-CZ" sz="3600" dirty="0" smtClean="0"/>
              <a:t>neurčité</a:t>
            </a:r>
          </a:p>
          <a:p>
            <a:r>
              <a:rPr lang="cs-CZ" sz="3600" dirty="0" smtClean="0"/>
              <a:t>k </a:t>
            </a:r>
            <a:r>
              <a:rPr lang="cs-CZ" sz="3600" dirty="0"/>
              <a:t>číslovkám určitým </a:t>
            </a:r>
            <a:r>
              <a:rPr lang="cs-CZ" sz="3600" dirty="0" smtClean="0"/>
              <a:t>i neurčitým můžeme </a:t>
            </a:r>
            <a:r>
              <a:rPr lang="cs-CZ" sz="3600" dirty="0"/>
              <a:t>řadit </a:t>
            </a:r>
            <a:r>
              <a:rPr lang="cs-CZ" sz="3600" dirty="0" smtClean="0"/>
              <a:t>číslovky </a:t>
            </a:r>
            <a:r>
              <a:rPr lang="cs-CZ" sz="3600" dirty="0"/>
              <a:t>základní, řadové, druhové i </a:t>
            </a:r>
            <a:r>
              <a:rPr lang="cs-CZ" sz="3600" dirty="0" smtClean="0"/>
              <a:t>násobné</a:t>
            </a:r>
          </a:p>
          <a:p>
            <a:r>
              <a:rPr lang="cs-CZ" sz="3600" dirty="0" smtClean="0"/>
              <a:t>číslovky </a:t>
            </a:r>
            <a:r>
              <a:rPr lang="cs-CZ" sz="3600" dirty="0"/>
              <a:t>určité a neurčité </a:t>
            </a:r>
            <a:r>
              <a:rPr lang="cs-CZ" sz="3600" dirty="0" smtClean="0"/>
              <a:t>se od sebe liší</a:t>
            </a:r>
            <a:r>
              <a:rPr lang="cs-CZ" sz="3600" dirty="0"/>
              <a:t> </a:t>
            </a:r>
            <a:r>
              <a:rPr lang="cs-CZ" sz="3600" dirty="0" smtClean="0"/>
              <a:t>tím, zda vyjadřují či nevyjadřují přesný počet</a:t>
            </a:r>
            <a:endParaRPr lang="cs-CZ" sz="36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vyjadřují</a:t>
            </a:r>
            <a:r>
              <a:rPr lang="cs-CZ" dirty="0" smtClean="0"/>
              <a:t> </a:t>
            </a:r>
            <a:r>
              <a:rPr lang="cs-CZ" b="1" dirty="0"/>
              <a:t>počet</a:t>
            </a:r>
            <a:r>
              <a:rPr lang="cs-CZ" dirty="0"/>
              <a:t> či </a:t>
            </a:r>
            <a:r>
              <a:rPr lang="cs-CZ" b="1" dirty="0"/>
              <a:t>množství</a:t>
            </a:r>
            <a:r>
              <a:rPr lang="cs-CZ" dirty="0"/>
              <a:t> nějakého </a:t>
            </a:r>
            <a:r>
              <a:rPr lang="cs-CZ" dirty="0" smtClean="0"/>
              <a:t>prvku</a:t>
            </a:r>
          </a:p>
          <a:p>
            <a:r>
              <a:rPr lang="cs-CZ" dirty="0" smtClean="0"/>
              <a:t>ve </a:t>
            </a:r>
            <a:r>
              <a:rPr lang="cs-CZ" dirty="0"/>
              <a:t>většině případů jsou spojeny se jmény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pět lidí, třináct koček, dvacet </a:t>
            </a:r>
            <a:r>
              <a:rPr lang="cs-CZ" dirty="0" smtClean="0"/>
              <a:t>letadel)</a:t>
            </a:r>
          </a:p>
          <a:p>
            <a:r>
              <a:rPr lang="cs-CZ" dirty="0" smtClean="0"/>
              <a:t>mohou stát i samostatně – </a:t>
            </a:r>
            <a:br>
              <a:rPr lang="cs-CZ" dirty="0" smtClean="0"/>
            </a:br>
            <a:r>
              <a:rPr lang="cs-CZ" dirty="0" smtClean="0"/>
              <a:t>přijeli jsme </a:t>
            </a:r>
            <a:r>
              <a:rPr lang="cs-CZ" dirty="0"/>
              <a:t>tři, bylo nás </a:t>
            </a:r>
            <a:r>
              <a:rPr lang="cs-CZ" dirty="0" smtClean="0"/>
              <a:t>pět</a:t>
            </a:r>
          </a:p>
          <a:p>
            <a:r>
              <a:rPr lang="cs-CZ" dirty="0" smtClean="0"/>
              <a:t>odpovídají </a:t>
            </a:r>
            <a:r>
              <a:rPr lang="cs-CZ" dirty="0"/>
              <a:t>na otázku </a:t>
            </a:r>
            <a:r>
              <a:rPr lang="cs-CZ" b="1" dirty="0"/>
              <a:t>kolik</a:t>
            </a:r>
            <a:r>
              <a:rPr lang="cs-CZ" b="1" dirty="0" smtClean="0"/>
              <a:t>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např.:</a:t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cestě ležely tři </a:t>
            </a:r>
            <a:r>
              <a:rPr lang="cs-CZ" dirty="0" smtClean="0"/>
              <a:t>kameny.</a:t>
            </a:r>
            <a:br>
              <a:rPr lang="cs-CZ" dirty="0" smtClean="0"/>
            </a:br>
            <a:r>
              <a:rPr lang="cs-CZ" b="1" dirty="0" smtClean="0"/>
              <a:t>Kolik</a:t>
            </a:r>
            <a:r>
              <a:rPr lang="cs-CZ" dirty="0" smtClean="0"/>
              <a:t> kamenů </a:t>
            </a:r>
            <a:r>
              <a:rPr lang="cs-CZ" dirty="0"/>
              <a:t>leželo na </a:t>
            </a:r>
            <a:r>
              <a:rPr lang="cs-CZ" dirty="0" smtClean="0"/>
              <a:t>cestě? – tři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Kup pět rohlíků </a:t>
            </a:r>
            <a:r>
              <a:rPr lang="cs-CZ" dirty="0"/>
              <a:t>a </a:t>
            </a:r>
            <a:r>
              <a:rPr lang="cs-CZ" dirty="0" smtClean="0"/>
              <a:t>máslo.</a:t>
            </a:r>
            <a:br>
              <a:rPr lang="cs-CZ" dirty="0" smtClean="0"/>
            </a:br>
            <a:r>
              <a:rPr lang="cs-CZ" b="1" dirty="0" smtClean="0"/>
              <a:t>Kolik</a:t>
            </a:r>
            <a:r>
              <a:rPr lang="cs-CZ" dirty="0" smtClean="0"/>
              <a:t> rohlíků mám koupit?- deset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Příklady základních číslovek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milion</a:t>
            </a:r>
            <a:endParaRPr lang="cs-CZ" dirty="0"/>
          </a:p>
          <a:p>
            <a:r>
              <a:rPr lang="cs-CZ" dirty="0"/>
              <a:t>devadesát devět</a:t>
            </a:r>
          </a:p>
          <a:p>
            <a:r>
              <a:rPr lang="cs-CZ" dirty="0"/>
              <a:t>dvacet tisíc</a:t>
            </a:r>
          </a:p>
          <a:p>
            <a:r>
              <a:rPr lang="cs-CZ" dirty="0"/>
              <a:t>několik</a:t>
            </a:r>
          </a:p>
          <a:p>
            <a:r>
              <a:rPr lang="cs-CZ" dirty="0"/>
              <a:t>málo</a:t>
            </a:r>
          </a:p>
          <a:p>
            <a:r>
              <a:rPr lang="cs-CZ" dirty="0"/>
              <a:t>sto</a:t>
            </a:r>
          </a:p>
          <a:p>
            <a:r>
              <a:rPr lang="cs-CZ" dirty="0"/>
              <a:t>dvaadvacet</a:t>
            </a:r>
          </a:p>
          <a:p>
            <a:r>
              <a:rPr lang="cs-CZ" dirty="0"/>
              <a:t>tisíc</a:t>
            </a:r>
          </a:p>
          <a:p>
            <a:r>
              <a:rPr lang="cs-CZ" dirty="0"/>
              <a:t>dvacet pět</a:t>
            </a:r>
          </a:p>
          <a:p>
            <a:r>
              <a:rPr lang="cs-CZ" dirty="0"/>
              <a:t>osm</a:t>
            </a:r>
          </a:p>
          <a:p>
            <a:r>
              <a:rPr lang="cs-CZ" dirty="0"/>
              <a:t>šestnáct</a:t>
            </a:r>
          </a:p>
          <a:p>
            <a:r>
              <a:rPr lang="cs-CZ" dirty="0"/>
              <a:t>tolik</a:t>
            </a:r>
          </a:p>
          <a:p>
            <a:r>
              <a:rPr lang="cs-CZ" dirty="0"/>
              <a:t>miliarda</a:t>
            </a:r>
          </a:p>
          <a:p>
            <a:r>
              <a:rPr lang="cs-CZ" dirty="0"/>
              <a:t>pětašedesát</a:t>
            </a:r>
          </a:p>
          <a:p>
            <a:r>
              <a:rPr lang="cs-CZ" dirty="0"/>
              <a:t>mnoho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řadové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označují </a:t>
            </a:r>
            <a:r>
              <a:rPr lang="cs-CZ" b="1" dirty="0" smtClean="0"/>
              <a:t>pořadí</a:t>
            </a:r>
            <a:endParaRPr lang="cs-CZ" dirty="0" smtClean="0"/>
          </a:p>
          <a:p>
            <a:r>
              <a:rPr lang="cs-CZ" dirty="0" smtClean="0"/>
              <a:t>píšeme </a:t>
            </a:r>
            <a:r>
              <a:rPr lang="cs-CZ" dirty="0"/>
              <a:t>za nimi tečku </a:t>
            </a:r>
            <a:r>
              <a:rPr lang="cs-CZ" dirty="0" smtClean="0"/>
              <a:t>(jsou-li vyjádřeny číslicí)</a:t>
            </a:r>
            <a:br>
              <a:rPr lang="cs-CZ" dirty="0" smtClean="0"/>
            </a:br>
            <a:r>
              <a:rPr lang="cs-CZ" dirty="0" smtClean="0"/>
              <a:t>např</a:t>
            </a:r>
            <a:r>
              <a:rPr lang="cs-CZ" dirty="0"/>
              <a:t>. </a:t>
            </a:r>
            <a:r>
              <a:rPr lang="cs-CZ" dirty="0" smtClean="0"/>
              <a:t>: </a:t>
            </a:r>
            <a:br>
              <a:rPr lang="cs-CZ" dirty="0" smtClean="0"/>
            </a:br>
            <a:r>
              <a:rPr lang="cs-CZ" dirty="0" smtClean="0"/>
              <a:t>5. </a:t>
            </a:r>
            <a:r>
              <a:rPr lang="cs-CZ" dirty="0"/>
              <a:t>patro, Karel IV., 100. </a:t>
            </a:r>
            <a:r>
              <a:rPr lang="cs-CZ" dirty="0" smtClean="0"/>
              <a:t>výročí </a:t>
            </a:r>
          </a:p>
          <a:p>
            <a:r>
              <a:rPr lang="cs-CZ" dirty="0" smtClean="0"/>
              <a:t>odpovídají na otázku </a:t>
            </a:r>
            <a:r>
              <a:rPr lang="cs-CZ" b="1" dirty="0" smtClean="0"/>
              <a:t>kolikátý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>např.:</a:t>
            </a:r>
            <a:br>
              <a:rPr lang="cs-CZ" dirty="0" smtClean="0"/>
            </a:br>
            <a:r>
              <a:rPr lang="cs-CZ" dirty="0" smtClean="0"/>
              <a:t>Atlet doběhl v závodě jako třetí.</a:t>
            </a:r>
            <a:br>
              <a:rPr lang="cs-CZ" dirty="0" smtClean="0"/>
            </a:br>
            <a:r>
              <a:rPr lang="cs-CZ" dirty="0" smtClean="0"/>
              <a:t>Jako </a:t>
            </a:r>
            <a:r>
              <a:rPr lang="cs-CZ" b="1" dirty="0" smtClean="0"/>
              <a:t>kolikátý</a:t>
            </a:r>
            <a:r>
              <a:rPr lang="cs-CZ" dirty="0" smtClean="0"/>
              <a:t> atlet doběhl? – třetí</a:t>
            </a:r>
            <a:br>
              <a:rPr lang="cs-CZ" dirty="0" smtClean="0"/>
            </a:br>
            <a:r>
              <a:rPr lang="cs-CZ" dirty="0" smtClean="0"/>
              <a:t>Dvacátá porada už byla otravná.</a:t>
            </a:r>
            <a:br>
              <a:rPr lang="cs-CZ" dirty="0" smtClean="0"/>
            </a:br>
            <a:r>
              <a:rPr lang="cs-CZ" b="1" dirty="0" smtClean="0"/>
              <a:t>Kolikátá</a:t>
            </a:r>
            <a:r>
              <a:rPr lang="cs-CZ" dirty="0" smtClean="0"/>
              <a:t> porada – desátá.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Příklady řadových číslovek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několikátý</a:t>
            </a:r>
            <a:endParaRPr lang="cs-CZ" dirty="0"/>
          </a:p>
          <a:p>
            <a:r>
              <a:rPr lang="cs-CZ" dirty="0"/>
              <a:t>prvý</a:t>
            </a:r>
          </a:p>
          <a:p>
            <a:r>
              <a:rPr lang="cs-CZ" dirty="0"/>
              <a:t>šestaosmdesátý</a:t>
            </a:r>
          </a:p>
          <a:p>
            <a:r>
              <a:rPr lang="cs-CZ" dirty="0"/>
              <a:t>pátá</a:t>
            </a:r>
          </a:p>
          <a:p>
            <a:r>
              <a:rPr lang="cs-CZ" dirty="0"/>
              <a:t>miliontý</a:t>
            </a:r>
          </a:p>
          <a:p>
            <a:r>
              <a:rPr lang="cs-CZ" dirty="0"/>
              <a:t>stý</a:t>
            </a:r>
          </a:p>
          <a:p>
            <a:r>
              <a:rPr lang="cs-CZ" dirty="0"/>
              <a:t>první</a:t>
            </a:r>
          </a:p>
          <a:p>
            <a:r>
              <a:rPr lang="cs-CZ" dirty="0"/>
              <a:t>padesáté</a:t>
            </a:r>
          </a:p>
          <a:p>
            <a:r>
              <a:rPr lang="cs-CZ" dirty="0"/>
              <a:t>druhá</a:t>
            </a:r>
          </a:p>
          <a:p>
            <a:r>
              <a:rPr lang="cs-CZ" dirty="0"/>
              <a:t>dvacátý třetí</a:t>
            </a:r>
          </a:p>
          <a:p>
            <a:r>
              <a:rPr lang="cs-CZ" dirty="0"/>
              <a:t>tisící dvoustý padesátý druhý</a:t>
            </a:r>
          </a:p>
          <a:p>
            <a:r>
              <a:rPr lang="cs-CZ" dirty="0"/>
              <a:t>tisící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druhové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odpovídají </a:t>
            </a:r>
            <a:r>
              <a:rPr lang="cs-CZ" sz="4000" dirty="0"/>
              <a:t>na otázku </a:t>
            </a:r>
            <a:r>
              <a:rPr lang="cs-CZ" sz="4000" b="1" dirty="0"/>
              <a:t>kolikero?</a:t>
            </a:r>
            <a:r>
              <a:rPr lang="cs-CZ" sz="4000" dirty="0"/>
              <a:t> či </a:t>
            </a:r>
            <a:r>
              <a:rPr lang="cs-CZ" sz="4000" b="1" dirty="0"/>
              <a:t>kolikerý</a:t>
            </a:r>
            <a:r>
              <a:rPr lang="cs-CZ" sz="4000" b="1" dirty="0" smtClean="0"/>
              <a:t>?</a:t>
            </a:r>
            <a:r>
              <a:rPr lang="cs-CZ" sz="4000" dirty="0" smtClean="0"/>
              <a:t> např.: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Máme </a:t>
            </a:r>
            <a:r>
              <a:rPr lang="cs-CZ" sz="4000" dirty="0"/>
              <a:t>doma troje kukačkové </a:t>
            </a:r>
            <a:r>
              <a:rPr lang="cs-CZ" sz="4000" dirty="0" smtClean="0"/>
              <a:t>hodiny.</a:t>
            </a:r>
            <a:br>
              <a:rPr lang="cs-CZ" sz="4000" dirty="0" smtClean="0"/>
            </a:br>
            <a:r>
              <a:rPr lang="cs-CZ" sz="4000" b="1" dirty="0" smtClean="0"/>
              <a:t>Kolikery</a:t>
            </a:r>
            <a:r>
              <a:rPr lang="cs-CZ" sz="4000" dirty="0" smtClean="0"/>
              <a:t> </a:t>
            </a:r>
            <a:r>
              <a:rPr lang="cs-CZ" sz="4000" dirty="0"/>
              <a:t>hodiny doma </a:t>
            </a:r>
            <a:r>
              <a:rPr lang="cs-CZ" sz="4000" dirty="0" smtClean="0"/>
              <a:t>máme? – troje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V </a:t>
            </a:r>
            <a:r>
              <a:rPr lang="cs-CZ" sz="4000" dirty="0"/>
              <a:t>obchodě nabízejí dvojí </a:t>
            </a:r>
            <a:r>
              <a:rPr lang="cs-CZ" sz="4000" dirty="0" smtClean="0"/>
              <a:t>sýr.</a:t>
            </a:r>
            <a:br>
              <a:rPr lang="cs-CZ" sz="4000" dirty="0" smtClean="0"/>
            </a:br>
            <a:r>
              <a:rPr lang="cs-CZ" sz="4000" b="1" dirty="0" smtClean="0"/>
              <a:t>Kolikerý</a:t>
            </a:r>
            <a:r>
              <a:rPr lang="cs-CZ" sz="4000" dirty="0" smtClean="0"/>
              <a:t> </a:t>
            </a:r>
            <a:r>
              <a:rPr lang="cs-CZ" sz="4000" dirty="0"/>
              <a:t>sýr </a:t>
            </a:r>
            <a:r>
              <a:rPr lang="cs-CZ" sz="4000" dirty="0" smtClean="0"/>
              <a:t>nabízejí? - dvojí</a:t>
            </a:r>
            <a:endParaRPr lang="cs-CZ" sz="4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druhové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vyjadřují </a:t>
            </a:r>
            <a:r>
              <a:rPr lang="cs-CZ" b="1" dirty="0"/>
              <a:t>počet, množství druhů</a:t>
            </a:r>
            <a:r>
              <a:rPr lang="cs-CZ" dirty="0"/>
              <a:t> nějakého jevu označeného podstatným </a:t>
            </a:r>
            <a:r>
              <a:rPr lang="cs-CZ" dirty="0" smtClean="0"/>
              <a:t>jménem</a:t>
            </a:r>
            <a:br>
              <a:rPr lang="cs-CZ" dirty="0" smtClean="0"/>
            </a:br>
            <a:r>
              <a:rPr lang="cs-CZ" dirty="0" smtClean="0"/>
              <a:t>např.: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čtvero </a:t>
            </a:r>
            <a:r>
              <a:rPr lang="cs-CZ" dirty="0"/>
              <a:t>ročních období </a:t>
            </a:r>
            <a:r>
              <a:rPr lang="cs-CZ" dirty="0" smtClean="0"/>
              <a:t>(čtyři </a:t>
            </a:r>
            <a:r>
              <a:rPr lang="cs-CZ" dirty="0"/>
              <a:t>druhy ročního </a:t>
            </a:r>
            <a:r>
              <a:rPr lang="cs-CZ" dirty="0" smtClean="0"/>
              <a:t>období)</a:t>
            </a:r>
            <a:br>
              <a:rPr lang="cs-CZ" dirty="0" smtClean="0"/>
            </a:br>
            <a:r>
              <a:rPr lang="cs-CZ" dirty="0" smtClean="0"/>
              <a:t>trojí </a:t>
            </a:r>
            <a:r>
              <a:rPr lang="cs-CZ" dirty="0"/>
              <a:t>sýr </a:t>
            </a:r>
            <a:r>
              <a:rPr lang="cs-CZ" dirty="0" smtClean="0"/>
              <a:t>(tři </a:t>
            </a:r>
            <a:r>
              <a:rPr lang="cs-CZ" dirty="0"/>
              <a:t>druhy sýra)</a:t>
            </a:r>
          </a:p>
          <a:p>
            <a:r>
              <a:rPr lang="cs-CZ" dirty="0" smtClean="0"/>
              <a:t>jsou-li </a:t>
            </a:r>
            <a:r>
              <a:rPr lang="cs-CZ" dirty="0"/>
              <a:t>spojeny druhové číslovky s </a:t>
            </a:r>
            <a:r>
              <a:rPr lang="cs-CZ" b="1" dirty="0"/>
              <a:t>hromadným, pomnožným či abstraktním</a:t>
            </a:r>
            <a:r>
              <a:rPr lang="cs-CZ" dirty="0"/>
              <a:t> podstatným jménem, označují pouhý </a:t>
            </a:r>
            <a:r>
              <a:rPr lang="cs-CZ" b="1" dirty="0"/>
              <a:t>počet</a:t>
            </a:r>
            <a:r>
              <a:rPr lang="cs-CZ" dirty="0"/>
              <a:t> místo základních číslovek, například:</a:t>
            </a:r>
          </a:p>
          <a:p>
            <a:r>
              <a:rPr lang="cs-CZ" dirty="0"/>
              <a:t>patery dveře </a:t>
            </a:r>
            <a:r>
              <a:rPr lang="cs-CZ" dirty="0" smtClean="0"/>
              <a:t>(pět </a:t>
            </a:r>
            <a:r>
              <a:rPr lang="cs-CZ" dirty="0"/>
              <a:t>kusů </a:t>
            </a:r>
            <a:r>
              <a:rPr lang="cs-CZ" dirty="0" smtClean="0"/>
              <a:t>dveří</a:t>
            </a:r>
            <a:r>
              <a:rPr lang="cs-CZ" dirty="0"/>
              <a:t>)</a:t>
            </a:r>
          </a:p>
          <a:p>
            <a:r>
              <a:rPr lang="cs-CZ" dirty="0"/>
              <a:t>dvoje šaty </a:t>
            </a:r>
            <a:r>
              <a:rPr lang="cs-CZ" dirty="0" smtClean="0"/>
              <a:t>(2 </a:t>
            </a:r>
            <a:r>
              <a:rPr lang="cs-CZ" dirty="0"/>
              <a:t>kusy šatů)</a:t>
            </a:r>
          </a:p>
          <a:p>
            <a:r>
              <a:rPr lang="cs-CZ" dirty="0"/>
              <a:t>šestery kalhoty </a:t>
            </a:r>
            <a:r>
              <a:rPr lang="cs-CZ" dirty="0" smtClean="0"/>
              <a:t>(šest </a:t>
            </a:r>
            <a:r>
              <a:rPr lang="cs-CZ" dirty="0"/>
              <a:t>kusů kalhot)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druhových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desatero</a:t>
            </a:r>
            <a:endParaRPr lang="cs-CZ" dirty="0"/>
          </a:p>
          <a:p>
            <a:r>
              <a:rPr lang="cs-CZ" dirty="0"/>
              <a:t>čtvero</a:t>
            </a:r>
          </a:p>
          <a:p>
            <a:r>
              <a:rPr lang="cs-CZ" dirty="0"/>
              <a:t>dvoje</a:t>
            </a:r>
          </a:p>
          <a:p>
            <a:r>
              <a:rPr lang="cs-CZ" dirty="0"/>
              <a:t>patero</a:t>
            </a:r>
          </a:p>
          <a:p>
            <a:r>
              <a:rPr lang="cs-CZ" dirty="0"/>
              <a:t>šesterý</a:t>
            </a:r>
          </a:p>
          <a:p>
            <a:r>
              <a:rPr lang="cs-CZ" dirty="0"/>
              <a:t>paterý</a:t>
            </a:r>
          </a:p>
          <a:p>
            <a:r>
              <a:rPr lang="cs-CZ" dirty="0"/>
              <a:t>několikero</a:t>
            </a:r>
          </a:p>
          <a:p>
            <a:r>
              <a:rPr lang="cs-CZ" dirty="0"/>
              <a:t>troje</a:t>
            </a:r>
          </a:p>
          <a:p>
            <a:r>
              <a:rPr lang="cs-CZ" dirty="0"/>
              <a:t>dvojí</a:t>
            </a:r>
          </a:p>
          <a:p>
            <a:r>
              <a:rPr lang="cs-CZ" dirty="0"/>
              <a:t>devatero</a:t>
            </a:r>
          </a:p>
          <a:p>
            <a:r>
              <a:rPr lang="cs-CZ" dirty="0"/>
              <a:t>trojí</a:t>
            </a:r>
          </a:p>
          <a:p>
            <a:r>
              <a:rPr lang="cs-CZ" dirty="0"/>
              <a:t>několikerý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Číslovky násobné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vyjadřují</a:t>
            </a:r>
            <a:r>
              <a:rPr lang="cs-CZ" sz="3600" dirty="0"/>
              <a:t>, </a:t>
            </a:r>
            <a:r>
              <a:rPr lang="cs-CZ" sz="3600" b="1" dirty="0"/>
              <a:t>kolikrát se nějaká věc (nějaký prvek) vyskytuje, kolikrát se něco </a:t>
            </a:r>
            <a:r>
              <a:rPr lang="cs-CZ" sz="3600" b="1" dirty="0" smtClean="0"/>
              <a:t>znásobilo</a:t>
            </a:r>
          </a:p>
          <a:p>
            <a:r>
              <a:rPr lang="cs-CZ" sz="3600" dirty="0" smtClean="0"/>
              <a:t>matematicky </a:t>
            </a:r>
            <a:r>
              <a:rPr lang="cs-CZ" sz="3600" dirty="0"/>
              <a:t>je můžeme často vyjádřit pomocí znaménka </a:t>
            </a:r>
            <a:r>
              <a:rPr lang="cs-CZ" sz="3600" dirty="0" smtClean="0"/>
              <a:t>krát</a:t>
            </a:r>
            <a:br>
              <a:rPr lang="cs-CZ" sz="3600" dirty="0" smtClean="0"/>
            </a:br>
            <a:r>
              <a:rPr lang="cs-CZ" sz="3600" dirty="0" smtClean="0"/>
              <a:t>(například </a:t>
            </a:r>
            <a:r>
              <a:rPr lang="cs-CZ" sz="3600" dirty="0"/>
              <a:t>třikrát = 3x, stokrát = </a:t>
            </a:r>
            <a:r>
              <a:rPr lang="cs-CZ" sz="3600" dirty="0" smtClean="0"/>
              <a:t>100x)</a:t>
            </a:r>
          </a:p>
          <a:p>
            <a:r>
              <a:rPr lang="cs-CZ" sz="3600" dirty="0" smtClean="0"/>
              <a:t>toto </a:t>
            </a:r>
            <a:r>
              <a:rPr lang="cs-CZ" sz="3600" dirty="0"/>
              <a:t>pravidlo však neplatí pro tvary jako trojnásobný, dvacetinásobný apod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násobné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odpovídají na otázky </a:t>
            </a:r>
            <a:r>
              <a:rPr lang="cs-CZ" b="1" dirty="0" smtClean="0"/>
              <a:t>kolikanásobný?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či </a:t>
            </a:r>
            <a:r>
              <a:rPr lang="cs-CZ" b="1" dirty="0" smtClean="0"/>
              <a:t>kolikrát?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Je trojnásobný vítěz v běhu.</a:t>
            </a:r>
            <a:br>
              <a:rPr lang="cs-CZ" dirty="0" smtClean="0"/>
            </a:br>
            <a:r>
              <a:rPr lang="cs-CZ" b="1" dirty="0" smtClean="0"/>
              <a:t>Kolikanásobný</a:t>
            </a:r>
            <a:r>
              <a:rPr lang="cs-CZ" dirty="0" smtClean="0"/>
              <a:t> vítěz je? – trojnásobný</a:t>
            </a:r>
            <a:br>
              <a:rPr lang="cs-CZ" dirty="0" smtClean="0"/>
            </a:br>
            <a:r>
              <a:rPr lang="cs-CZ" dirty="0" smtClean="0"/>
              <a:t>Říkala jsem to už desetkrát!</a:t>
            </a:r>
            <a:br>
              <a:rPr lang="cs-CZ" dirty="0" smtClean="0"/>
            </a:br>
            <a:r>
              <a:rPr lang="cs-CZ" b="1" dirty="0" smtClean="0"/>
              <a:t>Kolikrát</a:t>
            </a:r>
            <a:r>
              <a:rPr lang="cs-CZ" dirty="0" smtClean="0"/>
              <a:t> jsem to říkala? - desetkrát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Příklady násobných číslovek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několikrát</a:t>
            </a:r>
            <a:endParaRPr lang="cs-CZ" dirty="0"/>
          </a:p>
          <a:p>
            <a:r>
              <a:rPr lang="cs-CZ" dirty="0"/>
              <a:t>jednou</a:t>
            </a:r>
          </a:p>
          <a:p>
            <a:r>
              <a:rPr lang="cs-CZ" dirty="0"/>
              <a:t>dvacetkrát</a:t>
            </a:r>
          </a:p>
          <a:p>
            <a:r>
              <a:rPr lang="cs-CZ" dirty="0"/>
              <a:t>stonásobný</a:t>
            </a:r>
          </a:p>
          <a:p>
            <a:r>
              <a:rPr lang="cs-CZ" dirty="0"/>
              <a:t>jedenkrát</a:t>
            </a:r>
          </a:p>
          <a:p>
            <a:r>
              <a:rPr lang="cs-CZ" dirty="0"/>
              <a:t>trojnásobný</a:t>
            </a:r>
          </a:p>
          <a:p>
            <a:r>
              <a:rPr lang="cs-CZ" dirty="0"/>
              <a:t>milionkrát</a:t>
            </a:r>
          </a:p>
          <a:p>
            <a:r>
              <a:rPr lang="cs-CZ" dirty="0"/>
              <a:t>padesátkrát</a:t>
            </a:r>
          </a:p>
          <a:p>
            <a:r>
              <a:rPr lang="cs-CZ" dirty="0"/>
              <a:t>dvojnásobná</a:t>
            </a:r>
          </a:p>
          <a:p>
            <a:r>
              <a:rPr lang="cs-CZ" dirty="0"/>
              <a:t>dvěstěkrát</a:t>
            </a:r>
          </a:p>
          <a:p>
            <a:r>
              <a:rPr lang="cs-CZ" dirty="0"/>
              <a:t>několikanásobný</a:t>
            </a:r>
          </a:p>
          <a:p>
            <a:r>
              <a:rPr lang="cs-CZ" dirty="0"/>
              <a:t>čtyřnásobné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Číslovky určité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vyjadřují</a:t>
            </a:r>
            <a:r>
              <a:rPr lang="cs-CZ" dirty="0" smtClean="0"/>
              <a:t> </a:t>
            </a:r>
            <a:r>
              <a:rPr lang="cs-CZ" b="1" dirty="0"/>
              <a:t>určitý</a:t>
            </a:r>
            <a:r>
              <a:rPr lang="cs-CZ" dirty="0"/>
              <a:t>, </a:t>
            </a:r>
            <a:r>
              <a:rPr lang="cs-CZ" b="1" dirty="0"/>
              <a:t>přesný</a:t>
            </a:r>
            <a:r>
              <a:rPr lang="cs-CZ" dirty="0"/>
              <a:t>, </a:t>
            </a:r>
            <a:r>
              <a:rPr lang="cs-CZ" b="1" dirty="0"/>
              <a:t>konkrétní</a:t>
            </a:r>
            <a:r>
              <a:rPr lang="cs-CZ" dirty="0"/>
              <a:t> počet, pořadí, násobek atd. </a:t>
            </a:r>
            <a:endParaRPr lang="cs-CZ" dirty="0" smtClean="0"/>
          </a:p>
          <a:p>
            <a:r>
              <a:rPr lang="cs-CZ" dirty="0" smtClean="0"/>
              <a:t>poznáme </a:t>
            </a:r>
            <a:r>
              <a:rPr lang="cs-CZ" dirty="0"/>
              <a:t>je také podle toho, že je </a:t>
            </a:r>
            <a:r>
              <a:rPr lang="cs-CZ" b="1" dirty="0"/>
              <a:t>lze vyjádřit čísly</a:t>
            </a:r>
            <a:r>
              <a:rPr lang="cs-CZ" dirty="0"/>
              <a:t>, </a:t>
            </a:r>
            <a:r>
              <a:rPr lang="cs-CZ" dirty="0" smtClean="0"/>
              <a:t>např.: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osm </a:t>
            </a:r>
            <a:r>
              <a:rPr lang="cs-CZ" dirty="0"/>
              <a:t>= 8</a:t>
            </a:r>
            <a:br>
              <a:rPr lang="cs-CZ" dirty="0"/>
            </a:br>
            <a:r>
              <a:rPr lang="cs-CZ" dirty="0"/>
              <a:t>padesátkrát = 50x</a:t>
            </a:r>
            <a:br>
              <a:rPr lang="cs-CZ" dirty="0"/>
            </a:br>
            <a:r>
              <a:rPr lang="cs-CZ" dirty="0"/>
              <a:t>šestý = 6.</a:t>
            </a:r>
            <a:br>
              <a:rPr lang="cs-CZ" dirty="0"/>
            </a:br>
            <a:r>
              <a:rPr lang="cs-CZ" dirty="0"/>
              <a:t>dvacet = 20</a:t>
            </a:r>
            <a:br>
              <a:rPr lang="cs-CZ" dirty="0"/>
            </a:br>
            <a:r>
              <a:rPr lang="cs-CZ" dirty="0"/>
              <a:t>milion = 1 000 </a:t>
            </a:r>
            <a:r>
              <a:rPr lang="cs-CZ" dirty="0" err="1"/>
              <a:t>000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třikrát = 3x</a:t>
            </a:r>
            <a:br>
              <a:rPr lang="cs-CZ" dirty="0"/>
            </a:br>
            <a:r>
              <a:rPr lang="cs-CZ" dirty="0"/>
              <a:t>třináctý = 13.</a:t>
            </a:r>
            <a:br>
              <a:rPr lang="cs-CZ" dirty="0"/>
            </a:br>
            <a:r>
              <a:rPr lang="cs-CZ" dirty="0"/>
              <a:t>stý = 100.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Číslovky neurčité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e</a:t>
            </a:r>
            <a:r>
              <a:rPr lang="cs-CZ" dirty="0" smtClean="0"/>
              <a:t>vyjadřují </a:t>
            </a:r>
            <a:r>
              <a:rPr lang="cs-CZ" b="1" dirty="0" smtClean="0"/>
              <a:t>přesný </a:t>
            </a:r>
            <a:r>
              <a:rPr lang="cs-CZ" b="1" dirty="0"/>
              <a:t>počet, pořadí, násobek</a:t>
            </a:r>
            <a:r>
              <a:rPr lang="cs-CZ" dirty="0"/>
              <a:t>, apod. </a:t>
            </a:r>
            <a:endParaRPr lang="cs-CZ" dirty="0" smtClean="0"/>
          </a:p>
          <a:p>
            <a:r>
              <a:rPr lang="cs-CZ" b="1" dirty="0" smtClean="0"/>
              <a:t>nedají se vyjádřit </a:t>
            </a:r>
            <a:r>
              <a:rPr lang="cs-CZ" b="1" dirty="0"/>
              <a:t>čísly</a:t>
            </a:r>
            <a:r>
              <a:rPr lang="cs-CZ" dirty="0"/>
              <a:t>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mnoho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několikátý</a:t>
            </a:r>
            <a:br>
              <a:rPr lang="cs-CZ" dirty="0"/>
            </a:br>
            <a:r>
              <a:rPr lang="cs-CZ" dirty="0"/>
              <a:t>několik</a:t>
            </a:r>
            <a:br>
              <a:rPr lang="cs-CZ" dirty="0"/>
            </a:br>
            <a:r>
              <a:rPr lang="cs-CZ" dirty="0"/>
              <a:t>několikero</a:t>
            </a:r>
            <a:br>
              <a:rPr lang="cs-CZ" dirty="0"/>
            </a:br>
            <a:r>
              <a:rPr lang="cs-CZ" dirty="0"/>
              <a:t>mnohonásobný</a:t>
            </a:r>
            <a:br>
              <a:rPr lang="cs-CZ" dirty="0"/>
            </a:br>
            <a:r>
              <a:rPr lang="cs-CZ" dirty="0"/>
              <a:t>tolik</a:t>
            </a:r>
            <a:br>
              <a:rPr lang="cs-CZ" dirty="0"/>
            </a:br>
            <a:r>
              <a:rPr lang="cs-CZ" dirty="0"/>
              <a:t>několikrát</a:t>
            </a:r>
            <a:br>
              <a:rPr lang="cs-CZ" dirty="0"/>
            </a:br>
            <a:r>
              <a:rPr lang="cs-CZ" dirty="0"/>
              <a:t>málo</a:t>
            </a:r>
            <a:br>
              <a:rPr lang="cs-CZ" dirty="0"/>
            </a:br>
            <a:r>
              <a:rPr lang="cs-CZ" dirty="0"/>
              <a:t>několikeré</a:t>
            </a:r>
          </a:p>
          <a:p>
            <a:r>
              <a:rPr lang="cs-CZ" dirty="0"/>
              <a:t>n</a:t>
            </a:r>
            <a:r>
              <a:rPr lang="cs-CZ" dirty="0" smtClean="0"/>
              <a:t>eurčitých </a:t>
            </a:r>
            <a:r>
              <a:rPr lang="cs-CZ" dirty="0"/>
              <a:t>číslovek je podstatně méně než číslovek </a:t>
            </a:r>
            <a:r>
              <a:rPr lang="cs-CZ" dirty="0" smtClean="0"/>
              <a:t>určitých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číslovek </a:t>
            </a:r>
            <a:br>
              <a:rPr lang="cs-CZ" dirty="0" smtClean="0"/>
            </a:br>
            <a:r>
              <a:rPr lang="cs-CZ" dirty="0" smtClean="0"/>
              <a:t>dvě, 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a 4. p. r. m. - dva, oba</a:t>
            </a:r>
            <a:br>
              <a:rPr lang="cs-CZ" dirty="0" smtClean="0"/>
            </a:br>
            <a:r>
              <a:rPr lang="cs-CZ" dirty="0" smtClean="0"/>
              <a:t>1. a 4. p. r. </a:t>
            </a:r>
            <a:r>
              <a:rPr lang="cs-CZ" dirty="0" err="1" smtClean="0"/>
              <a:t>ž</a:t>
            </a:r>
            <a:r>
              <a:rPr lang="cs-CZ" dirty="0" smtClean="0"/>
              <a:t>. a r. s. – dvě, obě</a:t>
            </a:r>
          </a:p>
          <a:p>
            <a:r>
              <a:rPr lang="cs-CZ" dirty="0" smtClean="0"/>
              <a:t>2. a 6. p. všech rodů – dvou, obou</a:t>
            </a:r>
          </a:p>
          <a:p>
            <a:r>
              <a:rPr lang="cs-CZ" dirty="0" smtClean="0"/>
              <a:t>3. a 7. p. všech rodů – dvěma, oběma</a:t>
            </a:r>
          </a:p>
          <a:p>
            <a:r>
              <a:rPr lang="cs-CZ" dirty="0" smtClean="0"/>
              <a:t>jsou to tvary, které jsou i u některých substantiv jako tvary dvojné (duálové) – </a:t>
            </a:r>
            <a:br>
              <a:rPr lang="cs-CZ" dirty="0" smtClean="0"/>
            </a:br>
            <a:r>
              <a:rPr lang="cs-CZ" dirty="0" smtClean="0"/>
              <a:t>ruce, rukou, rukama (nohama)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číslovek </a:t>
            </a:r>
            <a:br>
              <a:rPr lang="cs-CZ" dirty="0" smtClean="0"/>
            </a:br>
            <a:r>
              <a:rPr lang="cs-CZ" dirty="0" smtClean="0"/>
              <a:t>tři, čtyři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a 4. p.     tři                      čtyři</a:t>
            </a:r>
          </a:p>
          <a:p>
            <a:r>
              <a:rPr lang="cs-CZ" dirty="0" smtClean="0"/>
              <a:t>2. p.             tří                      čtyř</a:t>
            </a:r>
          </a:p>
          <a:p>
            <a:r>
              <a:rPr lang="cs-CZ" dirty="0" smtClean="0"/>
              <a:t>3. p.             třem                  čtyřem</a:t>
            </a:r>
          </a:p>
          <a:p>
            <a:r>
              <a:rPr lang="cs-CZ" dirty="0" smtClean="0"/>
              <a:t>6. p.             třech                 čtyřech</a:t>
            </a:r>
          </a:p>
          <a:p>
            <a:r>
              <a:rPr lang="cs-CZ" dirty="0" smtClean="0"/>
              <a:t>7. p.             třemi                 čtyřmi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Skloňování neurčitých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kolik, několik, tolik, mnoho, málo (1. a 4. p.) </a:t>
            </a:r>
            <a:br>
              <a:rPr lang="cs-CZ" dirty="0" smtClean="0"/>
            </a:br>
            <a:r>
              <a:rPr lang="cs-CZ" dirty="0" smtClean="0"/>
              <a:t>má ještě tvar</a:t>
            </a:r>
            <a:br>
              <a:rPr lang="cs-CZ" dirty="0" smtClean="0"/>
            </a:br>
            <a:r>
              <a:rPr lang="cs-CZ" dirty="0" smtClean="0"/>
              <a:t>několika, kolika, tolika, mnoha</a:t>
            </a:r>
            <a:br>
              <a:rPr lang="cs-CZ" dirty="0" smtClean="0"/>
            </a:br>
            <a:r>
              <a:rPr lang="cs-CZ" dirty="0" smtClean="0"/>
              <a:t>- mají tedy jen 2 tvary</a:t>
            </a:r>
          </a:p>
          <a:p>
            <a:r>
              <a:rPr lang="cs-CZ" dirty="0" smtClean="0"/>
              <a:t>málo – nesklonná, pokud se spojuje </a:t>
            </a:r>
            <a:br>
              <a:rPr lang="cs-CZ" dirty="0" smtClean="0"/>
            </a:br>
            <a:r>
              <a:rPr lang="cs-CZ" dirty="0" smtClean="0"/>
              <a:t>s počítaným předmětem</a:t>
            </a:r>
            <a:br>
              <a:rPr lang="cs-CZ" dirty="0" smtClean="0"/>
            </a:br>
            <a:r>
              <a:rPr lang="cs-CZ" dirty="0" smtClean="0"/>
              <a:t>- stojí-li samostatně, skloňuje se – </a:t>
            </a:r>
            <a:br>
              <a:rPr lang="cs-CZ" dirty="0" smtClean="0"/>
            </a:br>
            <a:r>
              <a:rPr lang="cs-CZ" dirty="0" smtClean="0"/>
              <a:t>s málem, k tomu málu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 </a:t>
            </a:r>
            <a:r>
              <a:rPr lang="cs-CZ" sz="3600" dirty="0"/>
              <a:t>češtině rozlišujeme čtyři základní druhy číslovek - základní, řadové, druhové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a násobné</a:t>
            </a:r>
          </a:p>
          <a:p>
            <a:r>
              <a:rPr lang="cs-CZ" sz="3600" dirty="0" smtClean="0"/>
              <a:t>druhy </a:t>
            </a:r>
            <a:r>
              <a:rPr lang="cs-CZ" sz="3600" dirty="0"/>
              <a:t>rozlišujeme podle toho, jaký </a:t>
            </a:r>
            <a:r>
              <a:rPr lang="cs-CZ" sz="3600" dirty="0" smtClean="0"/>
              <a:t>číselný </a:t>
            </a:r>
            <a:r>
              <a:rPr lang="cs-CZ" sz="3600" dirty="0"/>
              <a:t>význam </a:t>
            </a:r>
            <a:r>
              <a:rPr lang="cs-CZ" sz="3600" dirty="0" smtClean="0"/>
              <a:t>nesou nebo vyjadřují</a:t>
            </a:r>
          </a:p>
          <a:p>
            <a:r>
              <a:rPr lang="cs-CZ" sz="3600" dirty="0" smtClean="0"/>
              <a:t>vždy </a:t>
            </a:r>
            <a:r>
              <a:rPr lang="cs-CZ" sz="3600" dirty="0"/>
              <a:t>je důležité si </a:t>
            </a:r>
            <a:r>
              <a:rPr lang="cs-CZ" sz="3600" dirty="0" smtClean="0"/>
              <a:t>uvědomit, co daná </a:t>
            </a:r>
            <a:r>
              <a:rPr lang="cs-CZ" sz="3600" dirty="0"/>
              <a:t>číslovka vyjadřuje </a:t>
            </a:r>
            <a:r>
              <a:rPr lang="cs-CZ" sz="3600" dirty="0" smtClean="0"/>
              <a:t>a </a:t>
            </a:r>
            <a:r>
              <a:rPr lang="cs-CZ" sz="3600" dirty="0"/>
              <a:t>jakou pomocnou otázkou se na ni </a:t>
            </a:r>
            <a:r>
              <a:rPr lang="cs-CZ" sz="3600" dirty="0" smtClean="0"/>
              <a:t>zeptáme</a:t>
            </a:r>
            <a:endParaRPr lang="cs-CZ" sz="36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Školní 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2012, 368 s. Pravidla a přehledy. ISBN 978-80-253-1449-4.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SOCHROVÁ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1996, 104 s. ISBN 80-720-0041-1.</a:t>
            </a:r>
          </a:p>
          <a:p>
            <a:r>
              <a:rPr lang="cs-CZ" dirty="0" smtClean="0"/>
              <a:t>DVOŘÁKOVÁ, Zdeňka, Vlastimil STYBLÍK a Karla ONDRÁŠKOVÁ. </a:t>
            </a:r>
            <a:r>
              <a:rPr lang="cs-CZ" i="1" dirty="0" smtClean="0"/>
              <a:t>Český jazyk pro 5.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2001, 182 s. ISBN </a:t>
            </a:r>
            <a:r>
              <a:rPr lang="cs-CZ" dirty="0" err="1" smtClean="0"/>
              <a:t>ISBN</a:t>
            </a:r>
            <a:r>
              <a:rPr lang="cs-CZ" dirty="0" smtClean="0"/>
              <a:t> 80-7235-156-7. ISBN 8085573-12-1.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548</Words>
  <Application>Microsoft Office PowerPoint</Application>
  <PresentationFormat>Předvádění na obrazovce (4:3)</PresentationFormat>
  <Paragraphs>134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Digitální učební materiál</vt:lpstr>
      <vt:lpstr>Číslovky</vt:lpstr>
      <vt:lpstr>Číslovky určité a neurčité</vt:lpstr>
      <vt:lpstr>Číslovky základní</vt:lpstr>
      <vt:lpstr> Příklady základních číslovek </vt:lpstr>
      <vt:lpstr>Číslovky řadové</vt:lpstr>
      <vt:lpstr>  Příklady řadových číslovek </vt:lpstr>
      <vt:lpstr>Číslovky druhové</vt:lpstr>
      <vt:lpstr>Číslovky druhové</vt:lpstr>
      <vt:lpstr>Příklady druhových číslovek</vt:lpstr>
      <vt:lpstr> Číslovky násobné </vt:lpstr>
      <vt:lpstr>Číslovky násobné</vt:lpstr>
      <vt:lpstr> Příklady násobných číslovek </vt:lpstr>
      <vt:lpstr> Číslovky určité </vt:lpstr>
      <vt:lpstr> Číslovky neurčité </vt:lpstr>
      <vt:lpstr>Skloňování číslovek  dvě, obě</vt:lpstr>
      <vt:lpstr>Skloňování číslovek  tři, čtyři</vt:lpstr>
      <vt:lpstr>Skloňování neurčitých číslovek</vt:lpstr>
      <vt:lpstr>Shrnutí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10</cp:revision>
  <dcterms:created xsi:type="dcterms:W3CDTF">2013-11-11T18:02:07Z</dcterms:created>
  <dcterms:modified xsi:type="dcterms:W3CDTF">2013-12-09T19:32:27Z</dcterms:modified>
</cp:coreProperties>
</file>